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5.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sldIdLst>
    <p:sldId id="256" r:id="rId2"/>
    <p:sldId id="280" r:id="rId3"/>
    <p:sldId id="285" r:id="rId4"/>
    <p:sldId id="282" r:id="rId5"/>
    <p:sldId id="306" r:id="rId6"/>
    <p:sldId id="286" r:id="rId7"/>
    <p:sldId id="283" r:id="rId8"/>
    <p:sldId id="259" r:id="rId9"/>
    <p:sldId id="312" r:id="rId10"/>
    <p:sldId id="288" r:id="rId11"/>
    <p:sldId id="289" r:id="rId12"/>
    <p:sldId id="309" r:id="rId13"/>
    <p:sldId id="263" r:id="rId14"/>
    <p:sldId id="292" r:id="rId15"/>
    <p:sldId id="291" r:id="rId16"/>
    <p:sldId id="295" r:id="rId17"/>
    <p:sldId id="290" r:id="rId18"/>
    <p:sldId id="307" r:id="rId19"/>
    <p:sldId id="261" r:id="rId20"/>
    <p:sldId id="294" r:id="rId21"/>
    <p:sldId id="298" r:id="rId22"/>
    <p:sldId id="305" r:id="rId23"/>
    <p:sldId id="268" r:id="rId24"/>
    <p:sldId id="299" r:id="rId25"/>
    <p:sldId id="265" r:id="rId26"/>
    <p:sldId id="314" r:id="rId27"/>
    <p:sldId id="304" r:id="rId28"/>
    <p:sldId id="311" r:id="rId29"/>
    <p:sldId id="313" r:id="rId30"/>
    <p:sldId id="272" r:id="rId31"/>
    <p:sldId id="276" r:id="rId32"/>
    <p:sldId id="30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ingqing Cao" initials="QC" lastIdx="1" clrIdx="0">
    <p:extLst>
      <p:ext uri="{19B8F6BF-5375-455C-9EA6-DF929625EA0E}">
        <p15:presenceInfo xmlns:p15="http://schemas.microsoft.com/office/powerpoint/2012/main" userId="31ac0cac2fe8ff8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D4D31"/>
    <a:srgbClr val="F64740"/>
    <a:srgbClr val="FFEEAB"/>
    <a:srgbClr val="FFC42E"/>
    <a:srgbClr val="FF2600"/>
    <a:srgbClr val="FF7E79"/>
    <a:srgbClr val="7EB358"/>
    <a:srgbClr val="ACACAC"/>
    <a:srgbClr val="EC8946"/>
    <a:srgbClr val="6AA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71"/>
    <p:restoredTop sz="60131"/>
  </p:normalViewPr>
  <p:slideViewPr>
    <p:cSldViewPr snapToGrid="0" snapToObjects="1">
      <p:cViewPr varScale="1">
        <p:scale>
          <a:sx n="59" d="100"/>
          <a:sy n="59" d="100"/>
        </p:scale>
        <p:origin x="200" y="21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0" d="100"/>
          <a:sy n="80" d="100"/>
        </p:scale>
        <p:origin x="340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MReader</c:v>
                </c:pt>
              </c:strCache>
            </c:strRef>
          </c:tx>
          <c:spPr>
            <a:solidFill>
              <a:schemeClr val="accent1"/>
            </a:solidFill>
            <a:ln>
              <a:noFill/>
            </a:ln>
            <a:effectLst/>
            <a:sp3d/>
          </c:spPr>
          <c:invertIfNegative val="0"/>
          <c:dLbls>
            <c:spPr>
              <a:noFill/>
              <a:ln>
                <a:noFill/>
              </a:ln>
              <a:effectLst/>
            </c:spPr>
            <c:txPr>
              <a:bodyPr rot="0" spcFirstLastPara="1" vertOverflow="ellipsis" vert="horz" wrap="square" lIns="0" tIns="91440" rIns="0" bIns="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Cloud Server</c:v>
                </c:pt>
                <c:pt idx="1">
                  <c:v>Desktop PC</c:v>
                </c:pt>
                <c:pt idx="2">
                  <c:v>TX2 Board</c:v>
                </c:pt>
                <c:pt idx="3">
                  <c:v>Smartphone</c:v>
                </c:pt>
              </c:strCache>
            </c:strRef>
          </c:cat>
          <c:val>
            <c:numRef>
              <c:f>Sheet1!$B$2:$B$5</c:f>
              <c:numCache>
                <c:formatCode>General</c:formatCode>
                <c:ptCount val="4"/>
                <c:pt idx="0">
                  <c:v>0.314</c:v>
                </c:pt>
                <c:pt idx="1">
                  <c:v>3.63</c:v>
                </c:pt>
                <c:pt idx="2">
                  <c:v>24.13</c:v>
                </c:pt>
                <c:pt idx="3">
                  <c:v>81.680000000000007</c:v>
                </c:pt>
              </c:numCache>
            </c:numRef>
          </c:val>
          <c:extLst>
            <c:ext xmlns:c16="http://schemas.microsoft.com/office/drawing/2014/chart" uri="{C3380CC4-5D6E-409C-BE32-E72D297353CC}">
              <c16:uniqueId val="{00000000-3970-0840-8B66-9D67B0571929}"/>
            </c:ext>
          </c:extLst>
        </c:ser>
        <c:ser>
          <c:idx val="1"/>
          <c:order val="1"/>
          <c:tx>
            <c:strRef>
              <c:f>Sheet1!$C$1</c:f>
              <c:strCache>
                <c:ptCount val="1"/>
                <c:pt idx="0">
                  <c:v>RNet</c:v>
                </c:pt>
              </c:strCache>
            </c:strRef>
          </c:tx>
          <c:spPr>
            <a:solidFill>
              <a:schemeClr val="accent2"/>
            </a:solidFill>
            <a:ln>
              <a:noFill/>
            </a:ln>
            <a:effectLst/>
            <a:sp3d/>
          </c:spPr>
          <c:invertIfNegative val="0"/>
          <c:dLbls>
            <c:spPr>
              <a:noFill/>
              <a:ln>
                <a:noFill/>
              </a:ln>
              <a:effectLst/>
            </c:spPr>
            <c:txPr>
              <a:bodyPr rot="0" spcFirstLastPara="1" vertOverflow="ellipsis" vert="horz" wrap="square" lIns="155448" tIns="91440" rIns="0" bIns="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Cloud Server</c:v>
                </c:pt>
                <c:pt idx="1">
                  <c:v>Desktop PC</c:v>
                </c:pt>
                <c:pt idx="2">
                  <c:v>TX2 Board</c:v>
                </c:pt>
                <c:pt idx="3">
                  <c:v>Smartphone</c:v>
                </c:pt>
              </c:strCache>
            </c:strRef>
          </c:cat>
          <c:val>
            <c:numRef>
              <c:f>Sheet1!$C$2:$C$5</c:f>
              <c:numCache>
                <c:formatCode>General</c:formatCode>
                <c:ptCount val="4"/>
                <c:pt idx="0">
                  <c:v>0.23499999999999999</c:v>
                </c:pt>
                <c:pt idx="1">
                  <c:v>5.1100000000000003</c:v>
                </c:pt>
                <c:pt idx="2">
                  <c:v>28.48</c:v>
                </c:pt>
                <c:pt idx="3">
                  <c:v>88.58</c:v>
                </c:pt>
              </c:numCache>
            </c:numRef>
          </c:val>
          <c:extLst>
            <c:ext xmlns:c16="http://schemas.microsoft.com/office/drawing/2014/chart" uri="{C3380CC4-5D6E-409C-BE32-E72D297353CC}">
              <c16:uniqueId val="{00000001-3970-0840-8B66-9D67B0571929}"/>
            </c:ext>
          </c:extLst>
        </c:ser>
        <c:ser>
          <c:idx val="2"/>
          <c:order val="2"/>
          <c:tx>
            <c:strRef>
              <c:f>Sheet1!$D$1</c:f>
              <c:strCache>
                <c:ptCount val="1"/>
                <c:pt idx="0">
                  <c:v>QANet</c:v>
                </c:pt>
              </c:strCache>
            </c:strRef>
          </c:tx>
          <c:spPr>
            <a:solidFill>
              <a:schemeClr val="accent3"/>
            </a:solidFill>
            <a:ln>
              <a:noFill/>
            </a:ln>
            <a:effectLst/>
            <a:sp3d/>
          </c:spPr>
          <c:invertIfNegative val="0"/>
          <c:dLbls>
            <c:spPr>
              <a:noFill/>
              <a:ln>
                <a:noFill/>
              </a:ln>
              <a:effectLst/>
            </c:spPr>
            <c:txPr>
              <a:bodyPr rot="0" spcFirstLastPara="1" vertOverflow="overflow" horzOverflow="overflow" vert="horz" wrap="square" lIns="457200" tIns="64008" rIns="0" bIns="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Cloud Server</c:v>
                </c:pt>
                <c:pt idx="1">
                  <c:v>Desktop PC</c:v>
                </c:pt>
                <c:pt idx="2">
                  <c:v>TX2 Board</c:v>
                </c:pt>
                <c:pt idx="3">
                  <c:v>Smartphone</c:v>
                </c:pt>
              </c:strCache>
            </c:strRef>
          </c:cat>
          <c:val>
            <c:numRef>
              <c:f>Sheet1!$D$2:$D$5</c:f>
              <c:numCache>
                <c:formatCode>General</c:formatCode>
                <c:ptCount val="4"/>
                <c:pt idx="0">
                  <c:v>0.20899999999999999</c:v>
                </c:pt>
                <c:pt idx="1">
                  <c:v>3.13</c:v>
                </c:pt>
                <c:pt idx="2">
                  <c:v>23.48</c:v>
                </c:pt>
                <c:pt idx="3">
                  <c:v>80.66</c:v>
                </c:pt>
              </c:numCache>
            </c:numRef>
          </c:val>
          <c:extLst>
            <c:ext xmlns:c16="http://schemas.microsoft.com/office/drawing/2014/chart" uri="{C3380CC4-5D6E-409C-BE32-E72D297353CC}">
              <c16:uniqueId val="{00000002-3970-0840-8B66-9D67B0571929}"/>
            </c:ext>
          </c:extLst>
        </c:ser>
        <c:dLbls>
          <c:showLegendKey val="0"/>
          <c:showVal val="1"/>
          <c:showCatName val="0"/>
          <c:showSerName val="0"/>
          <c:showPercent val="0"/>
          <c:showBubbleSize val="0"/>
        </c:dLbls>
        <c:gapWidth val="150"/>
        <c:shape val="box"/>
        <c:axId val="186890160"/>
        <c:axId val="186891840"/>
        <c:axId val="0"/>
      </c:bar3DChart>
      <c:catAx>
        <c:axId val="1868901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6891840"/>
        <c:crosses val="autoZero"/>
        <c:auto val="1"/>
        <c:lblAlgn val="ctr"/>
        <c:lblOffset val="100"/>
        <c:noMultiLvlLbl val="0"/>
      </c:catAx>
      <c:valAx>
        <c:axId val="186891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Latency (s)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90160"/>
        <c:crosses val="autoZero"/>
        <c:crossBetween val="between"/>
      </c:valAx>
      <c:spPr>
        <a:noFill/>
        <a:ln>
          <a:noFill/>
        </a:ln>
        <a:effectLst/>
      </c:spPr>
    </c:plotArea>
    <c:legend>
      <c:legendPos val="t"/>
      <c:layout>
        <c:manualLayout>
          <c:xMode val="edge"/>
          <c:yMode val="edge"/>
          <c:x val="0.15537623031496062"/>
          <c:y val="0.22300779878150845"/>
          <c:w val="0.44582085504682362"/>
          <c:h val="6.1512914523073663E-2"/>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Percentage</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DBFB-1E4D-95FA-77BBC77ED32D}"/>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DBFB-1E4D-95FA-77BBC77ED32D}"/>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DBFB-1E4D-95FA-77BBC77ED32D}"/>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DBFB-1E4D-95FA-77BBC77ED32D}"/>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DBFB-1E4D-95FA-77BBC77ED32D}"/>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B-DBFB-1E4D-95FA-77BBC77ED32D}"/>
              </c:ext>
            </c:extLst>
          </c:dPt>
          <c:dLbls>
            <c:delete val="1"/>
          </c:dLbls>
          <c:cat>
            <c:strRef>
              <c:f>Sheet1!$A$2:$A$7</c:f>
              <c:strCache>
                <c:ptCount val="6"/>
                <c:pt idx="0">
                  <c:v>Search</c:v>
                </c:pt>
                <c:pt idx="1">
                  <c:v>Text Representation</c:v>
                </c:pt>
                <c:pt idx="2">
                  <c:v>Neural Encoding of Question</c:v>
                </c:pt>
                <c:pt idx="3">
                  <c:v>Neural Encoding of Documents</c:v>
                </c:pt>
                <c:pt idx="4">
                  <c:v>Scoring Answers</c:v>
                </c:pt>
                <c:pt idx="5">
                  <c:v>Other</c:v>
                </c:pt>
              </c:strCache>
            </c:strRef>
          </c:cat>
          <c:val>
            <c:numRef>
              <c:f>Sheet1!$B$2:$B$7</c:f>
              <c:numCache>
                <c:formatCode>General</c:formatCode>
                <c:ptCount val="6"/>
                <c:pt idx="0">
                  <c:v>10</c:v>
                </c:pt>
                <c:pt idx="1">
                  <c:v>9</c:v>
                </c:pt>
                <c:pt idx="2">
                  <c:v>9</c:v>
                </c:pt>
                <c:pt idx="3">
                  <c:v>53</c:v>
                </c:pt>
                <c:pt idx="4">
                  <c:v>16</c:v>
                </c:pt>
                <c:pt idx="5">
                  <c:v>3</c:v>
                </c:pt>
              </c:numCache>
            </c:numRef>
          </c:val>
          <c:extLst>
            <c:ext xmlns:c16="http://schemas.microsoft.com/office/drawing/2014/chart" uri="{C3380CC4-5D6E-409C-BE32-E72D297353CC}">
              <c16:uniqueId val="{0000000C-DBFB-1E4D-95FA-77BBC77ED32D}"/>
            </c:ext>
          </c:extLst>
        </c:ser>
        <c:dLbls>
          <c:dLblPos val="outEnd"/>
          <c:showLegendKey val="0"/>
          <c:showVal val="0"/>
          <c:showCatName val="1"/>
          <c:showSerName val="0"/>
          <c:showPercent val="0"/>
          <c:showBubbleSize val="0"/>
          <c:showLeaderLines val="1"/>
        </c:dLbls>
      </c:pie3D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a:solidFill>
                  <a:schemeClr val="tx1"/>
                </a:solidFill>
              </a:rPr>
              <a:t>QA on the phone</a:t>
            </a:r>
            <a:r>
              <a:rPr lang="en-US" sz="2000" baseline="0">
                <a:solidFill>
                  <a:schemeClr val="tx1"/>
                </a:solidFill>
              </a:rPr>
              <a:t> over </a:t>
            </a:r>
            <a:r>
              <a:rPr lang="en-US" sz="2000">
                <a:solidFill>
                  <a:schemeClr val="tx1"/>
                </a:solidFill>
              </a:rPr>
              <a:t>Wikipedia</a:t>
            </a:r>
          </a:p>
        </c:rich>
      </c:tx>
      <c:layout>
        <c:manualLayout>
          <c:xMode val="edge"/>
          <c:yMode val="edge"/>
          <c:x val="0.16843600679722728"/>
          <c:y val="0"/>
        </c:manualLayout>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Baseline </c:v>
                </c:pt>
              </c:strCache>
            </c:strRef>
          </c:tx>
          <c:spPr>
            <a:solidFill>
              <a:schemeClr val="accent2">
                <a:lumMod val="75000"/>
              </a:schemeClr>
            </a:solidFill>
            <a:ln>
              <a:noFill/>
            </a:ln>
            <a:effectLst/>
            <a:sp3d/>
          </c:spPr>
          <c:invertIfNegative val="0"/>
          <c:dLbls>
            <c:spPr>
              <a:noFill/>
              <a:ln>
                <a:noFill/>
              </a:ln>
              <a:effectLst/>
            </c:spPr>
            <c:txPr>
              <a:bodyPr rot="0" spcFirstLastPara="1" vertOverflow="ellipsis" vert="horz" wrap="square" lIns="182880" tIns="0" rIns="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RNet</c:v>
                </c:pt>
                <c:pt idx="1">
                  <c:v>MReader</c:v>
                </c:pt>
                <c:pt idx="2">
                  <c:v>QANet</c:v>
                </c:pt>
              </c:strCache>
            </c:strRef>
          </c:cat>
          <c:val>
            <c:numRef>
              <c:f>Sheet1!$B$2:$B$5</c:f>
              <c:numCache>
                <c:formatCode>General</c:formatCode>
                <c:ptCount val="4"/>
                <c:pt idx="0">
                  <c:v>88.58</c:v>
                </c:pt>
                <c:pt idx="1">
                  <c:v>81.680000000000007</c:v>
                </c:pt>
                <c:pt idx="2">
                  <c:v>80.66</c:v>
                </c:pt>
              </c:numCache>
            </c:numRef>
          </c:val>
          <c:shape val="cylinder"/>
          <c:extLst>
            <c:ext xmlns:c16="http://schemas.microsoft.com/office/drawing/2014/chart" uri="{C3380CC4-5D6E-409C-BE32-E72D297353CC}">
              <c16:uniqueId val="{00000000-DE77-D24F-A2AD-831F4053B9FC}"/>
            </c:ext>
          </c:extLst>
        </c:ser>
        <c:ser>
          <c:idx val="1"/>
          <c:order val="1"/>
          <c:tx>
            <c:strRef>
              <c:f>Sheet1!$C$1</c:f>
              <c:strCache>
                <c:ptCount val="1"/>
                <c:pt idx="0">
                  <c:v>DeQA </c:v>
                </c:pt>
              </c:strCache>
            </c:strRef>
          </c:tx>
          <c:spPr>
            <a:solidFill>
              <a:srgbClr val="00B050"/>
            </a:solidFill>
            <a:ln>
              <a:noFill/>
            </a:ln>
            <a:effectLst/>
            <a:sp3d/>
          </c:spPr>
          <c:invertIfNegative val="0"/>
          <c:dLbls>
            <c:spPr>
              <a:noFill/>
              <a:ln>
                <a:noFill/>
              </a:ln>
              <a:effectLst/>
            </c:spPr>
            <c:txPr>
              <a:bodyPr rot="0" spcFirstLastPara="1" vertOverflow="ellipsis" vert="horz" wrap="square" lIns="320040" tIns="4572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RNet</c:v>
                </c:pt>
                <c:pt idx="1">
                  <c:v>MReader</c:v>
                </c:pt>
                <c:pt idx="2">
                  <c:v>QANet</c:v>
                </c:pt>
              </c:strCache>
            </c:strRef>
          </c:cat>
          <c:val>
            <c:numRef>
              <c:f>Sheet1!$C$2:$C$5</c:f>
              <c:numCache>
                <c:formatCode>General</c:formatCode>
                <c:ptCount val="4"/>
                <c:pt idx="0">
                  <c:v>4.32</c:v>
                </c:pt>
                <c:pt idx="1">
                  <c:v>5.15</c:v>
                </c:pt>
                <c:pt idx="2">
                  <c:v>6.33</c:v>
                </c:pt>
              </c:numCache>
            </c:numRef>
          </c:val>
          <c:shape val="cylinder"/>
          <c:extLst>
            <c:ext xmlns:c16="http://schemas.microsoft.com/office/drawing/2014/chart" uri="{C3380CC4-5D6E-409C-BE32-E72D297353CC}">
              <c16:uniqueId val="{00000001-DE77-D24F-A2AD-831F4053B9FC}"/>
            </c:ext>
          </c:extLst>
        </c:ser>
        <c:dLbls>
          <c:showLegendKey val="0"/>
          <c:showVal val="0"/>
          <c:showCatName val="0"/>
          <c:showSerName val="0"/>
          <c:showPercent val="0"/>
          <c:showBubbleSize val="0"/>
        </c:dLbls>
        <c:gapWidth val="150"/>
        <c:shape val="box"/>
        <c:axId val="1165272863"/>
        <c:axId val="1165835935"/>
        <c:axId val="0"/>
      </c:bar3DChart>
      <c:catAx>
        <c:axId val="116527286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5835935"/>
        <c:crosses val="autoZero"/>
        <c:auto val="1"/>
        <c:lblAlgn val="ctr"/>
        <c:lblOffset val="100"/>
        <c:noMultiLvlLbl val="0"/>
      </c:catAx>
      <c:valAx>
        <c:axId val="11658359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b="0" i="0" baseline="0">
                    <a:effectLst/>
                  </a:rPr>
                  <a:t>Latency (s)</a:t>
                </a:r>
                <a:endParaRPr lang="en-US">
                  <a:effectLst/>
                </a:endParaRP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5272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b="0" dirty="0">
                <a:solidFill>
                  <a:schemeClr val="tx1"/>
                </a:solidFill>
              </a:rPr>
              <a:t>QA</a:t>
            </a:r>
            <a:r>
              <a:rPr lang="en-US" sz="2000" b="0" baseline="0" dirty="0">
                <a:solidFill>
                  <a:schemeClr val="tx1"/>
                </a:solidFill>
              </a:rPr>
              <a:t> over </a:t>
            </a:r>
            <a:r>
              <a:rPr lang="en-US" sz="2000" b="0" dirty="0">
                <a:solidFill>
                  <a:schemeClr val="tx1"/>
                </a:solidFill>
              </a:rPr>
              <a:t>5 </a:t>
            </a:r>
            <a:r>
              <a:rPr lang="en-US" sz="2000" b="1" dirty="0">
                <a:solidFill>
                  <a:schemeClr val="tx1"/>
                </a:solidFill>
              </a:rPr>
              <a:t>cross-app</a:t>
            </a:r>
            <a:r>
              <a:rPr lang="en-US" sz="2000" b="0" dirty="0">
                <a:solidFill>
                  <a:schemeClr val="tx1"/>
                </a:solidFill>
              </a:rPr>
              <a:t> data</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Baseline</c:v>
                </c:pt>
              </c:strCache>
            </c:strRef>
          </c:tx>
          <c:spPr>
            <a:solidFill>
              <a:schemeClr val="accent2">
                <a:lumMod val="75000"/>
              </a:schemeClr>
            </a:solidFill>
            <a:ln>
              <a:noFill/>
            </a:ln>
            <a:effectLst/>
            <a:sp3d/>
          </c:spPr>
          <c:invertIfNegative val="0"/>
          <c:dLbls>
            <c:spPr>
              <a:noFill/>
              <a:ln>
                <a:noFill/>
              </a:ln>
              <a:effectLst/>
            </c:spPr>
            <c:txPr>
              <a:bodyPr rot="0" spcFirstLastPara="1" vertOverflow="ellipsis" horzOverflow="clip" vert="horz" wrap="square" lIns="274320" tIns="91440" rIns="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RNet</c:v>
                </c:pt>
                <c:pt idx="1">
                  <c:v>MReader</c:v>
                </c:pt>
                <c:pt idx="2">
                  <c:v>QANet</c:v>
                </c:pt>
              </c:strCache>
            </c:strRef>
          </c:cat>
          <c:val>
            <c:numRef>
              <c:f>Sheet1!$B$2:$B$5</c:f>
              <c:numCache>
                <c:formatCode>General</c:formatCode>
                <c:ptCount val="4"/>
                <c:pt idx="0">
                  <c:v>49.4</c:v>
                </c:pt>
                <c:pt idx="1">
                  <c:v>54.78</c:v>
                </c:pt>
                <c:pt idx="2">
                  <c:v>51.13</c:v>
                </c:pt>
              </c:numCache>
            </c:numRef>
          </c:val>
          <c:shape val="cylinder"/>
          <c:extLst>
            <c:ext xmlns:c16="http://schemas.microsoft.com/office/drawing/2014/chart" uri="{C3380CC4-5D6E-409C-BE32-E72D297353CC}">
              <c16:uniqueId val="{00000000-D5B9-C34C-B9A2-F7F8ABB4C0DF}"/>
            </c:ext>
          </c:extLst>
        </c:ser>
        <c:ser>
          <c:idx val="1"/>
          <c:order val="1"/>
          <c:tx>
            <c:strRef>
              <c:f>Sheet1!$C$1</c:f>
              <c:strCache>
                <c:ptCount val="1"/>
                <c:pt idx="0">
                  <c:v>DeQA </c:v>
                </c:pt>
              </c:strCache>
            </c:strRef>
          </c:tx>
          <c:spPr>
            <a:solidFill>
              <a:srgbClr val="00B050"/>
            </a:solidFill>
            <a:ln>
              <a:noFill/>
            </a:ln>
            <a:effectLst/>
            <a:sp3d/>
          </c:spPr>
          <c:invertIfNegative val="0"/>
          <c:dLbls>
            <c:spPr>
              <a:noFill/>
              <a:ln>
                <a:noFill/>
              </a:ln>
              <a:effectLst/>
            </c:spPr>
            <c:txPr>
              <a:bodyPr rot="0" spcFirstLastPara="1" vertOverflow="ellipsis" horzOverflow="clip" vert="horz" wrap="square" lIns="365760" tIns="54864" rIns="9144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RNet</c:v>
                </c:pt>
                <c:pt idx="1">
                  <c:v>MReader</c:v>
                </c:pt>
                <c:pt idx="2">
                  <c:v>QANet</c:v>
                </c:pt>
              </c:strCache>
            </c:strRef>
          </c:cat>
          <c:val>
            <c:numRef>
              <c:f>Sheet1!$C$2:$C$5</c:f>
              <c:numCache>
                <c:formatCode>General</c:formatCode>
                <c:ptCount val="4"/>
                <c:pt idx="0">
                  <c:v>3.48</c:v>
                </c:pt>
                <c:pt idx="1">
                  <c:v>3.64</c:v>
                </c:pt>
                <c:pt idx="2">
                  <c:v>4.84</c:v>
                </c:pt>
              </c:numCache>
            </c:numRef>
          </c:val>
          <c:shape val="cylinder"/>
          <c:extLst>
            <c:ext xmlns:c16="http://schemas.microsoft.com/office/drawing/2014/chart" uri="{C3380CC4-5D6E-409C-BE32-E72D297353CC}">
              <c16:uniqueId val="{00000001-D5B9-C34C-B9A2-F7F8ABB4C0DF}"/>
            </c:ext>
          </c:extLst>
        </c:ser>
        <c:dLbls>
          <c:showLegendKey val="0"/>
          <c:showVal val="0"/>
          <c:showCatName val="0"/>
          <c:showSerName val="0"/>
          <c:showPercent val="0"/>
          <c:showBubbleSize val="0"/>
        </c:dLbls>
        <c:gapWidth val="150"/>
        <c:shape val="box"/>
        <c:axId val="1165272863"/>
        <c:axId val="1165835935"/>
        <c:axId val="0"/>
      </c:bar3DChart>
      <c:catAx>
        <c:axId val="116527286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5835935"/>
        <c:crosses val="autoZero"/>
        <c:auto val="1"/>
        <c:lblAlgn val="ctr"/>
        <c:lblOffset val="100"/>
        <c:noMultiLvlLbl val="0"/>
      </c:catAx>
      <c:valAx>
        <c:axId val="11658359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b="0" i="0" baseline="0">
                    <a:effectLst/>
                  </a:rPr>
                  <a:t>Latency (s)</a:t>
                </a:r>
                <a:endParaRPr lang="en-US">
                  <a:effectLst/>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5272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a:solidFill>
                  <a:schemeClr val="tx1"/>
                </a:solidFill>
              </a:rPr>
              <a:t>QA Energy Consumption on the phone</a:t>
            </a:r>
            <a:r>
              <a:rPr lang="en-US" sz="2000" baseline="0">
                <a:solidFill>
                  <a:schemeClr val="tx1"/>
                </a:solidFill>
              </a:rPr>
              <a:t> over </a:t>
            </a:r>
            <a:r>
              <a:rPr lang="en-US" sz="2000">
                <a:solidFill>
                  <a:schemeClr val="tx1"/>
                </a:solidFill>
              </a:rPr>
              <a:t>Wikipedia</a:t>
            </a:r>
          </a:p>
        </c:rich>
      </c:tx>
      <c:layout>
        <c:manualLayout>
          <c:xMode val="edge"/>
          <c:yMode val="edge"/>
          <c:x val="0.16843600679722728"/>
          <c:y val="0"/>
        </c:manualLayout>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Baseline</c:v>
                </c:pt>
              </c:strCache>
            </c:strRef>
          </c:tx>
          <c:spPr>
            <a:solidFill>
              <a:schemeClr val="accent2"/>
            </a:solidFill>
            <a:ln>
              <a:noFill/>
            </a:ln>
            <a:effectLst/>
            <a:sp3d/>
          </c:spPr>
          <c:invertIfNegative val="0"/>
          <c:dLbls>
            <c:spPr>
              <a:noFill/>
              <a:ln>
                <a:noFill/>
              </a:ln>
              <a:effectLst/>
            </c:spPr>
            <c:txPr>
              <a:bodyPr rot="0" spcFirstLastPara="1" vertOverflow="ellipsis" vert="horz" wrap="square" lIns="182880" tIns="91440" rIns="0" bIns="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RNet</c:v>
                </c:pt>
                <c:pt idx="1">
                  <c:v>MReader</c:v>
                </c:pt>
                <c:pt idx="2">
                  <c:v>QANet</c:v>
                </c:pt>
              </c:strCache>
            </c:strRef>
          </c:cat>
          <c:val>
            <c:numRef>
              <c:f>Sheet1!$B$2:$B$5</c:f>
              <c:numCache>
                <c:formatCode>General</c:formatCode>
                <c:ptCount val="4"/>
                <c:pt idx="0">
                  <c:v>51.76</c:v>
                </c:pt>
                <c:pt idx="1">
                  <c:v>55.49</c:v>
                </c:pt>
                <c:pt idx="2">
                  <c:v>58.36</c:v>
                </c:pt>
              </c:numCache>
            </c:numRef>
          </c:val>
          <c:shape val="cylinder"/>
          <c:extLst>
            <c:ext xmlns:c16="http://schemas.microsoft.com/office/drawing/2014/chart" uri="{C3380CC4-5D6E-409C-BE32-E72D297353CC}">
              <c16:uniqueId val="{00000000-DE77-D24F-A2AD-831F4053B9FC}"/>
            </c:ext>
          </c:extLst>
        </c:ser>
        <c:ser>
          <c:idx val="1"/>
          <c:order val="1"/>
          <c:tx>
            <c:strRef>
              <c:f>Sheet1!$C$1</c:f>
              <c:strCache>
                <c:ptCount val="1"/>
                <c:pt idx="0">
                  <c:v>DeQA </c:v>
                </c:pt>
              </c:strCache>
            </c:strRef>
          </c:tx>
          <c:spPr>
            <a:solidFill>
              <a:schemeClr val="accent6"/>
            </a:solidFill>
            <a:ln>
              <a:noFill/>
            </a:ln>
            <a:effectLst/>
            <a:sp3d/>
          </c:spPr>
          <c:invertIfNegative val="0"/>
          <c:dLbls>
            <c:spPr>
              <a:noFill/>
              <a:ln>
                <a:noFill/>
              </a:ln>
              <a:effectLst/>
            </c:spPr>
            <c:txPr>
              <a:bodyPr rot="0" spcFirstLastPara="1" vertOverflow="ellipsis" vert="horz" wrap="square" lIns="274320" tIns="9144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RNet</c:v>
                </c:pt>
                <c:pt idx="1">
                  <c:v>MReader</c:v>
                </c:pt>
                <c:pt idx="2">
                  <c:v>QANet</c:v>
                </c:pt>
              </c:strCache>
            </c:strRef>
          </c:cat>
          <c:val>
            <c:numRef>
              <c:f>Sheet1!$C$2:$C$5</c:f>
              <c:numCache>
                <c:formatCode>General</c:formatCode>
                <c:ptCount val="4"/>
                <c:pt idx="0">
                  <c:v>5.84</c:v>
                </c:pt>
                <c:pt idx="1">
                  <c:v>6.33</c:v>
                </c:pt>
                <c:pt idx="2">
                  <c:v>6.9</c:v>
                </c:pt>
              </c:numCache>
            </c:numRef>
          </c:val>
          <c:shape val="cylinder"/>
          <c:extLst>
            <c:ext xmlns:c16="http://schemas.microsoft.com/office/drawing/2014/chart" uri="{C3380CC4-5D6E-409C-BE32-E72D297353CC}">
              <c16:uniqueId val="{00000001-DE77-D24F-A2AD-831F4053B9FC}"/>
            </c:ext>
          </c:extLst>
        </c:ser>
        <c:dLbls>
          <c:showLegendKey val="0"/>
          <c:showVal val="0"/>
          <c:showCatName val="0"/>
          <c:showSerName val="0"/>
          <c:showPercent val="0"/>
          <c:showBubbleSize val="0"/>
        </c:dLbls>
        <c:gapWidth val="150"/>
        <c:shape val="box"/>
        <c:axId val="1165272863"/>
        <c:axId val="1165835935"/>
        <c:axId val="0"/>
      </c:bar3DChart>
      <c:catAx>
        <c:axId val="116527286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5835935"/>
        <c:crosses val="autoZero"/>
        <c:auto val="1"/>
        <c:lblAlgn val="ctr"/>
        <c:lblOffset val="100"/>
        <c:noMultiLvlLbl val="0"/>
      </c:catAx>
      <c:valAx>
        <c:axId val="11658359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b="0" i="0" baseline="0">
                    <a:effectLst/>
                  </a:rPr>
                  <a:t>Average Energy Per Question (J)</a:t>
                </a:r>
                <a:endParaRPr lang="en-US">
                  <a:effectLst/>
                </a:endParaRP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5272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196AD-8B5F-3C40-820C-508A96316AAA}" type="datetimeFigureOut">
              <a:rPr lang="en-US" smtClean="0"/>
              <a:t>6/17/19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02E0EE-C99A-C344-AA3E-E1685DD3F406}" type="slidenum">
              <a:rPr lang="en-US" smtClean="0"/>
              <a:t>‹#›</a:t>
            </a:fld>
            <a:endParaRPr lang="en-US"/>
          </a:p>
        </p:txBody>
      </p:sp>
    </p:spTree>
    <p:extLst>
      <p:ext uri="{BB962C8B-B14F-4D97-AF65-F5344CB8AC3E}">
        <p14:creationId xmlns:p14="http://schemas.microsoft.com/office/powerpoint/2010/main" val="3413836776"/>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Georgia" panose="02040502050405020303" pitchFamily="18" charset="0"/>
        <a:ea typeface="+mn-ea"/>
        <a:cs typeface="+mn-cs"/>
      </a:defRPr>
    </a:lvl1pPr>
    <a:lvl2pPr marL="457200" algn="l" defTabSz="914400" rtl="0" eaLnBrk="1" latinLnBrk="0" hangingPunct="1">
      <a:defRPr sz="1600" kern="1200">
        <a:solidFill>
          <a:schemeClr val="tx1"/>
        </a:solidFill>
        <a:latin typeface="Georgia" panose="02040502050405020303" pitchFamily="18" charset="0"/>
        <a:ea typeface="+mn-ea"/>
        <a:cs typeface="+mn-cs"/>
      </a:defRPr>
    </a:lvl2pPr>
    <a:lvl3pPr marL="914400" algn="l" defTabSz="914400" rtl="0" eaLnBrk="1" latinLnBrk="0" hangingPunct="1">
      <a:defRPr sz="1600" kern="1200">
        <a:solidFill>
          <a:schemeClr val="tx1"/>
        </a:solidFill>
        <a:latin typeface="Georgia" panose="02040502050405020303" pitchFamily="18" charset="0"/>
        <a:ea typeface="+mn-ea"/>
        <a:cs typeface="+mn-cs"/>
      </a:defRPr>
    </a:lvl3pPr>
    <a:lvl4pPr marL="1371600" algn="l" defTabSz="914400" rtl="0" eaLnBrk="1" latinLnBrk="0" hangingPunct="1">
      <a:defRPr sz="1600" kern="1200">
        <a:solidFill>
          <a:schemeClr val="tx1"/>
        </a:solidFill>
        <a:latin typeface="Georgia" panose="02040502050405020303" pitchFamily="18" charset="0"/>
        <a:ea typeface="+mn-ea"/>
        <a:cs typeface="+mn-cs"/>
      </a:defRPr>
    </a:lvl4pPr>
    <a:lvl5pPr marL="1828800" algn="l" defTabSz="914400" rtl="0" eaLnBrk="1" latinLnBrk="0" hangingPunct="1">
      <a:defRPr sz="1600" kern="1200">
        <a:solidFill>
          <a:schemeClr val="tx1"/>
        </a:solidFill>
        <a:latin typeface="Georgia" panose="02040502050405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morning everyone! I’m Qingqing Cao, from Stony Brook University. Today, I’m going to talk about DeQA: on-device question answering, this is a joint work with Noah, Niranjan and Aruna. </a:t>
            </a:r>
          </a:p>
        </p:txBody>
      </p:sp>
      <p:sp>
        <p:nvSpPr>
          <p:cNvPr id="4" name="Slide Number Placeholder 3"/>
          <p:cNvSpPr>
            <a:spLocks noGrp="1"/>
          </p:cNvSpPr>
          <p:nvPr>
            <p:ph type="sldNum" sz="quarter" idx="5"/>
          </p:nvPr>
        </p:nvSpPr>
        <p:spPr/>
        <p:txBody>
          <a:bodyPr/>
          <a:lstStyle/>
          <a:p>
            <a:fld id="{7302E0EE-C99A-C344-AA3E-E1685DD3F406}" type="slidenum">
              <a:rPr lang="en-US" smtClean="0"/>
              <a:t>1</a:t>
            </a:fld>
            <a:endParaRPr lang="en-US" dirty="0"/>
          </a:p>
        </p:txBody>
      </p:sp>
    </p:spTree>
    <p:extLst>
      <p:ext uri="{BB962C8B-B14F-4D97-AF65-F5344CB8AC3E}">
        <p14:creationId xmlns:p14="http://schemas.microsoft.com/office/powerpoint/2010/main" val="2382602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In the measurement study, our goal is to understand the bottlenecks in diverse QA models.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We specifically chose 3 top QA models out of 20 on the </a:t>
            </a:r>
            <a:r>
              <a:rPr lang="en-US" dirty="0" err="1"/>
              <a:t>SQuAD</a:t>
            </a:r>
            <a:r>
              <a:rPr lang="en-US" dirty="0"/>
              <a:t> leaderboard as of Sept, 2018</a:t>
            </a:r>
            <a:r>
              <a:rPr lang="en-US" kern="1200" dirty="0">
                <a:solidFill>
                  <a:schemeClr val="tx1"/>
                </a:solidFill>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These 3 models are representative in the sense that they have very different neural architectures and can cover most QA model design choices.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Although they have different model architectures, they all share the common pipeline we talked about in the previous slide.</a:t>
            </a:r>
          </a:p>
        </p:txBody>
      </p:sp>
      <p:sp>
        <p:nvSpPr>
          <p:cNvPr id="4" name="Slide Number Placeholder 3"/>
          <p:cNvSpPr>
            <a:spLocks noGrp="1"/>
          </p:cNvSpPr>
          <p:nvPr>
            <p:ph type="sldNum" sz="quarter" idx="5"/>
          </p:nvPr>
        </p:nvSpPr>
        <p:spPr/>
        <p:txBody>
          <a:bodyPr/>
          <a:lstStyle/>
          <a:p>
            <a:fld id="{7302E0EE-C99A-C344-AA3E-E1685DD3F406}" type="slidenum">
              <a:rPr lang="en-US" smtClean="0"/>
              <a:t>10</a:t>
            </a:fld>
            <a:endParaRPr lang="en-US"/>
          </a:p>
        </p:txBody>
      </p:sp>
    </p:spTree>
    <p:extLst>
      <p:ext uri="{BB962C8B-B14F-4D97-AF65-F5344CB8AC3E}">
        <p14:creationId xmlns:p14="http://schemas.microsoft.com/office/powerpoint/2010/main" val="379179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initial measurement study, we use the Wikipedia collection. </a:t>
            </a:r>
          </a:p>
          <a:p>
            <a:endParaRPr lang="en-US" dirty="0"/>
          </a:p>
          <a:p>
            <a:r>
              <a:rPr lang="en-US" dirty="0"/>
              <a:t>We tested two QA datasets that are widely used in the NLP community. The QA dataset consists of questions and the ground truth answer phrases. </a:t>
            </a:r>
          </a:p>
          <a:p>
            <a:endParaRPr lang="en-US" dirty="0"/>
          </a:p>
          <a:p>
            <a:r>
              <a:rPr lang="en-US" dirty="0"/>
              <a:t>In the evaluation, we also test with cross-app and personal datasets. </a:t>
            </a:r>
            <a:endParaRPr lang="en-US" b="0" i="0" kern="1200" dirty="0">
              <a:solidFill>
                <a:schemeClr val="tx1"/>
              </a:solidFill>
              <a:effectLst/>
            </a:endParaRPr>
          </a:p>
          <a:p>
            <a:endParaRPr lang="en-US" b="0" i="0" kern="1200" dirty="0">
              <a:solidFill>
                <a:schemeClr val="tx1"/>
              </a:solidFill>
              <a:effectLst/>
            </a:endParaRPr>
          </a:p>
          <a:p>
            <a:r>
              <a:rPr lang="en-US" b="0" i="0" kern="1200" dirty="0">
                <a:solidFill>
                  <a:schemeClr val="tx1"/>
                </a:solidFill>
                <a:effectLst/>
              </a:rPr>
              <a:t>We ran the QA system on four devices: two high end mobile devices, a desktop PC and the cloud</a:t>
            </a:r>
            <a:endParaRPr lang="en-US" dirty="0"/>
          </a:p>
        </p:txBody>
      </p:sp>
      <p:sp>
        <p:nvSpPr>
          <p:cNvPr id="4" name="Slide Number Placeholder 3"/>
          <p:cNvSpPr>
            <a:spLocks noGrp="1"/>
          </p:cNvSpPr>
          <p:nvPr>
            <p:ph type="sldNum" sz="quarter" idx="5"/>
          </p:nvPr>
        </p:nvSpPr>
        <p:spPr/>
        <p:txBody>
          <a:bodyPr/>
          <a:lstStyle/>
          <a:p>
            <a:fld id="{7302E0EE-C99A-C344-AA3E-E1685DD3F406}" type="slidenum">
              <a:rPr lang="en-US" smtClean="0"/>
              <a:t>11</a:t>
            </a:fld>
            <a:endParaRPr lang="en-US"/>
          </a:p>
        </p:txBody>
      </p:sp>
    </p:spTree>
    <p:extLst>
      <p:ext uri="{BB962C8B-B14F-4D97-AF65-F5344CB8AC3E}">
        <p14:creationId xmlns:p14="http://schemas.microsoft.com/office/powerpoint/2010/main" val="2034632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fact, The QA systems cannot run on a smartphone as-is due to limited available memory.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designed memory optimizations that I’ll talk about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they can run on the devices, let’s look at the latency numbers.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02E0EE-C99A-C344-AA3E-E1685DD3F406}" type="slidenum">
              <a:rPr lang="en-US" smtClean="0"/>
              <a:t>12</a:t>
            </a:fld>
            <a:endParaRPr lang="en-US"/>
          </a:p>
        </p:txBody>
      </p:sp>
    </p:spTree>
    <p:extLst>
      <p:ext uri="{BB962C8B-B14F-4D97-AF65-F5344CB8AC3E}">
        <p14:creationId xmlns:p14="http://schemas.microsoft.com/office/powerpoint/2010/main" val="584371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finding is that all three QA models take much longer on the phone compared to the cloud server. </a:t>
            </a:r>
          </a:p>
          <a:p>
            <a:endParaRPr lang="en-US" dirty="0"/>
          </a:p>
          <a:p>
            <a:r>
              <a:rPr lang="en-US" dirty="0"/>
              <a:t>The x axis shows different devices and the y axis is the time taken to answer to a question, the higher the worse. </a:t>
            </a:r>
          </a:p>
          <a:p>
            <a:endParaRPr lang="en-US" dirty="0"/>
          </a:p>
          <a:p>
            <a:r>
              <a:rPr lang="en-US" dirty="0"/>
              <a:t>On the cloud, QA only takes a few hundred milliseconds which makes it usable. </a:t>
            </a:r>
          </a:p>
          <a:p>
            <a:endParaRPr lang="en-US" dirty="0"/>
          </a:p>
          <a:p>
            <a:r>
              <a:rPr lang="en-US" dirty="0"/>
              <a:t>But waiting for over 80s on the smartphone makes existing QA systems unusable.</a:t>
            </a:r>
          </a:p>
        </p:txBody>
      </p:sp>
      <p:sp>
        <p:nvSpPr>
          <p:cNvPr id="4" name="Slide Number Placeholder 3"/>
          <p:cNvSpPr>
            <a:spLocks noGrp="1"/>
          </p:cNvSpPr>
          <p:nvPr>
            <p:ph type="sldNum" sz="quarter" idx="5"/>
          </p:nvPr>
        </p:nvSpPr>
        <p:spPr/>
        <p:txBody>
          <a:bodyPr/>
          <a:lstStyle/>
          <a:p>
            <a:fld id="{7302E0EE-C99A-C344-AA3E-E1685DD3F406}" type="slidenum">
              <a:rPr lang="en-US" smtClean="0"/>
              <a:t>13</a:t>
            </a:fld>
            <a:endParaRPr lang="en-US"/>
          </a:p>
        </p:txBody>
      </p:sp>
    </p:spTree>
    <p:extLst>
      <p:ext uri="{BB962C8B-B14F-4D97-AF65-F5344CB8AC3E}">
        <p14:creationId xmlns:p14="http://schemas.microsoft.com/office/powerpoint/2010/main" val="1765329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4743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To study why QA takes so long on the phone, we broke down the time taken to run the QA system into different components.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pie chart shows the latency breakdown for running one QA model, which is </a:t>
            </a:r>
            <a:r>
              <a:rPr lang="en-US" sz="1400" dirty="0" err="1"/>
              <a:t>RNet</a:t>
            </a:r>
            <a:r>
              <a:rPr lang="en-US" sz="1400" dirty="0"/>
              <a:t>, on the Jetson TX2 board.</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You can clearly see the neural encoding of documents is the bottleneck. It takes up over 50 percentage of the total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You may notice that the question encoding does not take too much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This is expected because QA systems often process many documents which have many more words than a question. A large amount of documents data are passing through the QA models thus causing huge computation.</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Of course, there has been several deep learning optimizations for the mobile, especially for vision but we find these cannot be used for QA. This is because most existing optimizations work for large models, but for QA the model size is not the issue, the issue is the number of documents that need to be processed, </a:t>
            </a:r>
            <a:r>
              <a:rPr lang="en-US" sz="1100" dirty="0"/>
              <a:t>you can find more about that in our paper.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endParaRPr lang="en-US" sz="1400" dirty="0"/>
          </a:p>
        </p:txBody>
      </p:sp>
      <p:sp>
        <p:nvSpPr>
          <p:cNvPr id="4" name="Slide Number Placeholder 3"/>
          <p:cNvSpPr>
            <a:spLocks noGrp="1"/>
          </p:cNvSpPr>
          <p:nvPr>
            <p:ph type="sldNum" sz="quarter" idx="5"/>
          </p:nvPr>
        </p:nvSpPr>
        <p:spPr/>
        <p:txBody>
          <a:bodyPr/>
          <a:lstStyle/>
          <a:p>
            <a:fld id="{7302E0EE-C99A-C344-AA3E-E1685DD3F406}" type="slidenum">
              <a:rPr lang="en-US" smtClean="0"/>
              <a:t>14</a:t>
            </a:fld>
            <a:endParaRPr lang="en-US"/>
          </a:p>
        </p:txBody>
      </p:sp>
    </p:spTree>
    <p:extLst>
      <p:ext uri="{BB962C8B-B14F-4D97-AF65-F5344CB8AC3E}">
        <p14:creationId xmlns:p14="http://schemas.microsoft.com/office/powerpoint/2010/main" val="2175028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goal next is to address the challenges specifically in QA models to </a:t>
            </a:r>
            <a:r>
              <a:rPr lang="en-US"/>
              <a:t>implement an </a:t>
            </a:r>
            <a:r>
              <a:rPr lang="en-US" dirty="0"/>
              <a:t>on-device QA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design a set of latency and memory optimizations for the QA models that significantly reduce memory requirement and QA latency.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first start with latency optimizations and then describe the memory optimizations.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02E0EE-C99A-C344-AA3E-E1685DD3F406}" type="slidenum">
              <a:rPr lang="en-US" smtClean="0"/>
              <a:t>15</a:t>
            </a:fld>
            <a:endParaRPr lang="en-US"/>
          </a:p>
        </p:txBody>
      </p:sp>
    </p:spTree>
    <p:extLst>
      <p:ext uri="{BB962C8B-B14F-4D97-AF65-F5344CB8AC3E}">
        <p14:creationId xmlns:p14="http://schemas.microsoft.com/office/powerpoint/2010/main" val="3445128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design DeQA, we only want to make minimal change to existing QA models, because we want our optimization to be broadly applicable.</a:t>
            </a:r>
          </a:p>
          <a:p>
            <a:endParaRPr lang="en-US" dirty="0"/>
          </a:p>
          <a:p>
            <a:r>
              <a:rPr lang="en-US" dirty="0"/>
              <a:t>The optimization is basically focused on two main ideas: first, reduce the amount of documents to be processed and reduce the bottlenecks in QA models</a:t>
            </a:r>
          </a:p>
          <a:p>
            <a:endParaRPr lang="en-US" dirty="0"/>
          </a:p>
        </p:txBody>
      </p:sp>
      <p:sp>
        <p:nvSpPr>
          <p:cNvPr id="4" name="Slide Number Placeholder 3"/>
          <p:cNvSpPr>
            <a:spLocks noGrp="1"/>
          </p:cNvSpPr>
          <p:nvPr>
            <p:ph type="sldNum" sz="quarter" idx="5"/>
          </p:nvPr>
        </p:nvSpPr>
        <p:spPr/>
        <p:txBody>
          <a:bodyPr/>
          <a:lstStyle/>
          <a:p>
            <a:fld id="{7302E0EE-C99A-C344-AA3E-E1685DD3F406}" type="slidenum">
              <a:rPr lang="en-US" smtClean="0"/>
              <a:t>16</a:t>
            </a:fld>
            <a:endParaRPr lang="en-US"/>
          </a:p>
        </p:txBody>
      </p:sp>
    </p:spTree>
    <p:extLst>
      <p:ext uri="{BB962C8B-B14F-4D97-AF65-F5344CB8AC3E}">
        <p14:creationId xmlns:p14="http://schemas.microsoft.com/office/powerpoint/2010/main" val="546726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i="0" u="none" strike="noStrike" kern="1200" dirty="0">
                <a:solidFill>
                  <a:schemeClr val="tx1"/>
                </a:solidFill>
                <a:effectLst/>
              </a:rPr>
              <a:t>To achieve these goals, we have to solve two challenges. The first one is how to reduce the input documents data the QA models process.</a:t>
            </a:r>
          </a:p>
          <a:p>
            <a:pPr rtl="0"/>
            <a:endParaRPr lang="en-US" b="0" i="0" u="none" strike="noStrike" kern="1200" dirty="0">
              <a:solidFill>
                <a:schemeClr val="tx1"/>
              </a:solidFill>
              <a:effectLst/>
            </a:endParaRPr>
          </a:p>
          <a:p>
            <a:pPr rtl="0"/>
            <a:r>
              <a:rPr lang="en-US" b="0" i="0" u="none" strike="noStrike" kern="1200" dirty="0">
                <a:solidFill>
                  <a:schemeClr val="tx1"/>
                </a:solidFill>
                <a:effectLst/>
              </a:rPr>
              <a:t>There is a clear trade-off in reducing number of documents vs accuracy.</a:t>
            </a:r>
            <a:r>
              <a:rPr lang="en-US" b="0" dirty="0">
                <a:effectLst/>
              </a:rPr>
              <a:t> </a:t>
            </a:r>
          </a:p>
          <a:p>
            <a:pPr rtl="0"/>
            <a:r>
              <a:rPr lang="en-US" b="0" dirty="0">
                <a:effectLst/>
              </a:rPr>
              <a:t>Processing </a:t>
            </a:r>
            <a:r>
              <a:rPr lang="en-US" b="0" i="0" u="none" strike="noStrike" kern="1200" dirty="0">
                <a:solidFill>
                  <a:schemeClr val="tx1"/>
                </a:solidFill>
                <a:effectLst/>
              </a:rPr>
              <a:t>more documents will get you more accurate answers but also means you have to spend more time. </a:t>
            </a:r>
          </a:p>
          <a:p>
            <a:pPr rtl="0"/>
            <a:r>
              <a:rPr lang="en-US" b="0" i="0" u="none" strike="noStrike" kern="1200" dirty="0">
                <a:solidFill>
                  <a:schemeClr val="tx1"/>
                </a:solidFill>
                <a:effectLst/>
              </a:rPr>
              <a:t>Processing fewer documents can help reduce latency but you end up with less accurate answers</a:t>
            </a: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b="0" i="0" u="none" strike="noStrike" kern="1200" dirty="0">
                <a:solidFill>
                  <a:schemeClr val="tx1"/>
                </a:solidFill>
                <a:effectLst/>
              </a:rPr>
              <a:t>So h</a:t>
            </a:r>
            <a:r>
              <a:rPr lang="en-US" dirty="0"/>
              <a:t>ow about setting a fixed number of top N documents for all questions</a:t>
            </a:r>
          </a:p>
        </p:txBody>
      </p:sp>
      <p:sp>
        <p:nvSpPr>
          <p:cNvPr id="4" name="Slide Number Placeholder 3"/>
          <p:cNvSpPr>
            <a:spLocks noGrp="1"/>
          </p:cNvSpPr>
          <p:nvPr>
            <p:ph type="sldNum" sz="quarter" idx="5"/>
          </p:nvPr>
        </p:nvSpPr>
        <p:spPr/>
        <p:txBody>
          <a:bodyPr/>
          <a:lstStyle/>
          <a:p>
            <a:fld id="{7302E0EE-C99A-C344-AA3E-E1685DD3F406}" type="slidenum">
              <a:rPr lang="en-US" smtClean="0"/>
              <a:t>17</a:t>
            </a:fld>
            <a:endParaRPr lang="en-US"/>
          </a:p>
        </p:txBody>
      </p:sp>
    </p:spTree>
    <p:extLst>
      <p:ext uri="{BB962C8B-B14F-4D97-AF65-F5344CB8AC3E}">
        <p14:creationId xmlns:p14="http://schemas.microsoft.com/office/powerpoint/2010/main" val="1377306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i="0" u="none" strike="noStrike" kern="1200" dirty="0">
                <a:solidFill>
                  <a:schemeClr val="tx1"/>
                </a:solidFill>
                <a:effectLst/>
              </a:rPr>
              <a:t>However, this fixed choice is suboptimal. </a:t>
            </a:r>
            <a:endParaRPr lang="en-US" b="0" dirty="0">
              <a:effectLst/>
            </a:endParaRPr>
          </a:p>
          <a:p>
            <a:pPr rtl="0"/>
            <a:br>
              <a:rPr lang="en-US" b="0" dirty="0">
                <a:effectLst/>
              </a:rPr>
            </a:br>
            <a:r>
              <a:rPr lang="en-US" b="0" i="0" u="none" strike="noStrike" kern="1200" dirty="0">
                <a:solidFill>
                  <a:schemeClr val="tx1"/>
                </a:solidFill>
                <a:effectLst/>
              </a:rPr>
              <a:t>This figure shows how the correct answers are distributed across the top 150 documents on the TREC dataset.</a:t>
            </a:r>
            <a:endParaRPr lang="en-US" b="0" dirty="0">
              <a:effectLst/>
            </a:endParaRPr>
          </a:p>
          <a:p>
            <a:pPr rtl="0"/>
            <a:endParaRPr lang="en-US" b="0" i="0" u="none" strike="noStrike" kern="1200" dirty="0">
              <a:solidFill>
                <a:schemeClr val="tx1"/>
              </a:solidFill>
              <a:effectLst/>
            </a:endParaRPr>
          </a:p>
          <a:p>
            <a:pPr rtl="0"/>
            <a:r>
              <a:rPr lang="en-US" b="0" i="0" u="none" strike="noStrike" kern="1200" dirty="0">
                <a:solidFill>
                  <a:schemeClr val="tx1"/>
                </a:solidFill>
                <a:effectLst/>
              </a:rPr>
              <a:t>We found the correct answers are evenly distributed across all ranks.</a:t>
            </a:r>
          </a:p>
          <a:p>
            <a:pPr rtl="0"/>
            <a:endParaRPr lang="en-US" dirty="0"/>
          </a:p>
          <a:p>
            <a:r>
              <a:rPr lang="en-US" dirty="0"/>
              <a:t>For example, if you only processing top 50 documents for all questions, you will only get 50% of the correct answers.</a:t>
            </a:r>
            <a:br>
              <a:rPr lang="en-US" dirty="0"/>
            </a:br>
            <a:endParaRPr lang="en-US" dirty="0"/>
          </a:p>
        </p:txBody>
      </p:sp>
      <p:sp>
        <p:nvSpPr>
          <p:cNvPr id="4" name="Slide Number Placeholder 3"/>
          <p:cNvSpPr>
            <a:spLocks noGrp="1"/>
          </p:cNvSpPr>
          <p:nvPr>
            <p:ph type="sldNum" sz="quarter" idx="5"/>
          </p:nvPr>
        </p:nvSpPr>
        <p:spPr/>
        <p:txBody>
          <a:bodyPr/>
          <a:lstStyle/>
          <a:p>
            <a:fld id="{7302E0EE-C99A-C344-AA3E-E1685DD3F406}" type="slidenum">
              <a:rPr lang="en-US" smtClean="0"/>
              <a:t>18</a:t>
            </a:fld>
            <a:endParaRPr lang="en-US"/>
          </a:p>
        </p:txBody>
      </p:sp>
    </p:spTree>
    <p:extLst>
      <p:ext uri="{BB962C8B-B14F-4D97-AF65-F5344CB8AC3E}">
        <p14:creationId xmlns:p14="http://schemas.microsoft.com/office/powerpoint/2010/main" val="2607155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i="0" u="none" strike="noStrike" kern="1200" dirty="0">
                <a:solidFill>
                  <a:schemeClr val="tx1"/>
                </a:solidFill>
                <a:effectLst/>
              </a:rPr>
              <a:t>However, there are two kinds of questions which may not need large number of documents.</a:t>
            </a:r>
          </a:p>
          <a:p>
            <a:pPr rtl="0"/>
            <a:endParaRPr lang="en-US" b="0" dirty="0">
              <a:effectLst/>
            </a:endParaRPr>
          </a:p>
          <a:p>
            <a:pPr rtl="0" fontAlgn="base"/>
            <a:r>
              <a:rPr lang="en-US" b="0" dirty="0">
                <a:effectLst/>
              </a:rPr>
              <a:t>The first set is e</a:t>
            </a:r>
            <a:r>
              <a:rPr lang="en-US" b="0" i="0" u="none" strike="noStrike" kern="1200" dirty="0">
                <a:solidFill>
                  <a:schemeClr val="tx1"/>
                </a:solidFill>
                <a:effectLst/>
              </a:rPr>
              <a:t>asy questions -- these are ones where the QA model can easily find the answer in the top few documents.</a:t>
            </a:r>
          </a:p>
          <a:p>
            <a:pPr rtl="0" fontAlgn="base"/>
            <a:endParaRPr lang="en-US" b="0" i="0" u="none" strike="noStrike" kern="1200" dirty="0">
              <a:solidFill>
                <a:schemeClr val="tx1"/>
              </a:solidFill>
              <a:effectLst/>
            </a:endParaRPr>
          </a:p>
          <a:p>
            <a:pPr rtl="0" fontAlgn="base"/>
            <a:r>
              <a:rPr lang="en-US" b="0" i="0" u="none" strike="noStrike" kern="1200" dirty="0">
                <a:solidFill>
                  <a:schemeClr val="tx1"/>
                </a:solidFill>
                <a:effectLst/>
              </a:rPr>
              <a:t>Another set is hard questions -- these are ones where the QA model is unlikely to find answers even if processing more documents.</a:t>
            </a:r>
          </a:p>
          <a:p>
            <a:pPr rtl="0"/>
            <a:br>
              <a:rPr lang="en-US" b="0" dirty="0">
                <a:effectLst/>
              </a:rPr>
            </a:br>
            <a:r>
              <a:rPr lang="en-US" b="0" i="0" u="none" strike="noStrike" kern="1200" dirty="0">
                <a:solidFill>
                  <a:schemeClr val="tx1"/>
                </a:solidFill>
                <a:effectLst/>
              </a:rPr>
              <a:t>In either case we can get away with processing only a few.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302E0EE-C99A-C344-AA3E-E1685DD3F406}" type="slidenum">
              <a:rPr lang="en-US" smtClean="0"/>
              <a:t>19</a:t>
            </a:fld>
            <a:endParaRPr lang="en-US"/>
          </a:p>
        </p:txBody>
      </p:sp>
    </p:spTree>
    <p:extLst>
      <p:ext uri="{BB962C8B-B14F-4D97-AF65-F5344CB8AC3E}">
        <p14:creationId xmlns:p14="http://schemas.microsoft.com/office/powerpoint/2010/main" val="536937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Georgia" panose="02040502050405020303" pitchFamily="18" charset="0"/>
            </a:endParaRPr>
          </a:p>
          <a:p>
            <a:r>
              <a:rPr lang="en-US" sz="1400" dirty="0">
                <a:latin typeface="Georgia" panose="02040502050405020303" pitchFamily="18" charset="0"/>
              </a:rPr>
              <a:t>Imagine a scenario like this: Mateo is looking for medication for his diabetic son. </a:t>
            </a:r>
          </a:p>
          <a:p>
            <a:endParaRPr lang="en-US" sz="1400" dirty="0">
              <a:latin typeface="Georgia" panose="02040502050405020303" pitchFamily="18" charset="0"/>
            </a:endParaRPr>
          </a:p>
          <a:p>
            <a:r>
              <a:rPr lang="en-US" sz="1400" kern="1200" dirty="0">
                <a:solidFill>
                  <a:schemeClr val="tx1"/>
                </a:solidFill>
                <a:effectLst/>
                <a:latin typeface="Georgia" panose="02040502050405020303" pitchFamily="18" charset="0"/>
                <a:ea typeface="+mn-ea"/>
                <a:cs typeface="+mn-cs"/>
              </a:rPr>
              <a:t>He has gathered suggestions from his friends on social media. He also has browsed vendor sites, more importantly, he has discussed with his son’s physician over email. </a:t>
            </a:r>
          </a:p>
          <a:p>
            <a:endParaRPr lang="en-US" sz="1400" kern="1200" dirty="0">
              <a:solidFill>
                <a:schemeClr val="tx1"/>
              </a:solidFill>
              <a:effectLst/>
              <a:latin typeface="Georgia" panose="02040502050405020303" pitchFamily="18" charset="0"/>
              <a:ea typeface="+mn-ea"/>
              <a:cs typeface="+mn-cs"/>
            </a:endParaRPr>
          </a:p>
          <a:p>
            <a:r>
              <a:rPr lang="en-US" sz="1400" kern="1200" dirty="0">
                <a:solidFill>
                  <a:schemeClr val="tx1"/>
                </a:solidFill>
                <a:effectLst/>
                <a:latin typeface="Georgia" panose="02040502050405020303" pitchFamily="18" charset="0"/>
                <a:ea typeface="+mn-ea"/>
                <a:cs typeface="+mn-cs"/>
              </a:rPr>
              <a:t>Now when Mateo is in the pharmacy, he needs the answers to the following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Georgia" panose="02040502050405020303" pitchFamily="18" charset="0"/>
              </a:rPr>
              <a:t>What’s the price of the product I found earlier on the vendor website?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Georgia" panose="02040502050405020303" pitchFamily="18" charset="0"/>
              </a:rPr>
              <a:t>Did my friends give some alternatives?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Georgia" panose="02040502050405020303" pitchFamily="18" charset="0"/>
              </a:rPr>
              <a:t>And did the doctor say any restriction of the drug?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Georgia" panose="02040502050405020303" pitchFamily="18" charset="0"/>
              </a:rPr>
              <a:t>To answer these questions, we need to search through all the data accessed from the device, across multiple apps. We call this device-wide QA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Georgia" panose="02040502050405020303" pitchFamily="18" charset="0"/>
              </a:rPr>
              <a:t>[pause 3s]</a:t>
            </a:r>
          </a:p>
        </p:txBody>
      </p:sp>
      <p:sp>
        <p:nvSpPr>
          <p:cNvPr id="4" name="Slide Number Placeholder 3"/>
          <p:cNvSpPr>
            <a:spLocks noGrp="1"/>
          </p:cNvSpPr>
          <p:nvPr>
            <p:ph type="sldNum" sz="quarter" idx="5"/>
          </p:nvPr>
        </p:nvSpPr>
        <p:spPr/>
        <p:txBody>
          <a:bodyPr/>
          <a:lstStyle/>
          <a:p>
            <a:fld id="{7302E0EE-C99A-C344-AA3E-E1685DD3F406}" type="slidenum">
              <a:rPr lang="en-US" smtClean="0"/>
              <a:t>2</a:t>
            </a:fld>
            <a:endParaRPr lang="en-US" dirty="0"/>
          </a:p>
        </p:txBody>
      </p:sp>
    </p:spTree>
    <p:extLst>
      <p:ext uri="{BB962C8B-B14F-4D97-AF65-F5344CB8AC3E}">
        <p14:creationId xmlns:p14="http://schemas.microsoft.com/office/powerpoint/2010/main" val="1499675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dirty="0">
                <a:solidFill>
                  <a:schemeClr val="tx1"/>
                </a:solidFill>
                <a:effectLst/>
              </a:rPr>
              <a:t>Based on this intuition, we propose a dynamic early stopping algorithm in DeQA. </a:t>
            </a:r>
          </a:p>
          <a:p>
            <a:endParaRPr lang="en-US" b="0" i="0" u="none" strike="noStrike" kern="1200" dirty="0">
              <a:solidFill>
                <a:schemeClr val="tx1"/>
              </a:solidFill>
              <a:effectLst/>
            </a:endParaRPr>
          </a:p>
          <a:p>
            <a:pPr rtl="0"/>
            <a:r>
              <a:rPr lang="en-US" b="0" i="0" u="none" strike="noStrike" kern="1200" dirty="0">
                <a:solidFill>
                  <a:schemeClr val="tx1"/>
                </a:solidFill>
                <a:effectLst/>
              </a:rPr>
              <a:t>The main idea here is to stream documents through the QA model. After processing each document, we use an early stopping classifier to make a decision whether we should continue or not. </a:t>
            </a:r>
          </a:p>
          <a:p>
            <a:pPr rtl="0"/>
            <a:endParaRPr lang="en-US" b="0" i="0" u="none" strike="noStrike" kern="1200" dirty="0">
              <a:solidFill>
                <a:schemeClr val="tx1"/>
              </a:solidFill>
              <a:effectLst/>
            </a:endParaRPr>
          </a:p>
          <a:p>
            <a:pPr rtl="0"/>
            <a:r>
              <a:rPr lang="en-US" b="0" i="0" u="none" strike="noStrike" kern="1200" dirty="0">
                <a:solidFill>
                  <a:schemeClr val="tx1"/>
                </a:solidFill>
                <a:effectLst/>
              </a:rPr>
              <a:t>The features  of the classifier are document relevance scores, answer scores, duplicate answers etc. you can see more details in the paper.</a:t>
            </a:r>
          </a:p>
          <a:p>
            <a:pPr rtl="0"/>
            <a:endParaRPr lang="en-US" b="0" i="0" u="none" strike="noStrike" kern="1200" dirty="0">
              <a:solidFill>
                <a:schemeClr val="tx1"/>
              </a:solidFill>
              <a:effectLst/>
            </a:endParaRPr>
          </a:p>
          <a:p>
            <a:pPr rtl="0"/>
            <a:r>
              <a:rPr lang="en-US" b="0" i="0" u="none" strike="noStrike" kern="1200" dirty="0">
                <a:solidFill>
                  <a:schemeClr val="tx1"/>
                </a:solidFill>
                <a:effectLst/>
              </a:rPr>
              <a:t>The main point I want to convey here is that this does not require modifying the QA model.</a:t>
            </a:r>
            <a:endParaRPr lang="en-US" b="0" dirty="0">
              <a:effectLst/>
            </a:endParaRPr>
          </a:p>
          <a:p>
            <a:br>
              <a:rPr lang="en-US" dirty="0"/>
            </a:br>
            <a:r>
              <a:rPr lang="en-US" b="0" i="0" u="none" strike="noStrike" kern="1200" dirty="0">
                <a:solidFill>
                  <a:schemeClr val="tx1"/>
                </a:solidFill>
                <a:effectLst/>
              </a:rPr>
              <a:t> </a:t>
            </a:r>
            <a:br>
              <a:rPr lang="en-US" dirty="0"/>
            </a:br>
            <a:endParaRPr lang="en-US" b="0" i="0" u="none" strike="noStrike" kern="1200" dirty="0">
              <a:solidFill>
                <a:schemeClr val="tx1"/>
              </a:solidFill>
              <a:effectLst/>
            </a:endParaRPr>
          </a:p>
        </p:txBody>
      </p:sp>
      <p:sp>
        <p:nvSpPr>
          <p:cNvPr id="4" name="Slide Number Placeholder 3"/>
          <p:cNvSpPr>
            <a:spLocks noGrp="1"/>
          </p:cNvSpPr>
          <p:nvPr>
            <p:ph type="sldNum" sz="quarter" idx="5"/>
          </p:nvPr>
        </p:nvSpPr>
        <p:spPr/>
        <p:txBody>
          <a:bodyPr/>
          <a:lstStyle/>
          <a:p>
            <a:fld id="{7302E0EE-C99A-C344-AA3E-E1685DD3F406}" type="slidenum">
              <a:rPr lang="en-US" smtClean="0"/>
              <a:t>20</a:t>
            </a:fld>
            <a:endParaRPr lang="en-US"/>
          </a:p>
        </p:txBody>
      </p:sp>
    </p:spTree>
    <p:extLst>
      <p:ext uri="{BB962C8B-B14F-4D97-AF65-F5344CB8AC3E}">
        <p14:creationId xmlns:p14="http://schemas.microsoft.com/office/powerpoint/2010/main" val="3538090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603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challenge we have is how to address the bottlenecks in the QA models.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Recall that in our measurement study, we found the neural encoding of documents is the culprit.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take a closer look at the neural encoding bottleneck.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question is given by the user at the runtime, in contrast, we do have access to the documents beforehand.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when the system is waiting for questions, can we precompute the documents encoding?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the answer depends on whether documents encoding involves question or not.</a:t>
            </a:r>
          </a:p>
        </p:txBody>
      </p:sp>
      <p:sp>
        <p:nvSpPr>
          <p:cNvPr id="4" name="Slide Number Placeholder 3"/>
          <p:cNvSpPr>
            <a:spLocks noGrp="1"/>
          </p:cNvSpPr>
          <p:nvPr>
            <p:ph type="sldNum" sz="quarter" idx="5"/>
          </p:nvPr>
        </p:nvSpPr>
        <p:spPr/>
        <p:txBody>
          <a:bodyPr/>
          <a:lstStyle/>
          <a:p>
            <a:fld id="{7302E0EE-C99A-C344-AA3E-E1685DD3F406}" type="slidenum">
              <a:rPr lang="en-US" smtClean="0"/>
              <a:t>21</a:t>
            </a:fld>
            <a:endParaRPr lang="en-US"/>
          </a:p>
        </p:txBody>
      </p:sp>
    </p:spTree>
    <p:extLst>
      <p:ext uri="{BB962C8B-B14F-4D97-AF65-F5344CB8AC3E}">
        <p14:creationId xmlns:p14="http://schemas.microsoft.com/office/powerpoint/2010/main" val="1328613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all 3 models, here is the question encoding, and this is the </a:t>
            </a:r>
            <a:r>
              <a:rPr lang="en-US" dirty="0" err="1"/>
              <a:t>docments</a:t>
            </a:r>
            <a:r>
              <a:rPr lang="en-US" dirty="0"/>
              <a:t> encoding. As you can see, in the lower layers, no connection exists between the question and document encoding blocks, which means document encoding does not depend on the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idea is to pre-compute the document encoding, when a question comes in, we can just look up the documents encoding without having to compute again.</a:t>
            </a:r>
          </a:p>
          <a:p>
            <a:endParaRPr lang="en-US" dirty="0"/>
          </a:p>
          <a:p>
            <a:r>
              <a:rPr lang="en-US" dirty="0"/>
              <a:t>Of course, there is a tradeoff of storage for latency. </a:t>
            </a:r>
          </a:p>
        </p:txBody>
      </p:sp>
      <p:sp>
        <p:nvSpPr>
          <p:cNvPr id="4" name="Slide Number Placeholder 3"/>
          <p:cNvSpPr>
            <a:spLocks noGrp="1"/>
          </p:cNvSpPr>
          <p:nvPr>
            <p:ph type="sldNum" sz="quarter" idx="5"/>
          </p:nvPr>
        </p:nvSpPr>
        <p:spPr/>
        <p:txBody>
          <a:bodyPr/>
          <a:lstStyle/>
          <a:p>
            <a:fld id="{7302E0EE-C99A-C344-AA3E-E1685DD3F406}" type="slidenum">
              <a:rPr lang="en-US" smtClean="0"/>
              <a:t>22</a:t>
            </a:fld>
            <a:endParaRPr lang="en-US"/>
          </a:p>
        </p:txBody>
      </p:sp>
    </p:spTree>
    <p:extLst>
      <p:ext uri="{BB962C8B-B14F-4D97-AF65-F5344CB8AC3E}">
        <p14:creationId xmlns:p14="http://schemas.microsoft.com/office/powerpoint/2010/main" val="2824969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38650"/>
          </a:xfrm>
        </p:spPr>
        <p:txBody>
          <a:bodyPr/>
          <a:lstStyle/>
          <a:p>
            <a:pPr rtl="0"/>
            <a:r>
              <a:rPr lang="en-US" b="0" i="0" u="none" strike="noStrike" kern="1200" dirty="0">
                <a:solidFill>
                  <a:schemeClr val="tx1"/>
                </a:solidFill>
                <a:effectLst/>
              </a:rPr>
              <a:t>We designed memory optimizations so that deep learning QA models can fit into the phone.</a:t>
            </a:r>
            <a:endParaRPr lang="en-US" b="0" dirty="0">
              <a:effectLst/>
            </a:endParaRPr>
          </a:p>
          <a:p>
            <a:pPr rtl="0" fontAlgn="base"/>
            <a:endParaRPr lang="en-US" b="0" dirty="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solidFill>
                  <a:schemeClr val="tx1"/>
                </a:solidFill>
                <a:effectLst/>
              </a:rPr>
              <a:t>Documents are larger blocks that creates memory problem for QA. Instead, we breakdown it into paragraphs and it is more efficient and effective.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dirty="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dirty="0">
                <a:effectLst/>
              </a:rPr>
              <a:t>Second, instead of loading the entire data index into memory, we iteratively </a:t>
            </a:r>
            <a:r>
              <a:rPr lang="en-US" b="0" i="0" u="none" strike="noStrike" kern="1200" dirty="0">
                <a:solidFill>
                  <a:schemeClr val="tx1"/>
                </a:solidFill>
                <a:effectLst/>
              </a:rPr>
              <a:t>load partial indexes so that they fit into memory.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kern="1200" dirty="0">
              <a:solidFill>
                <a:schemeClr val="tx1"/>
              </a:solidFill>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solidFill>
                  <a:schemeClr val="tx1"/>
                </a:solidFill>
                <a:effectLst/>
              </a:rPr>
              <a:t>Finally, instead of loading large word embeddings within QA models into memory, we converted embeddings into a key-value database, and perform on-demand lookup. </a:t>
            </a:r>
          </a:p>
          <a:p>
            <a:pPr rtl="0"/>
            <a:endParaRPr lang="en-US" b="0" dirty="0">
              <a:effectLst/>
            </a:endParaRPr>
          </a:p>
          <a:p>
            <a:pPr rtl="0"/>
            <a:r>
              <a:rPr lang="en-US" b="0" dirty="0">
                <a:effectLst/>
              </a:rPr>
              <a:t>Given time constraints,  I’m going to skip the details, but y</a:t>
            </a:r>
            <a:r>
              <a:rPr lang="en-US" b="0" i="0" u="none" strike="noStrike" kern="1200" dirty="0">
                <a:solidFill>
                  <a:schemeClr val="tx1"/>
                </a:solidFill>
                <a:effectLst/>
              </a:rPr>
              <a:t>ou can find more in the paper.</a:t>
            </a:r>
            <a:endParaRPr lang="en-US" b="0" dirty="0">
              <a:effectLst/>
            </a:endParaRPr>
          </a:p>
          <a:p>
            <a:r>
              <a:rPr lang="en-US" dirty="0"/>
              <a:t>[pause]</a:t>
            </a:r>
          </a:p>
        </p:txBody>
      </p:sp>
      <p:sp>
        <p:nvSpPr>
          <p:cNvPr id="4" name="Slide Number Placeholder 3"/>
          <p:cNvSpPr>
            <a:spLocks noGrp="1"/>
          </p:cNvSpPr>
          <p:nvPr>
            <p:ph type="sldNum" sz="quarter" idx="5"/>
          </p:nvPr>
        </p:nvSpPr>
        <p:spPr/>
        <p:txBody>
          <a:bodyPr/>
          <a:lstStyle/>
          <a:p>
            <a:fld id="{7302E0EE-C99A-C344-AA3E-E1685DD3F406}" type="slidenum">
              <a:rPr lang="en-US" smtClean="0"/>
              <a:t>23</a:t>
            </a:fld>
            <a:endParaRPr lang="en-US"/>
          </a:p>
        </p:txBody>
      </p:sp>
    </p:spTree>
    <p:extLst>
      <p:ext uri="{BB962C8B-B14F-4D97-AF65-F5344CB8AC3E}">
        <p14:creationId xmlns:p14="http://schemas.microsoft.com/office/powerpoint/2010/main" val="3147409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work, we evaluated DeQA optimizations.</a:t>
            </a:r>
          </a:p>
        </p:txBody>
      </p:sp>
      <p:sp>
        <p:nvSpPr>
          <p:cNvPr id="4" name="Slide Number Placeholder 3"/>
          <p:cNvSpPr>
            <a:spLocks noGrp="1"/>
          </p:cNvSpPr>
          <p:nvPr>
            <p:ph type="sldNum" sz="quarter" idx="5"/>
          </p:nvPr>
        </p:nvSpPr>
        <p:spPr/>
        <p:txBody>
          <a:bodyPr/>
          <a:lstStyle/>
          <a:p>
            <a:fld id="{7302E0EE-C99A-C344-AA3E-E1685DD3F406}" type="slidenum">
              <a:rPr lang="en-US" smtClean="0"/>
              <a:t>24</a:t>
            </a:fld>
            <a:endParaRPr lang="en-US"/>
          </a:p>
        </p:txBody>
      </p:sp>
    </p:spTree>
    <p:extLst>
      <p:ext uri="{BB962C8B-B14F-4D97-AF65-F5344CB8AC3E}">
        <p14:creationId xmlns:p14="http://schemas.microsoft.com/office/powerpoint/2010/main" val="2115778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0132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evaluated DeQA over 3 data collections. The first one is full Wikipedia, this is a large scale open domain data that is widely used in the NLP community. We use the same QA datasets as in the measurement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Recall that we want to support personalized QA on the device, however, there is no publicly available QA dataset over personal on-device data, so we created two QA datasets over personal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one is a email dataset. </a:t>
            </a:r>
            <a:r>
              <a:rPr lang="en-US" kern="1200" dirty="0">
                <a:solidFill>
                  <a:schemeClr val="tx1"/>
                </a:solidFill>
                <a:effectLst/>
              </a:rPr>
              <a:t>We sample emails from the Enron Email Dataset, which is publicly available. For the ground truth, we curated 120 question answer pairs from these emails.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one is a cross-app dataset. We collected data from two users as they use 5 different apps for a week. Similarly, we curated 100 QA pairs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302E0EE-C99A-C344-AA3E-E1685DD3F406}" type="slidenum">
              <a:rPr lang="en-US" smtClean="0"/>
              <a:t>25</a:t>
            </a:fld>
            <a:endParaRPr lang="en-US"/>
          </a:p>
        </p:txBody>
      </p:sp>
    </p:spTree>
    <p:extLst>
      <p:ext uri="{BB962C8B-B14F-4D97-AF65-F5344CB8AC3E}">
        <p14:creationId xmlns:p14="http://schemas.microsoft.com/office/powerpoint/2010/main" val="1351428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evaluated DeQA by comparing with the baseline of top3 QA models (RNet, MReader and QANet). The baseline is the version only with memory optimizations applied so that they can run on the mobile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DeQA version does not require changing the QA models</a:t>
            </a:r>
          </a:p>
          <a:p>
            <a:endParaRPr lang="en-US" dirty="0"/>
          </a:p>
          <a:p>
            <a:r>
              <a:rPr lang="en-US" dirty="0"/>
              <a:t>We measured the end to end QA latency, accuracy and energy of both the baseline and DeQA</a:t>
            </a:r>
          </a:p>
        </p:txBody>
      </p:sp>
      <p:sp>
        <p:nvSpPr>
          <p:cNvPr id="4" name="Slide Number Placeholder 3"/>
          <p:cNvSpPr>
            <a:spLocks noGrp="1"/>
          </p:cNvSpPr>
          <p:nvPr>
            <p:ph type="sldNum" sz="quarter" idx="5"/>
          </p:nvPr>
        </p:nvSpPr>
        <p:spPr/>
        <p:txBody>
          <a:bodyPr/>
          <a:lstStyle/>
          <a:p>
            <a:fld id="{7302E0EE-C99A-C344-AA3E-E1685DD3F406}" type="slidenum">
              <a:rPr lang="en-US" smtClean="0"/>
              <a:t>26</a:t>
            </a:fld>
            <a:endParaRPr lang="en-US"/>
          </a:p>
        </p:txBody>
      </p:sp>
    </p:spTree>
    <p:extLst>
      <p:ext uri="{BB962C8B-B14F-4D97-AF65-F5344CB8AC3E}">
        <p14:creationId xmlns:p14="http://schemas.microsoft.com/office/powerpoint/2010/main" val="1536537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latency results.</a:t>
            </a:r>
          </a:p>
          <a:p>
            <a:endParaRPr lang="en-US" dirty="0"/>
          </a:p>
          <a:p>
            <a:r>
              <a:rPr lang="en-US" dirty="0"/>
              <a:t>This figure shows the latency comparison of DeQA with and without optimizations on the Wikipedia dataset. Y-axis is the latency, the higher  the worse.</a:t>
            </a:r>
          </a:p>
          <a:p>
            <a:endParaRPr lang="en-US" dirty="0"/>
          </a:p>
          <a:p>
            <a:r>
              <a:rPr lang="en-US" dirty="0"/>
              <a:t>You can see that DeQA with optimizations can reduce the latency from over 80s to 4~6s, which is 16x speedup for all three models. </a:t>
            </a:r>
          </a:p>
          <a:p>
            <a:r>
              <a:rPr lang="en-US" dirty="0"/>
              <a:t>This indicates DeQA optimizations are effective although different QA models have very underlying architectures.</a:t>
            </a:r>
          </a:p>
          <a:p>
            <a:endParaRPr lang="en-US" dirty="0"/>
          </a:p>
          <a:p>
            <a:r>
              <a:rPr lang="en-US" dirty="0"/>
              <a:t>On the right figure, it shows the QA latency of all 3 QA models on the 5 cross app data. DeQA is also able to reduce latency from 50s to under 5s, providing 13x speedup. The numbers for email data is also similar.</a:t>
            </a:r>
          </a:p>
        </p:txBody>
      </p:sp>
      <p:sp>
        <p:nvSpPr>
          <p:cNvPr id="4" name="Slide Number Placeholder 3"/>
          <p:cNvSpPr>
            <a:spLocks noGrp="1"/>
          </p:cNvSpPr>
          <p:nvPr>
            <p:ph type="sldNum" sz="quarter" idx="5"/>
          </p:nvPr>
        </p:nvSpPr>
        <p:spPr/>
        <p:txBody>
          <a:bodyPr/>
          <a:lstStyle/>
          <a:p>
            <a:fld id="{7302E0EE-C99A-C344-AA3E-E1685DD3F406}" type="slidenum">
              <a:rPr lang="en-US" smtClean="0"/>
              <a:t>27</a:t>
            </a:fld>
            <a:endParaRPr lang="en-US"/>
          </a:p>
        </p:txBody>
      </p:sp>
    </p:spTree>
    <p:extLst>
      <p:ext uri="{BB962C8B-B14F-4D97-AF65-F5344CB8AC3E}">
        <p14:creationId xmlns:p14="http://schemas.microsoft.com/office/powerpoint/2010/main" val="1007162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look at the QA performance in terms of accuracy. </a:t>
            </a:r>
          </a:p>
          <a:p>
            <a:r>
              <a:rPr lang="en-US" dirty="0"/>
              <a:t>We measured the accuracy drop of DeQA compared to the original QA models. </a:t>
            </a:r>
          </a:p>
          <a:p>
            <a:endParaRPr lang="en-US" dirty="0"/>
          </a:p>
          <a:p>
            <a:r>
              <a:rPr lang="en-US" dirty="0"/>
              <a:t>In the figure on the left, y-axis is the percentage of accuracy drop. You can see for all 3 QA models on the Wikipedia datasets, the accuracy drop is within 1%</a:t>
            </a:r>
          </a:p>
          <a:p>
            <a:endParaRPr lang="en-US" dirty="0"/>
          </a:p>
          <a:p>
            <a:r>
              <a:rPr lang="en-US" dirty="0"/>
              <a:t>We also did the same accuracy measurement on the single email app and cross-app data. </a:t>
            </a:r>
          </a:p>
          <a:p>
            <a:r>
              <a:rPr lang="en-US" dirty="0"/>
              <a:t>The accuracy drop is also minimal.</a:t>
            </a:r>
          </a:p>
          <a:p>
            <a:endParaRPr lang="en-US" dirty="0"/>
          </a:p>
          <a:p>
            <a:endParaRPr lang="en-US" dirty="0"/>
          </a:p>
        </p:txBody>
      </p:sp>
      <p:sp>
        <p:nvSpPr>
          <p:cNvPr id="4" name="Slide Number Placeholder 3"/>
          <p:cNvSpPr>
            <a:spLocks noGrp="1"/>
          </p:cNvSpPr>
          <p:nvPr>
            <p:ph type="sldNum" sz="quarter" idx="5"/>
          </p:nvPr>
        </p:nvSpPr>
        <p:spPr/>
        <p:txBody>
          <a:bodyPr/>
          <a:lstStyle/>
          <a:p>
            <a:fld id="{7302E0EE-C99A-C344-AA3E-E1685DD3F406}" type="slidenum">
              <a:rPr lang="en-US" smtClean="0"/>
              <a:t>28</a:t>
            </a:fld>
            <a:endParaRPr lang="en-US"/>
          </a:p>
        </p:txBody>
      </p:sp>
    </p:spTree>
    <p:extLst>
      <p:ext uri="{BB962C8B-B14F-4D97-AF65-F5344CB8AC3E}">
        <p14:creationId xmlns:p14="http://schemas.microsoft.com/office/powerpoint/2010/main" val="4265156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measured the energy consumption of DeQA of answering one question. </a:t>
            </a:r>
          </a:p>
          <a:p>
            <a:r>
              <a:rPr lang="en-US" dirty="0"/>
              <a:t>In this figure, Y-axis is the average energy per question,  the unit is joule. </a:t>
            </a:r>
          </a:p>
          <a:p>
            <a:r>
              <a:rPr lang="en-US" dirty="0"/>
              <a:t>You can see DeQA with optimizations can significantly reduce energy by 9 times. </a:t>
            </a:r>
          </a:p>
          <a:p>
            <a:endParaRPr lang="en-US" dirty="0"/>
          </a:p>
          <a:p>
            <a:endParaRPr lang="en-US" dirty="0"/>
          </a:p>
        </p:txBody>
      </p:sp>
      <p:sp>
        <p:nvSpPr>
          <p:cNvPr id="4" name="Slide Number Placeholder 3"/>
          <p:cNvSpPr>
            <a:spLocks noGrp="1"/>
          </p:cNvSpPr>
          <p:nvPr>
            <p:ph type="sldNum" sz="quarter" idx="5"/>
          </p:nvPr>
        </p:nvSpPr>
        <p:spPr/>
        <p:txBody>
          <a:bodyPr/>
          <a:lstStyle/>
          <a:p>
            <a:fld id="{7302E0EE-C99A-C344-AA3E-E1685DD3F406}" type="slidenum">
              <a:rPr lang="en-US" smtClean="0"/>
              <a:t>29</a:t>
            </a:fld>
            <a:endParaRPr lang="en-US"/>
          </a:p>
        </p:txBody>
      </p:sp>
    </p:spTree>
    <p:extLst>
      <p:ext uri="{BB962C8B-B14F-4D97-AF65-F5344CB8AC3E}">
        <p14:creationId xmlns:p14="http://schemas.microsoft.com/office/powerpoint/2010/main" val="1476459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there is no support for device-wide QA today. </a:t>
            </a:r>
          </a:p>
          <a:p>
            <a:r>
              <a:rPr lang="en-US" dirty="0"/>
              <a:t>Either Mateo can open each app on his phone and then he can use a QA service if the app provides one.</a:t>
            </a:r>
          </a:p>
          <a:p>
            <a:r>
              <a:rPr lang="en-US" dirty="0"/>
              <a:t>This is too burdensome for him</a:t>
            </a:r>
          </a:p>
          <a:p>
            <a:endParaRPr lang="en-US" dirty="0"/>
          </a:p>
          <a:p>
            <a:r>
              <a:rPr lang="en-US" dirty="0"/>
              <a:t>Or  Mateo has to send the entire device data, everything he has accessed across multiple apps to a cloud provider. </a:t>
            </a:r>
          </a:p>
          <a:p>
            <a:r>
              <a:rPr lang="en-US" dirty="0"/>
              <a:t>Then he can use a personal assistant like Siri or Google Assistant. </a:t>
            </a:r>
          </a:p>
          <a:p>
            <a:r>
              <a:rPr lang="en-US" dirty="0"/>
              <a:t>There is a huge privacy risk.</a:t>
            </a:r>
          </a:p>
        </p:txBody>
      </p:sp>
      <p:sp>
        <p:nvSpPr>
          <p:cNvPr id="4" name="Slide Number Placeholder 3"/>
          <p:cNvSpPr>
            <a:spLocks noGrp="1"/>
          </p:cNvSpPr>
          <p:nvPr>
            <p:ph type="sldNum" sz="quarter" idx="5"/>
          </p:nvPr>
        </p:nvSpPr>
        <p:spPr/>
        <p:txBody>
          <a:bodyPr/>
          <a:lstStyle/>
          <a:p>
            <a:fld id="{7302E0EE-C99A-C344-AA3E-E1685DD3F406}" type="slidenum">
              <a:rPr lang="en-US" smtClean="0"/>
              <a:t>3</a:t>
            </a:fld>
            <a:endParaRPr lang="en-US" dirty="0"/>
          </a:p>
        </p:txBody>
      </p:sp>
    </p:spTree>
    <p:extLst>
      <p:ext uri="{BB962C8B-B14F-4D97-AF65-F5344CB8AC3E}">
        <p14:creationId xmlns:p14="http://schemas.microsoft.com/office/powerpoint/2010/main" val="1611354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Given time constraints, I’ll briefly summarize some other key results of DeQA.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mobile Jetson TX2 board, we can reduce the QA latency from over 20s to under 5s, providing 6x speedup.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we evaluated individual optimization effectiveness, each DeQA optimization incrementally gives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overhead of on-device indexing over cross-app data is minimal both for energy and latency.</a:t>
            </a:r>
          </a:p>
        </p:txBody>
      </p:sp>
      <p:sp>
        <p:nvSpPr>
          <p:cNvPr id="4" name="Slide Number Placeholder 3"/>
          <p:cNvSpPr>
            <a:spLocks noGrp="1"/>
          </p:cNvSpPr>
          <p:nvPr>
            <p:ph type="sldNum" sz="quarter" idx="5"/>
          </p:nvPr>
        </p:nvSpPr>
        <p:spPr/>
        <p:txBody>
          <a:bodyPr/>
          <a:lstStyle/>
          <a:p>
            <a:fld id="{7302E0EE-C99A-C344-AA3E-E1685DD3F406}" type="slidenum">
              <a:rPr lang="en-US" smtClean="0"/>
              <a:t>30</a:t>
            </a:fld>
            <a:endParaRPr lang="en-US"/>
          </a:p>
        </p:txBody>
      </p:sp>
    </p:spTree>
    <p:extLst>
      <p:ext uri="{BB962C8B-B14F-4D97-AF65-F5344CB8AC3E}">
        <p14:creationId xmlns:p14="http://schemas.microsoft.com/office/powerpoint/2010/main" val="2995899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want to conclude the talk by summarizing the main takeaways of DeQA.</a:t>
            </a:r>
          </a:p>
          <a:p>
            <a:endParaRPr lang="en-US" dirty="0"/>
          </a:p>
          <a:p>
            <a:pPr>
              <a:lnSpc>
                <a:spcPct val="100000"/>
              </a:lnSpc>
            </a:pPr>
            <a:r>
              <a:rPr lang="en-US" dirty="0"/>
              <a:t>First, DeQA is a on-device question answering system that can adapt state-of-the-art models to support cross-app QA services</a:t>
            </a:r>
          </a:p>
          <a:p>
            <a:pPr>
              <a:lnSpc>
                <a:spcPct val="100000"/>
              </a:lnSpc>
            </a:pPr>
            <a:endParaRPr lang="en-US" dirty="0"/>
          </a:p>
          <a:p>
            <a:pPr>
              <a:lnSpc>
                <a:spcPct val="100000"/>
              </a:lnSpc>
            </a:pPr>
            <a:r>
              <a:rPr lang="en-US" dirty="0"/>
              <a:t>Secondly, DeQA consists of a set of memory- and latency- optimizations which require no change to the QA models</a:t>
            </a:r>
          </a:p>
          <a:p>
            <a:pPr>
              <a:lnSpc>
                <a:spcPct val="100000"/>
              </a:lnSpc>
            </a:pPr>
            <a:endParaRPr lang="en-US" dirty="0"/>
          </a:p>
          <a:p>
            <a:pPr>
              <a:lnSpc>
                <a:spcPct val="100000"/>
              </a:lnSpc>
            </a:pPr>
            <a:r>
              <a:rPr lang="en-US" dirty="0"/>
              <a:t>Lastly, DeQA can effectively reduce QA latency on mobile from over a minute to 3~5s.</a:t>
            </a:r>
          </a:p>
          <a:p>
            <a:pPr>
              <a:lnSpc>
                <a:spcPct val="100000"/>
              </a:lnSpc>
            </a:pPr>
            <a:endParaRPr lang="en-US" dirty="0"/>
          </a:p>
          <a:p>
            <a:pPr>
              <a:lnSpc>
                <a:spcPct val="100000"/>
              </a:lnSpc>
            </a:pPr>
            <a:r>
              <a:rPr lang="en-US" dirty="0"/>
              <a:t>Thank you! I’m happy to take questions.</a:t>
            </a:r>
          </a:p>
        </p:txBody>
      </p:sp>
      <p:sp>
        <p:nvSpPr>
          <p:cNvPr id="4" name="Slide Number Placeholder 3"/>
          <p:cNvSpPr>
            <a:spLocks noGrp="1"/>
          </p:cNvSpPr>
          <p:nvPr>
            <p:ph type="sldNum" sz="quarter" idx="5"/>
          </p:nvPr>
        </p:nvSpPr>
        <p:spPr/>
        <p:txBody>
          <a:bodyPr/>
          <a:lstStyle/>
          <a:p>
            <a:fld id="{7302E0EE-C99A-C344-AA3E-E1685DD3F406}" type="slidenum">
              <a:rPr lang="en-US" smtClean="0"/>
              <a:t>31</a:t>
            </a:fld>
            <a:endParaRPr lang="en-US"/>
          </a:p>
        </p:txBody>
      </p:sp>
    </p:spTree>
    <p:extLst>
      <p:ext uri="{BB962C8B-B14F-4D97-AF65-F5344CB8AC3E}">
        <p14:creationId xmlns:p14="http://schemas.microsoft.com/office/powerpoint/2010/main" val="3719265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302E0EE-C99A-C344-AA3E-E1685DD3F406}" type="slidenum">
              <a:rPr lang="en-US" smtClean="0"/>
              <a:t>32</a:t>
            </a:fld>
            <a:endParaRPr lang="en-US"/>
          </a:p>
        </p:txBody>
      </p:sp>
    </p:spTree>
    <p:extLst>
      <p:ext uri="{BB962C8B-B14F-4D97-AF65-F5344CB8AC3E}">
        <p14:creationId xmlns:p14="http://schemas.microsoft.com/office/powerpoint/2010/main" val="113089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solution is to develop an on-device question answering system. </a:t>
            </a:r>
          </a:p>
          <a:p>
            <a:endParaRPr lang="en-US" dirty="0"/>
          </a:p>
          <a:p>
            <a:r>
              <a:rPr lang="en-US" dirty="0"/>
              <a:t>When the user interacts across multiple apps, the data is stored locally on the device.</a:t>
            </a:r>
          </a:p>
          <a:p>
            <a:endParaRPr lang="en-US" dirty="0"/>
          </a:p>
          <a:p>
            <a:r>
              <a:rPr lang="en-US" dirty="0"/>
              <a:t>We then build a QA system over this local data. Specifically, our on-device QA system will build an index and answer questions completely locally. </a:t>
            </a:r>
          </a:p>
          <a:p>
            <a:endParaRPr lang="en-US" dirty="0"/>
          </a:p>
          <a:p>
            <a:r>
              <a:rPr lang="en-US" dirty="0"/>
              <a:t>In fact, you don’t even require Internet access to answer these questions. </a:t>
            </a:r>
          </a:p>
          <a:p>
            <a:endParaRPr lang="en-US" dirty="0"/>
          </a:p>
          <a:p>
            <a:r>
              <a:rPr lang="en-US" dirty="0"/>
              <a:t>The problem is that building such an on-device QA system on a mobile device is challenging.</a:t>
            </a:r>
          </a:p>
        </p:txBody>
      </p:sp>
      <p:sp>
        <p:nvSpPr>
          <p:cNvPr id="4" name="Slide Number Placeholder 3"/>
          <p:cNvSpPr>
            <a:spLocks noGrp="1"/>
          </p:cNvSpPr>
          <p:nvPr>
            <p:ph type="sldNum" sz="quarter" idx="5"/>
          </p:nvPr>
        </p:nvSpPr>
        <p:spPr/>
        <p:txBody>
          <a:bodyPr/>
          <a:lstStyle/>
          <a:p>
            <a:fld id="{7302E0EE-C99A-C344-AA3E-E1685DD3F406}" type="slidenum">
              <a:rPr lang="en-US" smtClean="0"/>
              <a:t>4</a:t>
            </a:fld>
            <a:endParaRPr lang="en-US" dirty="0"/>
          </a:p>
        </p:txBody>
      </p:sp>
    </p:spTree>
    <p:extLst>
      <p:ext uri="{BB962C8B-B14F-4D97-AF65-F5344CB8AC3E}">
        <p14:creationId xmlns:p14="http://schemas.microsoft.com/office/powerpoint/2010/main" val="2149971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dirty="0">
                <a:solidFill>
                  <a:schemeClr val="tx1"/>
                </a:solidFill>
                <a:effectLst/>
              </a:rPr>
              <a:t>The state-of-the-art QA systems all use deep learning techniques.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dirty="0">
                <a:solidFill>
                  <a:schemeClr val="tx1"/>
                </a:solidFill>
                <a:effectLst/>
              </a:rPr>
              <a:t>This figure shows the </a:t>
            </a:r>
            <a:r>
              <a:rPr lang="en-US" dirty="0"/>
              <a:t>top models </a:t>
            </a:r>
            <a:r>
              <a:rPr lang="en-US" b="0" dirty="0">
                <a:effectLst/>
              </a:rPr>
              <a:t>on t</a:t>
            </a:r>
            <a:r>
              <a:rPr lang="en-US" dirty="0"/>
              <a:t>he </a:t>
            </a:r>
            <a:r>
              <a:rPr lang="en-US" dirty="0" err="1"/>
              <a:t>SQuAD</a:t>
            </a:r>
            <a:r>
              <a:rPr lang="en-US" dirty="0"/>
              <a:t> Leaderboard. </a:t>
            </a:r>
            <a:r>
              <a:rPr lang="en-US" kern="1200" dirty="0" err="1">
                <a:solidFill>
                  <a:schemeClr val="tx1"/>
                </a:solidFill>
                <a:effectLst/>
              </a:rPr>
              <a:t>SQuAD</a:t>
            </a:r>
            <a:r>
              <a:rPr lang="en-US" kern="1200" dirty="0">
                <a:solidFill>
                  <a:schemeClr val="tx1"/>
                </a:solidFill>
                <a:effectLst/>
              </a:rPr>
              <a:t> is a question answering datasets that researchers can evaluate their QA models performance.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All the </a:t>
            </a:r>
            <a:r>
              <a:rPr lang="en-US" dirty="0"/>
              <a:t>top models are using deep learning which </a:t>
            </a:r>
            <a:r>
              <a:rPr lang="en-US" b="0" i="0" u="none" strike="noStrike" kern="1200" dirty="0">
                <a:solidFill>
                  <a:schemeClr val="tx1"/>
                </a:solidFill>
                <a:effectLst/>
              </a:rPr>
              <a:t>is very good at modeling text and is widely adopted for QA. </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example model architectures. And these models are often large and complex.</a:t>
            </a:r>
          </a:p>
        </p:txBody>
      </p:sp>
      <p:sp>
        <p:nvSpPr>
          <p:cNvPr id="4" name="Slide Number Placeholder 3"/>
          <p:cNvSpPr>
            <a:spLocks noGrp="1"/>
          </p:cNvSpPr>
          <p:nvPr>
            <p:ph type="sldNum" sz="quarter" idx="5"/>
          </p:nvPr>
        </p:nvSpPr>
        <p:spPr/>
        <p:txBody>
          <a:bodyPr/>
          <a:lstStyle/>
          <a:p>
            <a:fld id="{7302E0EE-C99A-C344-AA3E-E1685DD3F406}" type="slidenum">
              <a:rPr lang="en-US" smtClean="0"/>
              <a:t>5</a:t>
            </a:fld>
            <a:endParaRPr lang="en-US"/>
          </a:p>
        </p:txBody>
      </p:sp>
    </p:spTree>
    <p:extLst>
      <p:ext uri="{BB962C8B-B14F-4D97-AF65-F5344CB8AC3E}">
        <p14:creationId xmlns:p14="http://schemas.microsoft.com/office/powerpoint/2010/main" val="653768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i="0" u="none" strike="noStrike" kern="1200" dirty="0">
                <a:solidFill>
                  <a:schemeClr val="tx1"/>
                </a:solidFill>
                <a:effectLst/>
              </a:rPr>
              <a:t>These complex QA models are designed to run on the cloud. </a:t>
            </a:r>
          </a:p>
          <a:p>
            <a:pPr rtl="0"/>
            <a:endParaRPr lang="en-US" b="0" i="0" u="none" strike="noStrike" kern="1200" dirty="0">
              <a:solidFill>
                <a:schemeClr val="tx1"/>
              </a:solidFill>
              <a:effectLst/>
            </a:endParaRPr>
          </a:p>
          <a:p>
            <a:pPr rtl="0"/>
            <a:r>
              <a:rPr lang="en-US" b="0" i="0" u="none" strike="noStrike" kern="1200" dirty="0">
                <a:solidFill>
                  <a:schemeClr val="tx1"/>
                </a:solidFill>
                <a:effectLst/>
              </a:rPr>
              <a:t>The problem is </a:t>
            </a:r>
            <a:r>
              <a:rPr lang="en-US" dirty="0"/>
              <a:t>w</a:t>
            </a:r>
            <a:r>
              <a:rPr lang="en-US" b="0" i="0" u="none" strike="noStrike" kern="1200" dirty="0">
                <a:solidFill>
                  <a:schemeClr val="tx1"/>
                </a:solidFill>
                <a:effectLst/>
              </a:rPr>
              <a:t>e cannot even load any top QA system on mobile devices today </a:t>
            </a:r>
            <a:r>
              <a:rPr lang="en-US" b="0" i="1" u="none" strike="noStrike" kern="1200" dirty="0">
                <a:solidFill>
                  <a:schemeClr val="tx1"/>
                </a:solidFill>
                <a:effectLst/>
              </a:rPr>
              <a:t>as is because it doesn’t fit into memory.</a:t>
            </a:r>
            <a:r>
              <a:rPr lang="en-US" b="0" i="0" u="none" strike="noStrike" kern="1200" dirty="0">
                <a:solidFill>
                  <a:schemeClr val="tx1"/>
                </a:solidFill>
                <a:effectLst/>
              </a:rPr>
              <a:t> </a:t>
            </a:r>
          </a:p>
          <a:p>
            <a:pPr rtl="0"/>
            <a:endParaRPr lang="en-US" b="0" i="0" u="none" strike="noStrike" kern="1200" dirty="0">
              <a:solidFill>
                <a:schemeClr val="tx1"/>
              </a:solidFill>
              <a:effectLst/>
            </a:endParaRPr>
          </a:p>
          <a:p>
            <a:pPr rtl="0"/>
            <a:r>
              <a:rPr lang="en-US" dirty="0"/>
              <a:t>And due to the large computation required, it runs extremely slow.</a:t>
            </a:r>
          </a:p>
        </p:txBody>
      </p:sp>
      <p:sp>
        <p:nvSpPr>
          <p:cNvPr id="4" name="Slide Number Placeholder 3"/>
          <p:cNvSpPr>
            <a:spLocks noGrp="1"/>
          </p:cNvSpPr>
          <p:nvPr>
            <p:ph type="sldNum" sz="quarter" idx="5"/>
          </p:nvPr>
        </p:nvSpPr>
        <p:spPr/>
        <p:txBody>
          <a:bodyPr/>
          <a:lstStyle/>
          <a:p>
            <a:fld id="{7302E0EE-C99A-C344-AA3E-E1685DD3F406}" type="slidenum">
              <a:rPr lang="en-US" smtClean="0"/>
              <a:t>6</a:t>
            </a:fld>
            <a:endParaRPr lang="en-US"/>
          </a:p>
        </p:txBody>
      </p:sp>
    </p:spTree>
    <p:extLst>
      <p:ext uri="{BB962C8B-B14F-4D97-AF65-F5344CB8AC3E}">
        <p14:creationId xmlns:p14="http://schemas.microsoft.com/office/powerpoint/2010/main" val="244145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work, I will present DeQA, a system that stands for On-Device QA.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first describe the measurement study we conducted of the state-of-the-art QA models to learn the bottlenecks of existing QA.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then describe the DeQA latency and memory optimizations.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finally the evaluation of DeQA.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302E0EE-C99A-C344-AA3E-E1685DD3F406}" type="slidenum">
              <a:rPr lang="en-US" smtClean="0"/>
              <a:t>7</a:t>
            </a:fld>
            <a:endParaRPr lang="en-US"/>
          </a:p>
        </p:txBody>
      </p:sp>
    </p:spTree>
    <p:extLst>
      <p:ext uri="{BB962C8B-B14F-4D97-AF65-F5344CB8AC3E}">
        <p14:creationId xmlns:p14="http://schemas.microsoft.com/office/powerpoint/2010/main" val="1503790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discuss the measurement study, let me first explain the QA pipeline.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Usually question answering works as follows. There is a large collection of documents data—this can be Wikipedia which is the widely used in the QA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it can be personal cross-application documents that we are envisioning for device-wide QA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a QA system is return an answer from the data collection in response to a 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Generally, a QA system has two stages, the first stage is a search engine stage and the second one is a QA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[cross-app caption, fix arrow colors]</a:t>
            </a:r>
          </a:p>
        </p:txBody>
      </p:sp>
      <p:sp>
        <p:nvSpPr>
          <p:cNvPr id="4" name="Slide Number Placeholder 3"/>
          <p:cNvSpPr>
            <a:spLocks noGrp="1"/>
          </p:cNvSpPr>
          <p:nvPr>
            <p:ph type="sldNum" sz="quarter" idx="5"/>
          </p:nvPr>
        </p:nvSpPr>
        <p:spPr/>
        <p:txBody>
          <a:bodyPr/>
          <a:lstStyle/>
          <a:p>
            <a:fld id="{7302E0EE-C99A-C344-AA3E-E1685DD3F406}" type="slidenum">
              <a:rPr lang="en-US" smtClean="0"/>
              <a:t>8</a:t>
            </a:fld>
            <a:endParaRPr lang="en-US"/>
          </a:p>
        </p:txBody>
      </p:sp>
    </p:spTree>
    <p:extLst>
      <p:ext uri="{BB962C8B-B14F-4D97-AF65-F5344CB8AC3E}">
        <p14:creationId xmlns:p14="http://schemas.microsoft.com/office/powerpoint/2010/main" val="1398322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Let me give you an example, you have a question, say “When did the second world war end”,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search engine will first transform the question into a set of keywords and then find the top relevant documents in the data collection.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r>
              <a:rPr lang="en-US" sz="1400" dirty="0"/>
              <a:t>In the second stage, the system runs complex QA models on the top relevant documents. As mentioned before the </a:t>
            </a:r>
            <a:r>
              <a:rPr lang="en-US" sz="1400" kern="1200" dirty="0">
                <a:solidFill>
                  <a:schemeClr val="tx1"/>
                </a:solidFill>
                <a:effectLst/>
              </a:rPr>
              <a:t>state-of-the-art QA models often use deep learning techniques.</a:t>
            </a:r>
            <a:endParaRPr lang="en-US" sz="1400" dirty="0"/>
          </a:p>
          <a:p>
            <a:endParaRPr lang="en-US" sz="1400" dirty="0"/>
          </a:p>
          <a:p>
            <a:r>
              <a:rPr lang="en-US" sz="1400" dirty="0"/>
              <a:t>The QA model needs to use the information of question and documents, the first step is to </a:t>
            </a:r>
            <a:r>
              <a:rPr lang="en-US" sz="1400" kern="1200" dirty="0">
                <a:solidFill>
                  <a:schemeClr val="tx1"/>
                </a:solidFill>
                <a:effectLst/>
              </a:rPr>
              <a:t>represent the words in them as embeddings. Embeddings are used to represent words where words with similar usages and meaning are in the same vector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rPr>
              <a:t>Then these embeddings are used as input to neural encoding layers which further represent the question and documents. The QA model runs on this representation to find answer phrases, score them, and then return the answer. </a:t>
            </a:r>
          </a:p>
          <a:p>
            <a:endParaRPr lang="en-US" sz="1400" dirty="0"/>
          </a:p>
        </p:txBody>
      </p:sp>
      <p:sp>
        <p:nvSpPr>
          <p:cNvPr id="4" name="Slide Number Placeholder 3"/>
          <p:cNvSpPr>
            <a:spLocks noGrp="1"/>
          </p:cNvSpPr>
          <p:nvPr>
            <p:ph type="sldNum" sz="quarter" idx="5"/>
          </p:nvPr>
        </p:nvSpPr>
        <p:spPr/>
        <p:txBody>
          <a:bodyPr/>
          <a:lstStyle/>
          <a:p>
            <a:fld id="{7302E0EE-C99A-C344-AA3E-E1685DD3F406}" type="slidenum">
              <a:rPr lang="en-US" smtClean="0"/>
              <a:t>9</a:t>
            </a:fld>
            <a:endParaRPr lang="en-US"/>
          </a:p>
        </p:txBody>
      </p:sp>
    </p:spTree>
    <p:extLst>
      <p:ext uri="{BB962C8B-B14F-4D97-AF65-F5344CB8AC3E}">
        <p14:creationId xmlns:p14="http://schemas.microsoft.com/office/powerpoint/2010/main" val="1315565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CCF-69FE-8E41-B3A2-01C8D4C02DDD}"/>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A7A1618-FB47-AD45-9DA8-7445AA0B15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FAE53C2-21B3-6F42-89DD-2D35E0D37411}"/>
              </a:ext>
            </a:extLst>
          </p:cNvPr>
          <p:cNvSpPr>
            <a:spLocks noGrp="1"/>
          </p:cNvSpPr>
          <p:nvPr>
            <p:ph type="dt" sz="half" idx="10"/>
          </p:nvPr>
        </p:nvSpPr>
        <p:spPr/>
        <p:txBody>
          <a:bodyPr/>
          <a:lstStyle>
            <a:lvl1pPr>
              <a:defRPr>
                <a:latin typeface="Georgia" panose="02040502050405020303" pitchFamily="18" charset="0"/>
              </a:defRPr>
            </a:lvl1pPr>
          </a:lstStyle>
          <a:p>
            <a:r>
              <a:rPr lang="en-US"/>
              <a:t>6/18/19</a:t>
            </a:r>
          </a:p>
        </p:txBody>
      </p:sp>
      <p:sp>
        <p:nvSpPr>
          <p:cNvPr id="5" name="Footer Placeholder 4">
            <a:extLst>
              <a:ext uri="{FF2B5EF4-FFF2-40B4-BE49-F238E27FC236}">
                <a16:creationId xmlns:a16="http://schemas.microsoft.com/office/drawing/2014/main" id="{4DAC0316-B4B7-1F48-9918-85981A1273B8}"/>
              </a:ext>
            </a:extLst>
          </p:cNvPr>
          <p:cNvSpPr>
            <a:spLocks noGrp="1"/>
          </p:cNvSpPr>
          <p:nvPr>
            <p:ph type="ftr" sz="quarter" idx="11"/>
          </p:nvPr>
        </p:nvSpPr>
        <p:spPr/>
        <p:txBody>
          <a:bodyPr/>
          <a:lstStyle>
            <a:lvl1pPr>
              <a:defRPr>
                <a:latin typeface="Georgia" panose="02040502050405020303" pitchFamily="18" charset="0"/>
              </a:defRPr>
            </a:lvl1pPr>
          </a:lstStyle>
          <a:p>
            <a:r>
              <a:rPr lang="en-US"/>
              <a:t>DeQA, MobiSys 2019</a:t>
            </a:r>
          </a:p>
        </p:txBody>
      </p:sp>
      <p:sp>
        <p:nvSpPr>
          <p:cNvPr id="6" name="Slide Number Placeholder 5">
            <a:extLst>
              <a:ext uri="{FF2B5EF4-FFF2-40B4-BE49-F238E27FC236}">
                <a16:creationId xmlns:a16="http://schemas.microsoft.com/office/drawing/2014/main" id="{6FA68AD5-0049-DD42-948C-18AB2F0B13B4}"/>
              </a:ext>
            </a:extLst>
          </p:cNvPr>
          <p:cNvSpPr>
            <a:spLocks noGrp="1"/>
          </p:cNvSpPr>
          <p:nvPr>
            <p:ph type="sldNum" sz="quarter" idx="12"/>
          </p:nvPr>
        </p:nvSpPr>
        <p:spPr/>
        <p:txBody>
          <a:bodyPr/>
          <a:lstStyle>
            <a:lvl1pPr>
              <a:defRPr>
                <a:latin typeface="Georgia" panose="02040502050405020303" pitchFamily="18" charset="0"/>
              </a:defRPr>
            </a:lvl1pPr>
          </a:lstStyle>
          <a:p>
            <a:fld id="{C27E3DE6-4B5A-DC4B-92A7-08CD6C59DC0B}" type="slidenum">
              <a:rPr lang="en-US" smtClean="0"/>
              <a:pPr/>
              <a:t>‹#›</a:t>
            </a:fld>
            <a:endParaRPr lang="en-US"/>
          </a:p>
        </p:txBody>
      </p:sp>
    </p:spTree>
    <p:extLst>
      <p:ext uri="{BB962C8B-B14F-4D97-AF65-F5344CB8AC3E}">
        <p14:creationId xmlns:p14="http://schemas.microsoft.com/office/powerpoint/2010/main" val="3456949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4D18-C3D0-0D46-978A-DD68956DA823}"/>
              </a:ext>
            </a:extLst>
          </p:cNvPr>
          <p:cNvSpPr>
            <a:spLocks noGrp="1"/>
          </p:cNvSpPr>
          <p:nvPr>
            <p:ph type="title"/>
          </p:nvPr>
        </p:nvSpPr>
        <p:spPr>
          <a:xfrm>
            <a:off x="609600" y="136525"/>
            <a:ext cx="10972800" cy="9144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9316624-3DB2-1F41-87F5-3FE2FABF64DF}"/>
              </a:ext>
            </a:extLst>
          </p:cNvPr>
          <p:cNvSpPr>
            <a:spLocks noGrp="1"/>
          </p:cNvSpPr>
          <p:nvPr>
            <p:ph idx="1"/>
          </p:nvPr>
        </p:nvSpPr>
        <p:spPr>
          <a:xfrm>
            <a:off x="838200" y="1405903"/>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0C3282D-38BD-5541-A9BE-8D2A95A91C64}"/>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3FAC4645-AD92-6C48-B212-3F0C818D5867}"/>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198279AD-38B7-4D46-8F76-B624B44ECA0D}"/>
              </a:ext>
            </a:extLst>
          </p:cNvPr>
          <p:cNvSpPr>
            <a:spLocks noGrp="1"/>
          </p:cNvSpPr>
          <p:nvPr>
            <p:ph type="sldNum" sz="quarter" idx="12"/>
          </p:nvPr>
        </p:nvSpPr>
        <p:spPr/>
        <p:txBody>
          <a:bodyPr/>
          <a:lstStyle/>
          <a:p>
            <a:fld id="{C27E3DE6-4B5A-DC4B-92A7-08CD6C59DC0B}" type="slidenum">
              <a:rPr lang="en-US" smtClean="0"/>
              <a:t>‹#›</a:t>
            </a:fld>
            <a:endParaRPr lang="en-US"/>
          </a:p>
        </p:txBody>
      </p:sp>
    </p:spTree>
    <p:extLst>
      <p:ext uri="{BB962C8B-B14F-4D97-AF65-F5344CB8AC3E}">
        <p14:creationId xmlns:p14="http://schemas.microsoft.com/office/powerpoint/2010/main" val="25045215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434B8C-D14F-884B-B237-3C86ABCA403D}"/>
              </a:ext>
            </a:extLst>
          </p:cNvPr>
          <p:cNvSpPr>
            <a:spLocks noGrp="1"/>
          </p:cNvSpPr>
          <p:nvPr>
            <p:ph type="title"/>
          </p:nvPr>
        </p:nvSpPr>
        <p:spPr>
          <a:xfrm>
            <a:off x="609600" y="138139"/>
            <a:ext cx="109728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CBB74D0-FDD1-164E-864B-CE23CF738F07}"/>
              </a:ext>
            </a:extLst>
          </p:cNvPr>
          <p:cNvSpPr>
            <a:spLocks noGrp="1"/>
          </p:cNvSpPr>
          <p:nvPr>
            <p:ph type="body" idx="1"/>
          </p:nvPr>
        </p:nvSpPr>
        <p:spPr>
          <a:xfrm>
            <a:off x="838200" y="139091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52E98AE-421A-5845-BA8D-82B2FD35C0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6/18/19</a:t>
            </a:r>
          </a:p>
        </p:txBody>
      </p:sp>
      <p:sp>
        <p:nvSpPr>
          <p:cNvPr id="5" name="Footer Placeholder 4">
            <a:extLst>
              <a:ext uri="{FF2B5EF4-FFF2-40B4-BE49-F238E27FC236}">
                <a16:creationId xmlns:a16="http://schemas.microsoft.com/office/drawing/2014/main" id="{A7F24EA6-1B3D-9C4F-89B6-BB58D69BA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DeQA, MobiSys 2019</a:t>
            </a:r>
          </a:p>
        </p:txBody>
      </p:sp>
      <p:sp>
        <p:nvSpPr>
          <p:cNvPr id="6" name="Slide Number Placeholder 5">
            <a:extLst>
              <a:ext uri="{FF2B5EF4-FFF2-40B4-BE49-F238E27FC236}">
                <a16:creationId xmlns:a16="http://schemas.microsoft.com/office/drawing/2014/main" id="{BE30E9BC-2030-AA47-B8F1-9DB05E99C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E3DE6-4B5A-DC4B-92A7-08CD6C59DC0B}" type="slidenum">
              <a:rPr lang="en-US" smtClean="0"/>
              <a:t>‹#›</a:t>
            </a:fld>
            <a:endParaRPr lang="en-US"/>
          </a:p>
        </p:txBody>
      </p:sp>
    </p:spTree>
    <p:extLst>
      <p:ext uri="{BB962C8B-B14F-4D97-AF65-F5344CB8AC3E}">
        <p14:creationId xmlns:p14="http://schemas.microsoft.com/office/powerpoint/2010/main" val="2260063798"/>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hyperlink" Target="http://pngimg.com/download/17489" TargetMode="External"/><Relationship Id="rId3" Type="http://schemas.openxmlformats.org/officeDocument/2006/relationships/image" Target="../media/image33.jpeg"/><Relationship Id="rId7" Type="http://schemas.openxmlformats.org/officeDocument/2006/relationships/image" Target="../media/image35.png"/><Relationship Id="rId12" Type="http://schemas.openxmlformats.org/officeDocument/2006/relationships/hyperlink" Target="http://www.ecribouille.net/des-recherches-avec-wikipedia-sans-seulement-surligner-une-fich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en.wikipedia.org/wiki/OnePlus" TargetMode="External"/><Relationship Id="rId11" Type="http://schemas.openxmlformats.org/officeDocument/2006/relationships/image" Target="../media/image25.png"/><Relationship Id="rId5" Type="http://schemas.openxmlformats.org/officeDocument/2006/relationships/image" Target="../media/image34.png"/><Relationship Id="rId10" Type="http://schemas.openxmlformats.org/officeDocument/2006/relationships/hyperlink" Target="http://www.pngall.com/cloud-server-png" TargetMode="External"/><Relationship Id="rId4" Type="http://schemas.openxmlformats.org/officeDocument/2006/relationships/hyperlink" Target="https://chiefio.wordpress.com/2015/12/08/personal-teraflop-climate-simulator-for-how-much/" TargetMode="External"/><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en.wikipedia.org/wiki/OnePlus" TargetMode="Externa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commons.wikimedia.org/wiki/File:Documents_icon.sv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commons.wikimedia.org/wiki/File:Documents_icon.sv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2.xml.rels><?xml version="1.0" encoding="UTF-8" standalone="yes"?>
<Relationships xmlns="http://schemas.openxmlformats.org/package/2006/relationships"><Relationship Id="rId8" Type="http://schemas.openxmlformats.org/officeDocument/2006/relationships/hyperlink" Target="https://www.saveonfoods.com/pharmacy/" TargetMode="External"/><Relationship Id="rId3" Type="http://schemas.openxmlformats.org/officeDocument/2006/relationships/image" Target="../media/image4.pn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en.wikipedia.org/wiki/Google_Chrome"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commons.wikimedia.org/wiki/File:Documents_icon.svg" TargetMode="External"/><Relationship Id="rId5" Type="http://schemas.openxmlformats.org/officeDocument/2006/relationships/image" Target="../media/image30.png"/><Relationship Id="rId4" Type="http://schemas.openxmlformats.org/officeDocument/2006/relationships/hyperlink" Target="http://melissagratias.com/search-and-rescue-tips-for-electronic-fil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6.tiff"/><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hyperlink" Target="http://www.ecribouille.net/des-recherches-avec-wikipedia-sans-seulement-surligner-une-fiche/" TargetMode="Externa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tiff"/><Relationship Id="rId7"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hyperlink" Target="https://en.wikipedia.org/wiki/Google_Chrome" TargetMode="External"/><Relationship Id="rId10" Type="http://schemas.openxmlformats.org/officeDocument/2006/relationships/hyperlink" Target="http://www.mrscienceshow.com/2010/06/bring-us-your-burning-science-questions.html" TargetMode="External"/><Relationship Id="rId4" Type="http://schemas.openxmlformats.org/officeDocument/2006/relationships/image" Target="../media/image9.pn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hyperlink" Target="http://www.mrscienceshow.com/2010/06/bring-us-your-burning-science-questions.html" TargetMode="External"/><Relationship Id="rId3" Type="http://schemas.openxmlformats.org/officeDocument/2006/relationships/image" Target="../media/image8.tiff"/><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ccftech.com/now-anyone-can-create-a-bot-using-microsoft-bot-framework/" TargetMode="External"/><Relationship Id="rId11" Type="http://schemas.openxmlformats.org/officeDocument/2006/relationships/hyperlink" Target="https://en.wikipedia.org/wiki/Google_Chrome" TargetMode="External"/><Relationship Id="rId5" Type="http://schemas.openxmlformats.org/officeDocument/2006/relationships/image" Target="../media/image14.jpg"/><Relationship Id="rId10" Type="http://schemas.openxmlformats.org/officeDocument/2006/relationships/image" Target="../media/image9.png"/><Relationship Id="rId4" Type="http://schemas.openxmlformats.org/officeDocument/2006/relationships/image" Target="../media/image11.tiff"/><Relationship Id="rId9"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24.jpg"/><Relationship Id="rId7" Type="http://schemas.openxmlformats.org/officeDocument/2006/relationships/image" Target="../media/image8.tiff"/><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ecribouille.net/des-recherches-avec-wikipedia-sans-seulement-surligner-une-fiche/" TargetMode="External"/><Relationship Id="rId11" Type="http://schemas.openxmlformats.org/officeDocument/2006/relationships/image" Target="../media/image10.tiff"/><Relationship Id="rId5" Type="http://schemas.openxmlformats.org/officeDocument/2006/relationships/image" Target="../media/image25.png"/><Relationship Id="rId10" Type="http://schemas.openxmlformats.org/officeDocument/2006/relationships/hyperlink" Target="https://en.wikipedia.org/wiki/Google_Chrome" TargetMode="External"/><Relationship Id="rId4" Type="http://schemas.openxmlformats.org/officeDocument/2006/relationships/hyperlink" Target="http://ericbrown.com/good-data-science-isnt-about-finding-answers-to-questions.htm" TargetMode="Externa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jp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26.png"/><Relationship Id="rId5" Type="http://schemas.openxmlformats.org/officeDocument/2006/relationships/image" Target="../media/image27.png"/><Relationship Id="rId10" Type="http://schemas.openxmlformats.org/officeDocument/2006/relationships/image" Target="../media/image31.jpeg"/><Relationship Id="rId4" Type="http://schemas.openxmlformats.org/officeDocument/2006/relationships/hyperlink" Target="http://ericbrown.com/good-data-science-isnt-about-finding-answers-to-questions.htm" TargetMode="External"/><Relationship Id="rId9" Type="http://schemas.openxmlformats.org/officeDocument/2006/relationships/hyperlink" Target="https://commons.wikimedia.org/wiki/File:Documents_icon.sv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FD1A8E-5667-C343-939B-1AF5B2F8075C}"/>
              </a:ext>
            </a:extLst>
          </p:cNvPr>
          <p:cNvPicPr>
            <a:picLocks noChangeAspect="1"/>
          </p:cNvPicPr>
          <p:nvPr/>
        </p:nvPicPr>
        <p:blipFill>
          <a:blip r:embed="rId3"/>
          <a:stretch>
            <a:fillRect/>
          </a:stretch>
        </p:blipFill>
        <p:spPr>
          <a:xfrm>
            <a:off x="3204272" y="4500082"/>
            <a:ext cx="5270500" cy="1003300"/>
          </a:xfrm>
          <a:prstGeom prst="rect">
            <a:avLst/>
          </a:prstGeom>
        </p:spPr>
      </p:pic>
      <p:sp>
        <p:nvSpPr>
          <p:cNvPr id="3" name="Subtitle 2">
            <a:extLst>
              <a:ext uri="{FF2B5EF4-FFF2-40B4-BE49-F238E27FC236}">
                <a16:creationId xmlns:a16="http://schemas.microsoft.com/office/drawing/2014/main" id="{274927A9-B724-BB42-B55F-D5CAE883E720}"/>
              </a:ext>
            </a:extLst>
          </p:cNvPr>
          <p:cNvSpPr>
            <a:spLocks noGrp="1"/>
          </p:cNvSpPr>
          <p:nvPr>
            <p:ph type="subTitle" idx="1"/>
          </p:nvPr>
        </p:nvSpPr>
        <p:spPr>
          <a:xfrm>
            <a:off x="1267521" y="2794499"/>
            <a:ext cx="9144000" cy="914400"/>
          </a:xfrm>
        </p:spPr>
        <p:txBody>
          <a:bodyPr>
            <a:noAutofit/>
          </a:bodyPr>
          <a:lstStyle/>
          <a:p>
            <a:r>
              <a:rPr lang="en-US" sz="3200" b="1" dirty="0">
                <a:latin typeface="+mn-lt"/>
              </a:rPr>
              <a:t>Qingqing Cao</a:t>
            </a:r>
            <a:r>
              <a:rPr lang="en-US" sz="3200" dirty="0">
                <a:latin typeface="+mn-lt"/>
              </a:rPr>
              <a:t>, Noah Weber, Niranjan Balasubramanian, and Aruna Balasubramanian</a:t>
            </a:r>
          </a:p>
        </p:txBody>
      </p:sp>
      <p:sp>
        <p:nvSpPr>
          <p:cNvPr id="2" name="Title 1">
            <a:extLst>
              <a:ext uri="{FF2B5EF4-FFF2-40B4-BE49-F238E27FC236}">
                <a16:creationId xmlns:a16="http://schemas.microsoft.com/office/drawing/2014/main" id="{772190AF-9A1E-DD4B-AFA9-A9DBC6AC509D}"/>
              </a:ext>
            </a:extLst>
          </p:cNvPr>
          <p:cNvSpPr>
            <a:spLocks noGrp="1"/>
          </p:cNvSpPr>
          <p:nvPr>
            <p:ph type="ctrTitle"/>
          </p:nvPr>
        </p:nvSpPr>
        <p:spPr>
          <a:xfrm>
            <a:off x="894748" y="1227062"/>
            <a:ext cx="10010079" cy="793898"/>
          </a:xfrm>
        </p:spPr>
        <p:txBody>
          <a:bodyPr>
            <a:normAutofit/>
          </a:bodyPr>
          <a:lstStyle/>
          <a:p>
            <a:r>
              <a:rPr lang="en-US" sz="4400" i="1" dirty="0"/>
              <a:t>DeQA: On-Device Question Answering</a:t>
            </a:r>
          </a:p>
        </p:txBody>
      </p:sp>
      <p:pic>
        <p:nvPicPr>
          <p:cNvPr id="9" name="Picture 8">
            <a:extLst>
              <a:ext uri="{FF2B5EF4-FFF2-40B4-BE49-F238E27FC236}">
                <a16:creationId xmlns:a16="http://schemas.microsoft.com/office/drawing/2014/main" id="{1A568E88-6206-E444-8721-09E8DC0EB70E}"/>
              </a:ext>
            </a:extLst>
          </p:cNvPr>
          <p:cNvPicPr>
            <a:picLocks noChangeAspect="1"/>
          </p:cNvPicPr>
          <p:nvPr/>
        </p:nvPicPr>
        <p:blipFill>
          <a:blip r:embed="rId4"/>
          <a:stretch>
            <a:fillRect/>
          </a:stretch>
        </p:blipFill>
        <p:spPr>
          <a:xfrm>
            <a:off x="3997834" y="5376326"/>
            <a:ext cx="1901953" cy="640080"/>
          </a:xfrm>
          <a:prstGeom prst="rect">
            <a:avLst/>
          </a:prstGeom>
        </p:spPr>
      </p:pic>
      <p:pic>
        <p:nvPicPr>
          <p:cNvPr id="11" name="Picture 10">
            <a:extLst>
              <a:ext uri="{FF2B5EF4-FFF2-40B4-BE49-F238E27FC236}">
                <a16:creationId xmlns:a16="http://schemas.microsoft.com/office/drawing/2014/main" id="{96E53455-A12C-5C42-AE12-EC51C1C28391}"/>
              </a:ext>
            </a:extLst>
          </p:cNvPr>
          <p:cNvPicPr>
            <a:picLocks noChangeAspect="1"/>
          </p:cNvPicPr>
          <p:nvPr/>
        </p:nvPicPr>
        <p:blipFill>
          <a:blip r:embed="rId5"/>
          <a:stretch>
            <a:fillRect/>
          </a:stretch>
        </p:blipFill>
        <p:spPr>
          <a:xfrm>
            <a:off x="6292215" y="5352116"/>
            <a:ext cx="1788159" cy="731520"/>
          </a:xfrm>
          <a:prstGeom prst="rect">
            <a:avLst/>
          </a:prstGeom>
        </p:spPr>
      </p:pic>
    </p:spTree>
    <p:extLst>
      <p:ext uri="{BB962C8B-B14F-4D97-AF65-F5344CB8AC3E}">
        <p14:creationId xmlns:p14="http://schemas.microsoft.com/office/powerpoint/2010/main" val="2184347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CC47D-D94C-494F-ADAC-8F740D230B17}"/>
              </a:ext>
            </a:extLst>
          </p:cNvPr>
          <p:cNvSpPr>
            <a:spLocks noGrp="1"/>
          </p:cNvSpPr>
          <p:nvPr>
            <p:ph type="title"/>
          </p:nvPr>
        </p:nvSpPr>
        <p:spPr>
          <a:xfrm>
            <a:off x="609600" y="136525"/>
            <a:ext cx="10972800" cy="914400"/>
          </a:xfrm>
        </p:spPr>
        <p:txBody>
          <a:bodyPr/>
          <a:lstStyle/>
          <a:p>
            <a:r>
              <a:rPr lang="en-US"/>
              <a:t>Study Methodology</a:t>
            </a:r>
          </a:p>
        </p:txBody>
      </p:sp>
      <p:sp>
        <p:nvSpPr>
          <p:cNvPr id="4" name="Date Placeholder 3">
            <a:extLst>
              <a:ext uri="{FF2B5EF4-FFF2-40B4-BE49-F238E27FC236}">
                <a16:creationId xmlns:a16="http://schemas.microsoft.com/office/drawing/2014/main" id="{9838DDB3-C9FF-2A4E-8BA6-0EC431E39472}"/>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9CC43D0A-1EEC-9845-BBD8-BCB12AE03334}"/>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D3A7EE6A-20C1-1B45-A152-552B1E4B84A4}"/>
              </a:ext>
            </a:extLst>
          </p:cNvPr>
          <p:cNvSpPr>
            <a:spLocks noGrp="1"/>
          </p:cNvSpPr>
          <p:nvPr>
            <p:ph type="sldNum" sz="quarter" idx="12"/>
          </p:nvPr>
        </p:nvSpPr>
        <p:spPr/>
        <p:txBody>
          <a:bodyPr/>
          <a:lstStyle/>
          <a:p>
            <a:fld id="{C27E3DE6-4B5A-DC4B-92A7-08CD6C59DC0B}" type="slidenum">
              <a:rPr lang="en-US" smtClean="0"/>
              <a:t>10</a:t>
            </a:fld>
            <a:endParaRPr lang="en-US"/>
          </a:p>
        </p:txBody>
      </p:sp>
      <p:grpSp>
        <p:nvGrpSpPr>
          <p:cNvPr id="7" name="Group 6">
            <a:extLst>
              <a:ext uri="{FF2B5EF4-FFF2-40B4-BE49-F238E27FC236}">
                <a16:creationId xmlns:a16="http://schemas.microsoft.com/office/drawing/2014/main" id="{00BE7EE5-4547-3C4C-B42C-A647358E0739}"/>
              </a:ext>
            </a:extLst>
          </p:cNvPr>
          <p:cNvGrpSpPr/>
          <p:nvPr/>
        </p:nvGrpSpPr>
        <p:grpSpPr>
          <a:xfrm>
            <a:off x="838200" y="2478913"/>
            <a:ext cx="2649053" cy="2289639"/>
            <a:chOff x="3715267" y="2550039"/>
            <a:chExt cx="2649053" cy="2289639"/>
          </a:xfrm>
        </p:grpSpPr>
        <p:pic>
          <p:nvPicPr>
            <p:cNvPr id="78" name="Picture 77">
              <a:extLst>
                <a:ext uri="{FF2B5EF4-FFF2-40B4-BE49-F238E27FC236}">
                  <a16:creationId xmlns:a16="http://schemas.microsoft.com/office/drawing/2014/main" id="{F2AE8942-33FB-E648-B0EE-64E391F8AE97}"/>
                </a:ext>
              </a:extLst>
            </p:cNvPr>
            <p:cNvPicPr>
              <a:picLocks noChangeAspect="1"/>
            </p:cNvPicPr>
            <p:nvPr/>
          </p:nvPicPr>
          <p:blipFill>
            <a:blip r:embed="rId3"/>
            <a:stretch>
              <a:fillRect/>
            </a:stretch>
          </p:blipFill>
          <p:spPr>
            <a:xfrm>
              <a:off x="3715267" y="3016157"/>
              <a:ext cx="2649053" cy="1823521"/>
            </a:xfrm>
            <a:prstGeom prst="rect">
              <a:avLst/>
            </a:prstGeom>
            <a:noFill/>
          </p:spPr>
        </p:pic>
        <p:sp>
          <p:nvSpPr>
            <p:cNvPr id="3" name="TextBox 2">
              <a:extLst>
                <a:ext uri="{FF2B5EF4-FFF2-40B4-BE49-F238E27FC236}">
                  <a16:creationId xmlns:a16="http://schemas.microsoft.com/office/drawing/2014/main" id="{607CE8CF-BB12-FE4B-B091-BAF89767011C}"/>
                </a:ext>
              </a:extLst>
            </p:cNvPr>
            <p:cNvSpPr txBox="1"/>
            <p:nvPr/>
          </p:nvSpPr>
          <p:spPr>
            <a:xfrm>
              <a:off x="4075319" y="2550039"/>
              <a:ext cx="2089033" cy="369332"/>
            </a:xfrm>
            <a:prstGeom prst="rect">
              <a:avLst/>
            </a:prstGeom>
            <a:noFill/>
          </p:spPr>
          <p:txBody>
            <a:bodyPr wrap="none" rtlCol="0">
              <a:spAutoFit/>
            </a:bodyPr>
            <a:lstStyle/>
            <a:p>
              <a:r>
                <a:rPr lang="en-US"/>
                <a:t>RNet (Wang, et al)</a:t>
              </a:r>
            </a:p>
          </p:txBody>
        </p:sp>
      </p:grpSp>
      <p:grpSp>
        <p:nvGrpSpPr>
          <p:cNvPr id="8" name="Group 7">
            <a:extLst>
              <a:ext uri="{FF2B5EF4-FFF2-40B4-BE49-F238E27FC236}">
                <a16:creationId xmlns:a16="http://schemas.microsoft.com/office/drawing/2014/main" id="{547B8529-3E88-F14B-8E51-9F5E41083975}"/>
              </a:ext>
            </a:extLst>
          </p:cNvPr>
          <p:cNvGrpSpPr/>
          <p:nvPr/>
        </p:nvGrpSpPr>
        <p:grpSpPr>
          <a:xfrm>
            <a:off x="4934460" y="2478913"/>
            <a:ext cx="2286203" cy="2363333"/>
            <a:chOff x="6269012" y="1430104"/>
            <a:chExt cx="2286203" cy="2363333"/>
          </a:xfrm>
        </p:grpSpPr>
        <p:pic>
          <p:nvPicPr>
            <p:cNvPr id="74" name="Picture 73">
              <a:extLst>
                <a:ext uri="{FF2B5EF4-FFF2-40B4-BE49-F238E27FC236}">
                  <a16:creationId xmlns:a16="http://schemas.microsoft.com/office/drawing/2014/main" id="{AA355DBC-C784-D740-B629-C77B7D1F6D2E}"/>
                </a:ext>
              </a:extLst>
            </p:cNvPr>
            <p:cNvPicPr>
              <a:picLocks noChangeAspect="1"/>
            </p:cNvPicPr>
            <p:nvPr/>
          </p:nvPicPr>
          <p:blipFill>
            <a:blip r:embed="rId4"/>
            <a:stretch>
              <a:fillRect/>
            </a:stretch>
          </p:blipFill>
          <p:spPr>
            <a:xfrm>
              <a:off x="6467525" y="1819712"/>
              <a:ext cx="1439826" cy="1973725"/>
            </a:xfrm>
            <a:prstGeom prst="rect">
              <a:avLst/>
            </a:prstGeom>
          </p:spPr>
        </p:pic>
        <p:sp>
          <p:nvSpPr>
            <p:cNvPr id="34" name="TextBox 33">
              <a:extLst>
                <a:ext uri="{FF2B5EF4-FFF2-40B4-BE49-F238E27FC236}">
                  <a16:creationId xmlns:a16="http://schemas.microsoft.com/office/drawing/2014/main" id="{8C4DFEA1-4165-ED4B-AFC4-7A776C8240D7}"/>
                </a:ext>
              </a:extLst>
            </p:cNvPr>
            <p:cNvSpPr txBox="1"/>
            <p:nvPr/>
          </p:nvSpPr>
          <p:spPr>
            <a:xfrm>
              <a:off x="6269012" y="1430104"/>
              <a:ext cx="2286203" cy="369332"/>
            </a:xfrm>
            <a:prstGeom prst="rect">
              <a:avLst/>
            </a:prstGeom>
            <a:noFill/>
          </p:spPr>
          <p:txBody>
            <a:bodyPr wrap="none" rtlCol="0">
              <a:spAutoFit/>
            </a:bodyPr>
            <a:lstStyle/>
            <a:p>
              <a:r>
                <a:rPr lang="en-US"/>
                <a:t>MReader  (Hu, et al)</a:t>
              </a:r>
            </a:p>
          </p:txBody>
        </p:sp>
      </p:grpSp>
      <p:grpSp>
        <p:nvGrpSpPr>
          <p:cNvPr id="9" name="Group 8">
            <a:extLst>
              <a:ext uri="{FF2B5EF4-FFF2-40B4-BE49-F238E27FC236}">
                <a16:creationId xmlns:a16="http://schemas.microsoft.com/office/drawing/2014/main" id="{A4BB1C09-D9F2-CE4B-9965-9C712A634B90}"/>
              </a:ext>
            </a:extLst>
          </p:cNvPr>
          <p:cNvGrpSpPr/>
          <p:nvPr/>
        </p:nvGrpSpPr>
        <p:grpSpPr>
          <a:xfrm>
            <a:off x="8709637" y="2478913"/>
            <a:ext cx="1965276" cy="2311290"/>
            <a:chOff x="9326113" y="1352658"/>
            <a:chExt cx="1935145" cy="1848969"/>
          </a:xfrm>
        </p:grpSpPr>
        <p:pic>
          <p:nvPicPr>
            <p:cNvPr id="76" name="Picture 75">
              <a:extLst>
                <a:ext uri="{FF2B5EF4-FFF2-40B4-BE49-F238E27FC236}">
                  <a16:creationId xmlns:a16="http://schemas.microsoft.com/office/drawing/2014/main" id="{8748BDEA-7A7E-6F4A-AE5E-AEDBE806319D}"/>
                </a:ext>
              </a:extLst>
            </p:cNvPr>
            <p:cNvPicPr>
              <a:picLocks noChangeAspect="1"/>
            </p:cNvPicPr>
            <p:nvPr/>
          </p:nvPicPr>
          <p:blipFill>
            <a:blip r:embed="rId5"/>
            <a:stretch>
              <a:fillRect/>
            </a:stretch>
          </p:blipFill>
          <p:spPr>
            <a:xfrm>
              <a:off x="9452065" y="1624982"/>
              <a:ext cx="1263636" cy="1576645"/>
            </a:xfrm>
            <a:prstGeom prst="rect">
              <a:avLst/>
            </a:prstGeom>
          </p:spPr>
        </p:pic>
        <p:sp>
          <p:nvSpPr>
            <p:cNvPr id="36" name="TextBox 35">
              <a:extLst>
                <a:ext uri="{FF2B5EF4-FFF2-40B4-BE49-F238E27FC236}">
                  <a16:creationId xmlns:a16="http://schemas.microsoft.com/office/drawing/2014/main" id="{C957A8E3-0AE2-B94E-A662-D9451934FFBE}"/>
                </a:ext>
              </a:extLst>
            </p:cNvPr>
            <p:cNvSpPr txBox="1"/>
            <p:nvPr/>
          </p:nvSpPr>
          <p:spPr>
            <a:xfrm>
              <a:off x="9326113" y="1352658"/>
              <a:ext cx="1935145" cy="369332"/>
            </a:xfrm>
            <a:prstGeom prst="rect">
              <a:avLst/>
            </a:prstGeom>
            <a:noFill/>
          </p:spPr>
          <p:txBody>
            <a:bodyPr wrap="none" rtlCol="0">
              <a:spAutoFit/>
            </a:bodyPr>
            <a:lstStyle/>
            <a:p>
              <a:r>
                <a:rPr lang="en-US"/>
                <a:t>QANet (Yu, et al)</a:t>
              </a:r>
            </a:p>
          </p:txBody>
        </p:sp>
      </p:grpSp>
      <p:sp>
        <p:nvSpPr>
          <p:cNvPr id="11" name="TextBox 10">
            <a:extLst>
              <a:ext uri="{FF2B5EF4-FFF2-40B4-BE49-F238E27FC236}">
                <a16:creationId xmlns:a16="http://schemas.microsoft.com/office/drawing/2014/main" id="{F4123088-8E08-AF4A-811D-C684D24E0C44}"/>
              </a:ext>
            </a:extLst>
          </p:cNvPr>
          <p:cNvSpPr txBox="1"/>
          <p:nvPr/>
        </p:nvSpPr>
        <p:spPr>
          <a:xfrm>
            <a:off x="1795561" y="5130620"/>
            <a:ext cx="7896714" cy="461665"/>
          </a:xfrm>
          <a:prstGeom prst="rect">
            <a:avLst/>
          </a:prstGeom>
          <a:noFill/>
        </p:spPr>
        <p:txBody>
          <a:bodyPr wrap="none" rtlCol="0">
            <a:spAutoFit/>
          </a:bodyPr>
          <a:lstStyle/>
          <a:p>
            <a:r>
              <a:rPr lang="en-US" sz="2400"/>
              <a:t>Top3 models on the </a:t>
            </a:r>
            <a:r>
              <a:rPr lang="en-US" sz="2400" err="1"/>
              <a:t>SQuAD</a:t>
            </a:r>
            <a:r>
              <a:rPr lang="en-US" sz="2400"/>
              <a:t> leaderboard as of Sept, 2018</a:t>
            </a:r>
          </a:p>
        </p:txBody>
      </p:sp>
      <p:sp>
        <p:nvSpPr>
          <p:cNvPr id="13" name="TextBox 12">
            <a:extLst>
              <a:ext uri="{FF2B5EF4-FFF2-40B4-BE49-F238E27FC236}">
                <a16:creationId xmlns:a16="http://schemas.microsoft.com/office/drawing/2014/main" id="{24807171-9FBA-D243-A592-6062B9EB4B15}"/>
              </a:ext>
            </a:extLst>
          </p:cNvPr>
          <p:cNvSpPr txBox="1"/>
          <p:nvPr/>
        </p:nvSpPr>
        <p:spPr>
          <a:xfrm>
            <a:off x="609600" y="1302685"/>
            <a:ext cx="10717999" cy="584775"/>
          </a:xfrm>
          <a:prstGeom prst="rect">
            <a:avLst/>
          </a:prstGeom>
          <a:noFill/>
        </p:spPr>
        <p:txBody>
          <a:bodyPr wrap="none" rtlCol="0">
            <a:spAutoFit/>
          </a:bodyPr>
          <a:lstStyle/>
          <a:p>
            <a:r>
              <a:rPr lang="en-US" sz="3200"/>
              <a:t>Goal: understanding the bottlenecks in diverse QA models</a:t>
            </a:r>
          </a:p>
        </p:txBody>
      </p:sp>
      <p:sp>
        <p:nvSpPr>
          <p:cNvPr id="15" name="TextBox 14">
            <a:extLst>
              <a:ext uri="{FF2B5EF4-FFF2-40B4-BE49-F238E27FC236}">
                <a16:creationId xmlns:a16="http://schemas.microsoft.com/office/drawing/2014/main" id="{CF817A23-3822-9E4C-A4A1-431864B0ED1F}"/>
              </a:ext>
            </a:extLst>
          </p:cNvPr>
          <p:cNvSpPr txBox="1"/>
          <p:nvPr/>
        </p:nvSpPr>
        <p:spPr>
          <a:xfrm>
            <a:off x="2581041" y="3339978"/>
            <a:ext cx="6256509" cy="954107"/>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dirty="0">
                <a:solidFill>
                  <a:schemeClr val="tx1"/>
                </a:solidFill>
              </a:rPr>
              <a:t>Different model architectures </a:t>
            </a:r>
          </a:p>
          <a:p>
            <a:pPr algn="ctr"/>
            <a:r>
              <a:rPr lang="en-US" sz="2800" dirty="0">
                <a:solidFill>
                  <a:schemeClr val="tx1"/>
                </a:solidFill>
              </a:rPr>
              <a:t>but share common pipeline!</a:t>
            </a:r>
          </a:p>
        </p:txBody>
      </p:sp>
    </p:spTree>
    <p:extLst>
      <p:ext uri="{BB962C8B-B14F-4D97-AF65-F5344CB8AC3E}">
        <p14:creationId xmlns:p14="http://schemas.microsoft.com/office/powerpoint/2010/main" val="355095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F6795-A102-EF45-9E09-9E00AC2BBAFF}"/>
              </a:ext>
            </a:extLst>
          </p:cNvPr>
          <p:cNvSpPr>
            <a:spLocks noGrp="1"/>
          </p:cNvSpPr>
          <p:nvPr>
            <p:ph type="title"/>
          </p:nvPr>
        </p:nvSpPr>
        <p:spPr>
          <a:xfrm>
            <a:off x="609600" y="136525"/>
            <a:ext cx="10972800" cy="914400"/>
          </a:xfrm>
        </p:spPr>
        <p:txBody>
          <a:bodyPr/>
          <a:lstStyle/>
          <a:p>
            <a:r>
              <a:rPr lang="en-US"/>
              <a:t>Study Data and Devices</a:t>
            </a:r>
          </a:p>
        </p:txBody>
      </p:sp>
      <p:sp>
        <p:nvSpPr>
          <p:cNvPr id="4" name="Date Placeholder 3">
            <a:extLst>
              <a:ext uri="{FF2B5EF4-FFF2-40B4-BE49-F238E27FC236}">
                <a16:creationId xmlns:a16="http://schemas.microsoft.com/office/drawing/2014/main" id="{E83E7359-5BFD-D340-8DC2-362E731D5779}"/>
              </a:ext>
            </a:extLst>
          </p:cNvPr>
          <p:cNvSpPr>
            <a:spLocks noGrp="1"/>
          </p:cNvSpPr>
          <p:nvPr>
            <p:ph type="dt" sz="half" idx="10"/>
          </p:nvPr>
        </p:nvSpPr>
        <p:spPr>
          <a:xfrm>
            <a:off x="838200" y="6356350"/>
            <a:ext cx="2743200" cy="365125"/>
          </a:xfrm>
        </p:spPr>
        <p:txBody>
          <a:bodyPr/>
          <a:lstStyle/>
          <a:p>
            <a:r>
              <a:rPr lang="en-US"/>
              <a:t>6/18/19</a:t>
            </a:r>
          </a:p>
        </p:txBody>
      </p:sp>
      <p:sp>
        <p:nvSpPr>
          <p:cNvPr id="5" name="Footer Placeholder 4">
            <a:extLst>
              <a:ext uri="{FF2B5EF4-FFF2-40B4-BE49-F238E27FC236}">
                <a16:creationId xmlns:a16="http://schemas.microsoft.com/office/drawing/2014/main" id="{1C8476C5-AC91-E547-AF58-CBE6B7D807FC}"/>
              </a:ext>
            </a:extLst>
          </p:cNvPr>
          <p:cNvSpPr>
            <a:spLocks noGrp="1"/>
          </p:cNvSpPr>
          <p:nvPr>
            <p:ph type="ftr" sz="quarter" idx="11"/>
          </p:nvPr>
        </p:nvSpPr>
        <p:spPr>
          <a:xfrm>
            <a:off x="4038600" y="6356350"/>
            <a:ext cx="4114800" cy="365125"/>
          </a:xfrm>
        </p:spPr>
        <p:txBody>
          <a:bodyPr/>
          <a:lstStyle/>
          <a:p>
            <a:r>
              <a:rPr lang="en-US"/>
              <a:t>DeQA, MobiSys 2019</a:t>
            </a:r>
          </a:p>
        </p:txBody>
      </p:sp>
      <p:sp>
        <p:nvSpPr>
          <p:cNvPr id="6" name="Slide Number Placeholder 5">
            <a:extLst>
              <a:ext uri="{FF2B5EF4-FFF2-40B4-BE49-F238E27FC236}">
                <a16:creationId xmlns:a16="http://schemas.microsoft.com/office/drawing/2014/main" id="{56FFF8B3-8947-9A40-9A0E-1508E4CF6EB1}"/>
              </a:ext>
            </a:extLst>
          </p:cNvPr>
          <p:cNvSpPr>
            <a:spLocks noGrp="1"/>
          </p:cNvSpPr>
          <p:nvPr>
            <p:ph type="sldNum" sz="quarter" idx="12"/>
          </p:nvPr>
        </p:nvSpPr>
        <p:spPr>
          <a:xfrm>
            <a:off x="8610600" y="6356350"/>
            <a:ext cx="2743200" cy="365125"/>
          </a:xfrm>
        </p:spPr>
        <p:txBody>
          <a:bodyPr/>
          <a:lstStyle/>
          <a:p>
            <a:fld id="{C27E3DE6-4B5A-DC4B-92A7-08CD6C59DC0B}" type="slidenum">
              <a:rPr lang="en-US" smtClean="0"/>
              <a:t>11</a:t>
            </a:fld>
            <a:endParaRPr lang="en-US"/>
          </a:p>
        </p:txBody>
      </p:sp>
      <p:grpSp>
        <p:nvGrpSpPr>
          <p:cNvPr id="50" name="Group 49">
            <a:extLst>
              <a:ext uri="{FF2B5EF4-FFF2-40B4-BE49-F238E27FC236}">
                <a16:creationId xmlns:a16="http://schemas.microsoft.com/office/drawing/2014/main" id="{CC8387B2-EAF5-F94F-8F53-D4AE48AE8308}"/>
              </a:ext>
            </a:extLst>
          </p:cNvPr>
          <p:cNvGrpSpPr/>
          <p:nvPr/>
        </p:nvGrpSpPr>
        <p:grpSpPr>
          <a:xfrm>
            <a:off x="7399260" y="2481589"/>
            <a:ext cx="3446768" cy="2779159"/>
            <a:chOff x="7360290" y="2288965"/>
            <a:chExt cx="3446768" cy="2779159"/>
          </a:xfrm>
        </p:grpSpPr>
        <p:pic>
          <p:nvPicPr>
            <p:cNvPr id="29" name="Picture 28" descr="Personal TeraFlop Climate Simulator for How Much ...">
              <a:extLst>
                <a:ext uri="{FF2B5EF4-FFF2-40B4-BE49-F238E27FC236}">
                  <a16:creationId xmlns:a16="http://schemas.microsoft.com/office/drawing/2014/main" id="{DB6BFF43-6275-7848-803D-2B0C3E35FB2F}"/>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360290" y="3780402"/>
              <a:ext cx="1562043" cy="927463"/>
            </a:xfrm>
            <a:prstGeom prst="rect">
              <a:avLst/>
            </a:prstGeom>
          </p:spPr>
        </p:pic>
        <p:pic>
          <p:nvPicPr>
            <p:cNvPr id="31" name="Picture 30" descr="OnePlus - Wikipedia">
              <a:extLst>
                <a:ext uri="{FF2B5EF4-FFF2-40B4-BE49-F238E27FC236}">
                  <a16:creationId xmlns:a16="http://schemas.microsoft.com/office/drawing/2014/main" id="{3DE0136E-E387-C649-84B6-46FC1FAC1D2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757274" y="2359119"/>
              <a:ext cx="615701" cy="1135199"/>
            </a:xfrm>
            <a:prstGeom prst="rect">
              <a:avLst/>
            </a:prstGeom>
          </p:spPr>
        </p:pic>
        <p:pic>
          <p:nvPicPr>
            <p:cNvPr id="34" name="Picture 33" descr="Computer desktop PC PNG">
              <a:extLst>
                <a:ext uri="{FF2B5EF4-FFF2-40B4-BE49-F238E27FC236}">
                  <a16:creationId xmlns:a16="http://schemas.microsoft.com/office/drawing/2014/main" id="{F657390A-52E6-D142-8F82-171C789B1D7E}"/>
                </a:ext>
              </a:extLst>
            </p:cNvPr>
            <p:cNvPicPr>
              <a:picLocks noChangeAspect="1"/>
            </p:cNvPicPr>
            <p:nvPr/>
          </p:nvPicPr>
          <p:blipFill>
            <a:blip r:embed="rId7" cstate="hq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8959344" y="2288965"/>
              <a:ext cx="1621735" cy="1192989"/>
            </a:xfrm>
            <a:prstGeom prst="rect">
              <a:avLst/>
            </a:prstGeom>
          </p:spPr>
        </p:pic>
        <p:pic>
          <p:nvPicPr>
            <p:cNvPr id="37" name="Picture 36" descr="Cloud Server PNG Transparent Images | PNG All">
              <a:extLst>
                <a:ext uri="{FF2B5EF4-FFF2-40B4-BE49-F238E27FC236}">
                  <a16:creationId xmlns:a16="http://schemas.microsoft.com/office/drawing/2014/main" id="{B53BD98C-4275-2D4B-9B65-5A6CBC4A17AF}"/>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9185323" y="3446389"/>
              <a:ext cx="1621735" cy="1621735"/>
            </a:xfrm>
            <a:prstGeom prst="rect">
              <a:avLst/>
            </a:prstGeom>
          </p:spPr>
        </p:pic>
      </p:grpSp>
      <p:grpSp>
        <p:nvGrpSpPr>
          <p:cNvPr id="46" name="Group 45">
            <a:extLst>
              <a:ext uri="{FF2B5EF4-FFF2-40B4-BE49-F238E27FC236}">
                <a16:creationId xmlns:a16="http://schemas.microsoft.com/office/drawing/2014/main" id="{67369F41-4C5C-5142-BF74-4D03D7AAB8FA}"/>
              </a:ext>
            </a:extLst>
          </p:cNvPr>
          <p:cNvGrpSpPr/>
          <p:nvPr/>
        </p:nvGrpSpPr>
        <p:grpSpPr>
          <a:xfrm>
            <a:off x="994751" y="2359119"/>
            <a:ext cx="2074607" cy="2342316"/>
            <a:chOff x="676352" y="2245273"/>
            <a:chExt cx="2074607" cy="2342316"/>
          </a:xfrm>
        </p:grpSpPr>
        <p:pic>
          <p:nvPicPr>
            <p:cNvPr id="12" name="Picture 11" descr="Des recherches avec Wikipédia sans seulement surligner une ...">
              <a:extLst>
                <a:ext uri="{FF2B5EF4-FFF2-40B4-BE49-F238E27FC236}">
                  <a16:creationId xmlns:a16="http://schemas.microsoft.com/office/drawing/2014/main" id="{3FD8C615-0297-F849-B804-2E8CE71FF321}"/>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902332" y="2245273"/>
              <a:ext cx="1622648" cy="1433435"/>
            </a:xfrm>
            <a:prstGeom prst="rect">
              <a:avLst/>
            </a:prstGeom>
          </p:spPr>
        </p:pic>
        <p:sp>
          <p:nvSpPr>
            <p:cNvPr id="41" name="TextBox 40">
              <a:extLst>
                <a:ext uri="{FF2B5EF4-FFF2-40B4-BE49-F238E27FC236}">
                  <a16:creationId xmlns:a16="http://schemas.microsoft.com/office/drawing/2014/main" id="{69AA1C40-99F2-D840-BE2A-171AB653B1C1}"/>
                </a:ext>
              </a:extLst>
            </p:cNvPr>
            <p:cNvSpPr txBox="1"/>
            <p:nvPr/>
          </p:nvSpPr>
          <p:spPr>
            <a:xfrm>
              <a:off x="676352" y="3941258"/>
              <a:ext cx="2074607" cy="646331"/>
            </a:xfrm>
            <a:prstGeom prst="rect">
              <a:avLst/>
            </a:prstGeom>
            <a:noFill/>
          </p:spPr>
          <p:txBody>
            <a:bodyPr wrap="square" rtlCol="0">
              <a:spAutoFit/>
            </a:bodyPr>
            <a:lstStyle/>
            <a:p>
              <a:pPr algn="ctr"/>
              <a:r>
                <a:rPr lang="en-US"/>
                <a:t>5.5 million articles</a:t>
              </a:r>
            </a:p>
            <a:p>
              <a:pPr algn="ctr"/>
              <a:r>
                <a:rPr lang="en-US"/>
                <a:t>12GB storage</a:t>
              </a:r>
            </a:p>
          </p:txBody>
        </p:sp>
      </p:grpSp>
      <p:grpSp>
        <p:nvGrpSpPr>
          <p:cNvPr id="45" name="Group 44">
            <a:extLst>
              <a:ext uri="{FF2B5EF4-FFF2-40B4-BE49-F238E27FC236}">
                <a16:creationId xmlns:a16="http://schemas.microsoft.com/office/drawing/2014/main" id="{F4244740-0CF3-E24E-9395-794D0E095106}"/>
              </a:ext>
            </a:extLst>
          </p:cNvPr>
          <p:cNvGrpSpPr/>
          <p:nvPr/>
        </p:nvGrpSpPr>
        <p:grpSpPr>
          <a:xfrm>
            <a:off x="4278160" y="2756224"/>
            <a:ext cx="2074607" cy="1765578"/>
            <a:chOff x="3001296" y="2568438"/>
            <a:chExt cx="2074607" cy="1765578"/>
          </a:xfrm>
        </p:grpSpPr>
        <p:sp>
          <p:nvSpPr>
            <p:cNvPr id="39" name="TextBox 38">
              <a:extLst>
                <a:ext uri="{FF2B5EF4-FFF2-40B4-BE49-F238E27FC236}">
                  <a16:creationId xmlns:a16="http://schemas.microsoft.com/office/drawing/2014/main" id="{2904B37A-7B9D-334E-AB91-568B5F0CB45A}"/>
                </a:ext>
              </a:extLst>
            </p:cNvPr>
            <p:cNvSpPr txBox="1"/>
            <p:nvPr/>
          </p:nvSpPr>
          <p:spPr>
            <a:xfrm>
              <a:off x="3063012" y="2568438"/>
              <a:ext cx="2012891" cy="738664"/>
            </a:xfrm>
            <a:prstGeom prst="rect">
              <a:avLst/>
            </a:prstGeom>
            <a:noFill/>
          </p:spPr>
          <p:txBody>
            <a:bodyPr wrap="square" rtlCol="0">
              <a:spAutoFit/>
            </a:bodyPr>
            <a:lstStyle/>
            <a:p>
              <a:pPr algn="ctr"/>
              <a:r>
                <a:rPr lang="en-US" sz="2400">
                  <a:ln w="0"/>
                  <a:effectLst>
                    <a:outerShdw blurRad="38100" dist="19050" dir="2700000" algn="tl" rotWithShape="0">
                      <a:schemeClr val="dk1">
                        <a:alpha val="40000"/>
                      </a:schemeClr>
                    </a:outerShdw>
                  </a:effectLst>
                </a:rPr>
                <a:t>CuratedTrec</a:t>
              </a:r>
              <a:endParaRPr lang="en-US" sz="2400"/>
            </a:p>
            <a:p>
              <a:pPr algn="ctr"/>
              <a:r>
                <a:rPr lang="en-US"/>
                <a:t>(3k questions) </a:t>
              </a:r>
            </a:p>
          </p:txBody>
        </p:sp>
        <p:sp>
          <p:nvSpPr>
            <p:cNvPr id="42" name="Rectangle 41">
              <a:extLst>
                <a:ext uri="{FF2B5EF4-FFF2-40B4-BE49-F238E27FC236}">
                  <a16:creationId xmlns:a16="http://schemas.microsoft.com/office/drawing/2014/main" id="{E8170E54-5EAC-4C4C-8A28-CD3D8A2A1D66}"/>
                </a:ext>
              </a:extLst>
            </p:cNvPr>
            <p:cNvSpPr/>
            <p:nvPr/>
          </p:nvSpPr>
          <p:spPr>
            <a:xfrm>
              <a:off x="3001296" y="3595352"/>
              <a:ext cx="2074607" cy="73866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400">
                  <a:ln w="0"/>
                  <a:solidFill>
                    <a:schemeClr val="tx1"/>
                  </a:solidFill>
                  <a:effectLst>
                    <a:outerShdw blurRad="38100" dist="19050" dir="2700000" algn="tl" rotWithShape="0">
                      <a:schemeClr val="dk1">
                        <a:alpha val="40000"/>
                      </a:schemeClr>
                    </a:outerShdw>
                  </a:effectLst>
                </a:rPr>
                <a:t>SQuAD 1.1</a:t>
              </a:r>
            </a:p>
            <a:p>
              <a:pPr algn="ctr"/>
              <a:r>
                <a:rPr lang="en-US">
                  <a:solidFill>
                    <a:schemeClr val="tx1"/>
                  </a:solidFill>
                </a:rPr>
                <a:t>(100k questions)</a:t>
              </a:r>
            </a:p>
          </p:txBody>
        </p:sp>
        <p:sp>
          <p:nvSpPr>
            <p:cNvPr id="44" name="TextBox 43">
              <a:extLst>
                <a:ext uri="{FF2B5EF4-FFF2-40B4-BE49-F238E27FC236}">
                  <a16:creationId xmlns:a16="http://schemas.microsoft.com/office/drawing/2014/main" id="{625CCD05-B850-D849-89B7-9C27C95AB2D1}"/>
                </a:ext>
              </a:extLst>
            </p:cNvPr>
            <p:cNvSpPr txBox="1"/>
            <p:nvPr/>
          </p:nvSpPr>
          <p:spPr>
            <a:xfrm>
              <a:off x="3814018" y="3158840"/>
              <a:ext cx="449162" cy="584775"/>
            </a:xfrm>
            <a:prstGeom prst="rect">
              <a:avLst/>
            </a:prstGeom>
            <a:noFill/>
          </p:spPr>
          <p:txBody>
            <a:bodyPr wrap="none" rtlCol="0">
              <a:spAutoFit/>
            </a:bodyPr>
            <a:lstStyle/>
            <a:p>
              <a:r>
                <a:rPr lang="en-US" sz="3200">
                  <a:ln w="0"/>
                  <a:effectLst>
                    <a:outerShdw blurRad="38100" dist="19050" dir="2700000" algn="tl" rotWithShape="0">
                      <a:schemeClr val="dk1">
                        <a:alpha val="40000"/>
                      </a:schemeClr>
                    </a:outerShdw>
                  </a:effectLst>
                </a:rPr>
                <a:t>+</a:t>
              </a:r>
            </a:p>
          </p:txBody>
        </p:sp>
      </p:grpSp>
      <p:sp>
        <p:nvSpPr>
          <p:cNvPr id="47" name="TextBox 46">
            <a:extLst>
              <a:ext uri="{FF2B5EF4-FFF2-40B4-BE49-F238E27FC236}">
                <a16:creationId xmlns:a16="http://schemas.microsoft.com/office/drawing/2014/main" id="{99A9BBC2-00A9-A845-9A02-2C23DCFEE0FE}"/>
              </a:ext>
            </a:extLst>
          </p:cNvPr>
          <p:cNvSpPr txBox="1"/>
          <p:nvPr/>
        </p:nvSpPr>
        <p:spPr>
          <a:xfrm>
            <a:off x="4585062" y="1690833"/>
            <a:ext cx="1547218" cy="523220"/>
          </a:xfrm>
          <a:prstGeom prst="rect">
            <a:avLst/>
          </a:prstGeom>
          <a:noFill/>
        </p:spPr>
        <p:txBody>
          <a:bodyPr wrap="none" rtlCol="0">
            <a:spAutoFit/>
          </a:bodyPr>
          <a:lstStyle>
            <a:defPPr>
              <a:defRPr lang="en-US"/>
            </a:defPPr>
            <a:lvl1pPr>
              <a:defRPr sz="2800"/>
            </a:lvl1pPr>
          </a:lstStyle>
          <a:p>
            <a:r>
              <a:rPr lang="en-US"/>
              <a:t>Datasets</a:t>
            </a:r>
          </a:p>
        </p:txBody>
      </p:sp>
      <p:sp>
        <p:nvSpPr>
          <p:cNvPr id="48" name="TextBox 47">
            <a:extLst>
              <a:ext uri="{FF2B5EF4-FFF2-40B4-BE49-F238E27FC236}">
                <a16:creationId xmlns:a16="http://schemas.microsoft.com/office/drawing/2014/main" id="{9EEA8556-0BB9-9B4D-BAE9-09F216C0E28E}"/>
              </a:ext>
            </a:extLst>
          </p:cNvPr>
          <p:cNvSpPr txBox="1"/>
          <p:nvPr/>
        </p:nvSpPr>
        <p:spPr>
          <a:xfrm>
            <a:off x="929642" y="1690833"/>
            <a:ext cx="2560316" cy="523220"/>
          </a:xfrm>
          <a:prstGeom prst="rect">
            <a:avLst/>
          </a:prstGeom>
          <a:noFill/>
        </p:spPr>
        <p:txBody>
          <a:bodyPr wrap="none" rtlCol="0">
            <a:spAutoFit/>
          </a:bodyPr>
          <a:lstStyle/>
          <a:p>
            <a:r>
              <a:rPr lang="en-US" sz="2800"/>
              <a:t>Data collection</a:t>
            </a:r>
          </a:p>
        </p:txBody>
      </p:sp>
      <p:sp>
        <p:nvSpPr>
          <p:cNvPr id="49" name="Rectangle 48">
            <a:extLst>
              <a:ext uri="{FF2B5EF4-FFF2-40B4-BE49-F238E27FC236}">
                <a16:creationId xmlns:a16="http://schemas.microsoft.com/office/drawing/2014/main" id="{753BB6C8-23BE-8B44-BF42-117790575D07}"/>
              </a:ext>
            </a:extLst>
          </p:cNvPr>
          <p:cNvSpPr/>
          <p:nvPr/>
        </p:nvSpPr>
        <p:spPr>
          <a:xfrm>
            <a:off x="8141311" y="1690833"/>
            <a:ext cx="1402948" cy="523220"/>
          </a:xfrm>
          <a:prstGeom prst="rect">
            <a:avLst/>
          </a:prstGeom>
          <a:noFill/>
        </p:spPr>
        <p:txBody>
          <a:bodyPr wrap="none" rtlCol="0">
            <a:spAutoFit/>
          </a:bodyPr>
          <a:lstStyle/>
          <a:p>
            <a:r>
              <a:rPr lang="en-US" sz="2800"/>
              <a:t>Devices</a:t>
            </a:r>
          </a:p>
        </p:txBody>
      </p:sp>
    </p:spTree>
    <p:extLst>
      <p:ext uri="{BB962C8B-B14F-4D97-AF65-F5344CB8AC3E}">
        <p14:creationId xmlns:p14="http://schemas.microsoft.com/office/powerpoint/2010/main" val="2396254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578107-C4DB-4144-B984-B943460F3B9A}"/>
              </a:ext>
            </a:extLst>
          </p:cNvPr>
          <p:cNvSpPr>
            <a:spLocks noGrp="1"/>
          </p:cNvSpPr>
          <p:nvPr>
            <p:ph idx="1"/>
          </p:nvPr>
        </p:nvSpPr>
        <p:spPr>
          <a:xfrm>
            <a:off x="838200" y="1841556"/>
            <a:ext cx="10687050" cy="1097274"/>
          </a:xfrm>
        </p:spPr>
        <p:txBody>
          <a:bodyPr>
            <a:normAutofit/>
          </a:bodyPr>
          <a:lstStyle/>
          <a:p>
            <a:pPr marL="0" indent="0" algn="ctr">
              <a:buNone/>
            </a:pPr>
            <a:r>
              <a:rPr lang="en-US" sz="3200" dirty="0">
                <a:solidFill>
                  <a:srgbClr val="F64740"/>
                </a:solidFill>
              </a:rPr>
              <a:t>QA systems cannot run on a smartphone as-is due to </a:t>
            </a:r>
            <a:r>
              <a:rPr lang="en-US" sz="3200" b="1" dirty="0">
                <a:solidFill>
                  <a:srgbClr val="F64740"/>
                </a:solidFill>
              </a:rPr>
              <a:t>limited available memory !</a:t>
            </a:r>
          </a:p>
        </p:txBody>
      </p:sp>
      <p:sp>
        <p:nvSpPr>
          <p:cNvPr id="4" name="Date Placeholder 3">
            <a:extLst>
              <a:ext uri="{FF2B5EF4-FFF2-40B4-BE49-F238E27FC236}">
                <a16:creationId xmlns:a16="http://schemas.microsoft.com/office/drawing/2014/main" id="{10FC3A80-3313-1949-82CB-DBCE02177CE7}"/>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6F92DD97-0379-454F-A4EF-A650E2319165}"/>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27986B16-A0D2-7B4E-B39D-ED6867819DDC}"/>
              </a:ext>
            </a:extLst>
          </p:cNvPr>
          <p:cNvSpPr>
            <a:spLocks noGrp="1"/>
          </p:cNvSpPr>
          <p:nvPr>
            <p:ph type="sldNum" sz="quarter" idx="12"/>
          </p:nvPr>
        </p:nvSpPr>
        <p:spPr/>
        <p:txBody>
          <a:bodyPr/>
          <a:lstStyle/>
          <a:p>
            <a:fld id="{C27E3DE6-4B5A-DC4B-92A7-08CD6C59DC0B}" type="slidenum">
              <a:rPr lang="en-US" smtClean="0"/>
              <a:t>12</a:t>
            </a:fld>
            <a:endParaRPr lang="en-US"/>
          </a:p>
        </p:txBody>
      </p:sp>
      <p:grpSp>
        <p:nvGrpSpPr>
          <p:cNvPr id="13" name="Group 12">
            <a:extLst>
              <a:ext uri="{FF2B5EF4-FFF2-40B4-BE49-F238E27FC236}">
                <a16:creationId xmlns:a16="http://schemas.microsoft.com/office/drawing/2014/main" id="{D94A7318-776B-004E-A33D-3F5AE634536B}"/>
              </a:ext>
            </a:extLst>
          </p:cNvPr>
          <p:cNvGrpSpPr/>
          <p:nvPr/>
        </p:nvGrpSpPr>
        <p:grpSpPr>
          <a:xfrm>
            <a:off x="6334481" y="3459985"/>
            <a:ext cx="2331369" cy="2375210"/>
            <a:chOff x="921592" y="3584002"/>
            <a:chExt cx="2331369" cy="2375210"/>
          </a:xfrm>
        </p:grpSpPr>
        <p:pic>
          <p:nvPicPr>
            <p:cNvPr id="7" name="Picture 6" descr="OnePlus - Wikipedia">
              <a:extLst>
                <a:ext uri="{FF2B5EF4-FFF2-40B4-BE49-F238E27FC236}">
                  <a16:creationId xmlns:a16="http://schemas.microsoft.com/office/drawing/2014/main" id="{B55F9B2B-A99B-CE49-A650-97C5F6CE3EE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1324225">
              <a:off x="1565674" y="3584002"/>
              <a:ext cx="1288249" cy="2375210"/>
            </a:xfrm>
            <a:prstGeom prst="rect">
              <a:avLst/>
            </a:prstGeom>
          </p:spPr>
        </p:pic>
        <p:sp>
          <p:nvSpPr>
            <p:cNvPr id="8" name="TextBox 7">
              <a:extLst>
                <a:ext uri="{FF2B5EF4-FFF2-40B4-BE49-F238E27FC236}">
                  <a16:creationId xmlns:a16="http://schemas.microsoft.com/office/drawing/2014/main" id="{23ED56CE-8623-D140-AEE3-0A3CFF1E6DD1}"/>
                </a:ext>
              </a:extLst>
            </p:cNvPr>
            <p:cNvSpPr txBox="1"/>
            <p:nvPr/>
          </p:nvSpPr>
          <p:spPr>
            <a:xfrm>
              <a:off x="921592" y="4356108"/>
              <a:ext cx="2331369" cy="830997"/>
            </a:xfrm>
            <a:prstGeom prst="rect">
              <a:avLst/>
            </a:prstGeom>
            <a:solidFill>
              <a:schemeClr val="bg1"/>
            </a:solidFill>
          </p:spPr>
          <p:txBody>
            <a:bodyPr wrap="square" rtlCol="0">
              <a:spAutoFit/>
            </a:bodyPr>
            <a:lstStyle/>
            <a:p>
              <a:pPr algn="ctr"/>
              <a:r>
                <a:rPr lang="en-US" sz="2400" b="1" dirty="0"/>
                <a:t>256</a:t>
              </a:r>
              <a:r>
                <a:rPr lang="en-US" sz="2400" dirty="0"/>
                <a:t> MB RAM per app</a:t>
              </a:r>
            </a:p>
          </p:txBody>
        </p:sp>
      </p:grpSp>
      <p:sp>
        <p:nvSpPr>
          <p:cNvPr id="11" name="Rounded Rectangle 10">
            <a:extLst>
              <a:ext uri="{FF2B5EF4-FFF2-40B4-BE49-F238E27FC236}">
                <a16:creationId xmlns:a16="http://schemas.microsoft.com/office/drawing/2014/main" id="{860AA32B-B08D-FD4D-83CB-5D9E0489D193}"/>
              </a:ext>
            </a:extLst>
          </p:cNvPr>
          <p:cNvSpPr/>
          <p:nvPr/>
        </p:nvSpPr>
        <p:spPr>
          <a:xfrm>
            <a:off x="3366336" y="3996376"/>
            <a:ext cx="2491185" cy="109727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ln w="0"/>
                <a:solidFill>
                  <a:srgbClr val="70AD47">
                    <a:lumMod val="75000"/>
                  </a:srgbClr>
                </a:solidFill>
              </a:rPr>
              <a:t>QA Model</a:t>
            </a:r>
          </a:p>
          <a:p>
            <a:pPr algn="ctr"/>
            <a:r>
              <a:rPr lang="en-US" sz="2400" dirty="0">
                <a:solidFill>
                  <a:srgbClr val="FF0000"/>
                </a:solidFill>
              </a:rPr>
              <a:t>&gt;</a:t>
            </a:r>
            <a:r>
              <a:rPr lang="en-US" sz="2400" b="1" dirty="0">
                <a:solidFill>
                  <a:srgbClr val="FF0000"/>
                </a:solidFill>
              </a:rPr>
              <a:t>270</a:t>
            </a:r>
            <a:r>
              <a:rPr lang="en-US" sz="2400" dirty="0">
                <a:solidFill>
                  <a:srgbClr val="FF0000"/>
                </a:solidFill>
              </a:rPr>
              <a:t> MB</a:t>
            </a:r>
          </a:p>
        </p:txBody>
      </p:sp>
    </p:spTree>
    <p:extLst>
      <p:ext uri="{BB962C8B-B14F-4D97-AF65-F5344CB8AC3E}">
        <p14:creationId xmlns:p14="http://schemas.microsoft.com/office/powerpoint/2010/main" val="3152212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FC365-5D3F-424F-8F8B-20214B170530}"/>
              </a:ext>
            </a:extLst>
          </p:cNvPr>
          <p:cNvSpPr>
            <a:spLocks noGrp="1"/>
          </p:cNvSpPr>
          <p:nvPr>
            <p:ph type="title"/>
          </p:nvPr>
        </p:nvSpPr>
        <p:spPr>
          <a:xfrm>
            <a:off x="609599" y="136525"/>
            <a:ext cx="11065565" cy="914400"/>
          </a:xfrm>
        </p:spPr>
        <p:txBody>
          <a:bodyPr>
            <a:normAutofit/>
          </a:bodyPr>
          <a:lstStyle/>
          <a:p>
            <a:r>
              <a:rPr lang="en-US" dirty="0"/>
              <a:t>Study Finding 1: QA Is Slow on Mobile</a:t>
            </a:r>
          </a:p>
        </p:txBody>
      </p:sp>
      <p:sp>
        <p:nvSpPr>
          <p:cNvPr id="4" name="Date Placeholder 3">
            <a:extLst>
              <a:ext uri="{FF2B5EF4-FFF2-40B4-BE49-F238E27FC236}">
                <a16:creationId xmlns:a16="http://schemas.microsoft.com/office/drawing/2014/main" id="{719F493E-FF63-5045-AB43-60E794071566}"/>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83ABD0F8-01E4-094E-973C-BB985B590453}"/>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4A55EEA8-5B44-D14E-9C60-59B4CAFDFD02}"/>
              </a:ext>
            </a:extLst>
          </p:cNvPr>
          <p:cNvSpPr>
            <a:spLocks noGrp="1"/>
          </p:cNvSpPr>
          <p:nvPr>
            <p:ph type="sldNum" sz="quarter" idx="12"/>
          </p:nvPr>
        </p:nvSpPr>
        <p:spPr/>
        <p:txBody>
          <a:bodyPr/>
          <a:lstStyle/>
          <a:p>
            <a:fld id="{C27E3DE6-4B5A-DC4B-92A7-08CD6C59DC0B}" type="slidenum">
              <a:rPr lang="en-US" smtClean="0"/>
              <a:t>13</a:t>
            </a:fld>
            <a:endParaRPr lang="en-US"/>
          </a:p>
        </p:txBody>
      </p:sp>
      <p:graphicFrame>
        <p:nvGraphicFramePr>
          <p:cNvPr id="10" name="Chart 9">
            <a:extLst>
              <a:ext uri="{FF2B5EF4-FFF2-40B4-BE49-F238E27FC236}">
                <a16:creationId xmlns:a16="http://schemas.microsoft.com/office/drawing/2014/main" id="{48D8912F-2F49-D248-8571-F16DEA2FCF7F}"/>
              </a:ext>
            </a:extLst>
          </p:cNvPr>
          <p:cNvGraphicFramePr/>
          <p:nvPr/>
        </p:nvGraphicFramePr>
        <p:xfrm>
          <a:off x="1957895" y="975415"/>
          <a:ext cx="7666317"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51AE9F4C-9FCE-F947-85CE-AC9FAF514D39}"/>
              </a:ext>
            </a:extLst>
          </p:cNvPr>
          <p:cNvSpPr txBox="1"/>
          <p:nvPr/>
        </p:nvSpPr>
        <p:spPr>
          <a:xfrm>
            <a:off x="7413817" y="1679538"/>
            <a:ext cx="2212465" cy="400110"/>
          </a:xfrm>
          <a:prstGeom prst="rect">
            <a:avLst/>
          </a:prstGeom>
          <a:solidFill>
            <a:schemeClr val="bg1"/>
          </a:solidFill>
        </p:spPr>
        <p:txBody>
          <a:bodyPr wrap="none" rtlCol="0">
            <a:spAutoFit/>
          </a:bodyPr>
          <a:lstStyle/>
          <a:p>
            <a:r>
              <a:rPr lang="en-US" sz="2000">
                <a:solidFill>
                  <a:srgbClr val="FF0000"/>
                </a:solidFill>
              </a:rPr>
              <a:t>Over 80 seconds !</a:t>
            </a:r>
          </a:p>
        </p:txBody>
      </p:sp>
      <p:sp>
        <p:nvSpPr>
          <p:cNvPr id="11" name="Oval 10">
            <a:extLst>
              <a:ext uri="{FF2B5EF4-FFF2-40B4-BE49-F238E27FC236}">
                <a16:creationId xmlns:a16="http://schemas.microsoft.com/office/drawing/2014/main" id="{4C1FBEBF-DD54-5647-8789-15D3E3B10960}"/>
              </a:ext>
            </a:extLst>
          </p:cNvPr>
          <p:cNvSpPr/>
          <p:nvPr/>
        </p:nvSpPr>
        <p:spPr>
          <a:xfrm>
            <a:off x="7384774" y="960434"/>
            <a:ext cx="2239438" cy="14382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72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FC365-5D3F-424F-8F8B-20214B170530}"/>
              </a:ext>
            </a:extLst>
          </p:cNvPr>
          <p:cNvSpPr>
            <a:spLocks noGrp="1"/>
          </p:cNvSpPr>
          <p:nvPr>
            <p:ph type="title"/>
          </p:nvPr>
        </p:nvSpPr>
        <p:spPr/>
        <p:txBody>
          <a:bodyPr>
            <a:normAutofit fontScale="90000"/>
          </a:bodyPr>
          <a:lstStyle/>
          <a:p>
            <a:r>
              <a:rPr lang="en-US" dirty="0"/>
              <a:t>Study Finding 2: Neural Encoding Bottleneck</a:t>
            </a:r>
          </a:p>
        </p:txBody>
      </p:sp>
      <p:sp>
        <p:nvSpPr>
          <p:cNvPr id="4" name="Date Placeholder 3">
            <a:extLst>
              <a:ext uri="{FF2B5EF4-FFF2-40B4-BE49-F238E27FC236}">
                <a16:creationId xmlns:a16="http://schemas.microsoft.com/office/drawing/2014/main" id="{719F493E-FF63-5045-AB43-60E794071566}"/>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83ABD0F8-01E4-094E-973C-BB985B590453}"/>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4A55EEA8-5B44-D14E-9C60-59B4CAFDFD02}"/>
              </a:ext>
            </a:extLst>
          </p:cNvPr>
          <p:cNvSpPr>
            <a:spLocks noGrp="1"/>
          </p:cNvSpPr>
          <p:nvPr>
            <p:ph type="sldNum" sz="quarter" idx="12"/>
          </p:nvPr>
        </p:nvSpPr>
        <p:spPr/>
        <p:txBody>
          <a:bodyPr/>
          <a:lstStyle/>
          <a:p>
            <a:fld id="{C27E3DE6-4B5A-DC4B-92A7-08CD6C59DC0B}" type="slidenum">
              <a:rPr lang="en-US" smtClean="0"/>
              <a:t>14</a:t>
            </a:fld>
            <a:endParaRPr lang="en-US"/>
          </a:p>
        </p:txBody>
      </p:sp>
      <p:sp>
        <p:nvSpPr>
          <p:cNvPr id="9" name="Rectangle 8">
            <a:extLst>
              <a:ext uri="{FF2B5EF4-FFF2-40B4-BE49-F238E27FC236}">
                <a16:creationId xmlns:a16="http://schemas.microsoft.com/office/drawing/2014/main" id="{25836C2F-0FEF-1040-9555-34E6AE164C84}"/>
              </a:ext>
            </a:extLst>
          </p:cNvPr>
          <p:cNvSpPr/>
          <p:nvPr/>
        </p:nvSpPr>
        <p:spPr>
          <a:xfrm>
            <a:off x="5458936" y="1493205"/>
            <a:ext cx="6449566"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a:buFont typeface="Arial" panose="020B0604020202020204" pitchFamily="34" charset="0"/>
              <a:buChar char="•"/>
            </a:pPr>
            <a:r>
              <a:rPr lang="en-US" sz="2400" dirty="0">
                <a:solidFill>
                  <a:schemeClr val="tx1"/>
                </a:solidFill>
              </a:rPr>
              <a:t>Bottleneck is in the</a:t>
            </a:r>
            <a:r>
              <a:rPr lang="en-US" sz="2400" b="1" dirty="0">
                <a:solidFill>
                  <a:schemeClr val="tx1"/>
                </a:solidFill>
              </a:rPr>
              <a:t> deep learning layers</a:t>
            </a:r>
            <a:r>
              <a:rPr lang="en-US" altLang="zh-CN" sz="2400" b="1" dirty="0">
                <a:solidFill>
                  <a:schemeClr val="tx1"/>
                </a:solidFill>
              </a:rPr>
              <a:t>:</a:t>
            </a:r>
            <a:r>
              <a:rPr lang="zh-CN" altLang="en-US" sz="2400" b="1" dirty="0">
                <a:solidFill>
                  <a:schemeClr val="tx1"/>
                </a:solidFill>
              </a:rPr>
              <a:t> </a:t>
            </a:r>
            <a:r>
              <a:rPr lang="en-US" sz="2400" b="1" dirty="0">
                <a:solidFill>
                  <a:schemeClr val="tx1"/>
                </a:solidFill>
              </a:rPr>
              <a:t>document neural encoding!</a:t>
            </a:r>
          </a:p>
        </p:txBody>
      </p:sp>
      <p:grpSp>
        <p:nvGrpSpPr>
          <p:cNvPr id="27" name="Group 26">
            <a:extLst>
              <a:ext uri="{FF2B5EF4-FFF2-40B4-BE49-F238E27FC236}">
                <a16:creationId xmlns:a16="http://schemas.microsoft.com/office/drawing/2014/main" id="{490803CD-69CC-A147-9511-00DBAFCAF216}"/>
              </a:ext>
            </a:extLst>
          </p:cNvPr>
          <p:cNvGrpSpPr/>
          <p:nvPr/>
        </p:nvGrpSpPr>
        <p:grpSpPr>
          <a:xfrm>
            <a:off x="594236" y="1525380"/>
            <a:ext cx="5348527" cy="2820440"/>
            <a:chOff x="728195" y="1504103"/>
            <a:chExt cx="5348527" cy="2820440"/>
          </a:xfrm>
        </p:grpSpPr>
        <p:graphicFrame>
          <p:nvGraphicFramePr>
            <p:cNvPr id="16" name="Chart 15">
              <a:extLst>
                <a:ext uri="{FF2B5EF4-FFF2-40B4-BE49-F238E27FC236}">
                  <a16:creationId xmlns:a16="http://schemas.microsoft.com/office/drawing/2014/main" id="{6BA9F61B-78BE-EA4A-B3FC-BE1550918C92}"/>
                </a:ext>
              </a:extLst>
            </p:cNvPr>
            <p:cNvGraphicFramePr/>
            <p:nvPr>
              <p:extLst>
                <p:ext uri="{D42A27DB-BD31-4B8C-83A1-F6EECF244321}">
                  <p14:modId xmlns:p14="http://schemas.microsoft.com/office/powerpoint/2010/main" val="3829833048"/>
                </p:ext>
              </p:extLst>
            </p:nvPr>
          </p:nvGraphicFramePr>
          <p:xfrm>
            <a:off x="728195" y="1736720"/>
            <a:ext cx="4064000" cy="245770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4E5A94B4-5468-7F48-BEDE-299AB6796843}"/>
                </a:ext>
              </a:extLst>
            </p:cNvPr>
            <p:cNvSpPr/>
            <p:nvPr/>
          </p:nvSpPr>
          <p:spPr>
            <a:xfrm>
              <a:off x="1878763" y="2105313"/>
              <a:ext cx="603050" cy="369332"/>
            </a:xfrm>
            <a:prstGeom prst="rect">
              <a:avLst/>
            </a:prstGeom>
          </p:spPr>
          <p:txBody>
            <a:bodyPr wrap="none">
              <a:spAutoFit/>
            </a:bodyPr>
            <a:lstStyle/>
            <a:p>
              <a:fld id="{E740F28B-8B5A-A34A-9ECE-132C55271B8C}" type="PERCENTAGE">
                <a:rPr lang="en-US"/>
                <a:pPr/>
                <a:t>16%</a:t>
              </a:fld>
              <a:endParaRPr lang="en-US"/>
            </a:p>
          </p:txBody>
        </p:sp>
        <p:sp>
          <p:nvSpPr>
            <p:cNvPr id="7" name="Rectangle 6">
              <a:extLst>
                <a:ext uri="{FF2B5EF4-FFF2-40B4-BE49-F238E27FC236}">
                  <a16:creationId xmlns:a16="http://schemas.microsoft.com/office/drawing/2014/main" id="{1357F639-D53D-8941-959A-FF3586417E14}"/>
                </a:ext>
              </a:extLst>
            </p:cNvPr>
            <p:cNvSpPr/>
            <p:nvPr/>
          </p:nvSpPr>
          <p:spPr>
            <a:xfrm>
              <a:off x="2060143" y="3177336"/>
              <a:ext cx="622286" cy="369332"/>
            </a:xfrm>
            <a:prstGeom prst="rect">
              <a:avLst/>
            </a:prstGeom>
          </p:spPr>
          <p:txBody>
            <a:bodyPr wrap="none">
              <a:spAutoFit/>
            </a:bodyPr>
            <a:lstStyle/>
            <a:p>
              <a:fld id="{A3D8D233-47FD-F640-B84B-5B01F308C721}" type="PERCENTAGE">
                <a:rPr lang="en-US"/>
                <a:pPr/>
                <a:t>53%</a:t>
              </a:fld>
              <a:endParaRPr lang="en-US"/>
            </a:p>
          </p:txBody>
        </p:sp>
        <p:sp>
          <p:nvSpPr>
            <p:cNvPr id="8" name="Rectangle 7">
              <a:extLst>
                <a:ext uri="{FF2B5EF4-FFF2-40B4-BE49-F238E27FC236}">
                  <a16:creationId xmlns:a16="http://schemas.microsoft.com/office/drawing/2014/main" id="{E68658F7-A6C1-C94D-BB6E-BF42D0034969}"/>
                </a:ext>
              </a:extLst>
            </p:cNvPr>
            <p:cNvSpPr/>
            <p:nvPr/>
          </p:nvSpPr>
          <p:spPr>
            <a:xfrm>
              <a:off x="3207507" y="2152588"/>
              <a:ext cx="503664" cy="369332"/>
            </a:xfrm>
            <a:prstGeom prst="rect">
              <a:avLst/>
            </a:prstGeom>
          </p:spPr>
          <p:txBody>
            <a:bodyPr wrap="none">
              <a:spAutoFit/>
            </a:bodyPr>
            <a:lstStyle/>
            <a:p>
              <a:fld id="{E9416706-A01B-AD4D-8A06-2200444E8B8D}" type="PERCENTAGE">
                <a:rPr lang="en-US"/>
                <a:pPr/>
                <a:t>9%</a:t>
              </a:fld>
              <a:endParaRPr lang="en-US"/>
            </a:p>
          </p:txBody>
        </p:sp>
        <p:sp>
          <p:nvSpPr>
            <p:cNvPr id="12" name="Rectangle 11">
              <a:extLst>
                <a:ext uri="{FF2B5EF4-FFF2-40B4-BE49-F238E27FC236}">
                  <a16:creationId xmlns:a16="http://schemas.microsoft.com/office/drawing/2014/main" id="{794F5390-8892-7D44-97D7-AD8219B7133B}"/>
                </a:ext>
              </a:extLst>
            </p:cNvPr>
            <p:cNvSpPr/>
            <p:nvPr/>
          </p:nvSpPr>
          <p:spPr>
            <a:xfrm>
              <a:off x="2830453" y="1913304"/>
              <a:ext cx="503664" cy="369332"/>
            </a:xfrm>
            <a:prstGeom prst="rect">
              <a:avLst/>
            </a:prstGeom>
          </p:spPr>
          <p:txBody>
            <a:bodyPr wrap="none">
              <a:spAutoFit/>
            </a:bodyPr>
            <a:lstStyle/>
            <a:p>
              <a:fld id="{E9416706-A01B-AD4D-8A06-2200444E8B8D}" type="PERCENTAGE">
                <a:rPr lang="en-US"/>
                <a:pPr/>
                <a:t>9%</a:t>
              </a:fld>
              <a:endParaRPr lang="en-US"/>
            </a:p>
          </p:txBody>
        </p:sp>
        <p:sp>
          <p:nvSpPr>
            <p:cNvPr id="11" name="Rectangle 10">
              <a:extLst>
                <a:ext uri="{FF2B5EF4-FFF2-40B4-BE49-F238E27FC236}">
                  <a16:creationId xmlns:a16="http://schemas.microsoft.com/office/drawing/2014/main" id="{064EB3B6-405D-E94B-9DFC-F63F963E2889}"/>
                </a:ext>
              </a:extLst>
            </p:cNvPr>
            <p:cNvSpPr/>
            <p:nvPr/>
          </p:nvSpPr>
          <p:spPr>
            <a:xfrm>
              <a:off x="3351758" y="2543731"/>
              <a:ext cx="614271" cy="369332"/>
            </a:xfrm>
            <a:prstGeom prst="rect">
              <a:avLst/>
            </a:prstGeom>
          </p:spPr>
          <p:txBody>
            <a:bodyPr wrap="none">
              <a:spAutoFit/>
            </a:bodyPr>
            <a:lstStyle/>
            <a:p>
              <a:fld id="{85965FF5-450B-EB4B-A45B-66FF34AC98C9}" type="PERCENTAGE">
                <a:rPr lang="en-US"/>
                <a:pPr/>
                <a:t>10%</a:t>
              </a:fld>
              <a:endParaRPr lang="en-US"/>
            </a:p>
          </p:txBody>
        </p:sp>
        <p:sp>
          <p:nvSpPr>
            <p:cNvPr id="14" name="Rectangle 13">
              <a:extLst>
                <a:ext uri="{FF2B5EF4-FFF2-40B4-BE49-F238E27FC236}">
                  <a16:creationId xmlns:a16="http://schemas.microsoft.com/office/drawing/2014/main" id="{A76601B9-A5DB-A941-A052-F2F1CC0A0716}"/>
                </a:ext>
              </a:extLst>
            </p:cNvPr>
            <p:cNvSpPr/>
            <p:nvPr/>
          </p:nvSpPr>
          <p:spPr>
            <a:xfrm>
              <a:off x="2432200" y="1821747"/>
              <a:ext cx="500458" cy="369332"/>
            </a:xfrm>
            <a:prstGeom prst="rect">
              <a:avLst/>
            </a:prstGeom>
          </p:spPr>
          <p:txBody>
            <a:bodyPr wrap="none">
              <a:spAutoFit/>
            </a:bodyPr>
            <a:lstStyle/>
            <a:p>
              <a:fld id="{89031F30-A4A3-0744-9CEA-490CAFA3175F}" type="PERCENTAGE">
                <a:rPr lang="en-US"/>
                <a:pPr/>
                <a:t>3%</a:t>
              </a:fld>
              <a:endParaRPr lang="en-US"/>
            </a:p>
          </p:txBody>
        </p:sp>
        <p:sp>
          <p:nvSpPr>
            <p:cNvPr id="20" name="Rectangle 19">
              <a:extLst>
                <a:ext uri="{FF2B5EF4-FFF2-40B4-BE49-F238E27FC236}">
                  <a16:creationId xmlns:a16="http://schemas.microsoft.com/office/drawing/2014/main" id="{439F7E22-997A-1A4D-AE77-324B32863BA9}"/>
                </a:ext>
              </a:extLst>
            </p:cNvPr>
            <p:cNvSpPr/>
            <p:nvPr/>
          </p:nvSpPr>
          <p:spPr>
            <a:xfrm>
              <a:off x="917199" y="3955211"/>
              <a:ext cx="3389069" cy="369332"/>
            </a:xfrm>
            <a:prstGeom prst="rect">
              <a:avLst/>
            </a:prstGeom>
          </p:spPr>
          <p:txBody>
            <a:bodyPr wrap="none">
              <a:spAutoFit/>
            </a:bodyPr>
            <a:lstStyle/>
            <a:p>
              <a:r>
                <a:rPr lang="en-US" dirty="0">
                  <a:ln w="0"/>
                  <a:solidFill>
                    <a:srgbClr val="FFC42E"/>
                  </a:solidFill>
                  <a:effectLst>
                    <a:outerShdw blurRad="38100" dist="19050" dir="2700000" algn="tl" rotWithShape="0">
                      <a:schemeClr val="dk1">
                        <a:alpha val="40000"/>
                      </a:schemeClr>
                    </a:outerShdw>
                  </a:effectLst>
                </a:rPr>
                <a:t>Neural Encoding of Documents</a:t>
              </a:r>
            </a:p>
          </p:txBody>
        </p:sp>
        <p:sp>
          <p:nvSpPr>
            <p:cNvPr id="21" name="Rectangle 20">
              <a:extLst>
                <a:ext uri="{FF2B5EF4-FFF2-40B4-BE49-F238E27FC236}">
                  <a16:creationId xmlns:a16="http://schemas.microsoft.com/office/drawing/2014/main" id="{ADCA0D1A-0739-D146-8AF7-6817156F83F8}"/>
                </a:ext>
              </a:extLst>
            </p:cNvPr>
            <p:cNvSpPr/>
            <p:nvPr/>
          </p:nvSpPr>
          <p:spPr>
            <a:xfrm>
              <a:off x="830658" y="1636305"/>
              <a:ext cx="1051891" cy="646331"/>
            </a:xfrm>
            <a:prstGeom prst="rect">
              <a:avLst/>
            </a:prstGeom>
          </p:spPr>
          <p:txBody>
            <a:bodyPr wrap="none">
              <a:spAutoFit/>
            </a:bodyPr>
            <a:lstStyle/>
            <a:p>
              <a:r>
                <a:rPr lang="en-US">
                  <a:ln w="0"/>
                  <a:solidFill>
                    <a:srgbClr val="6AA2D7"/>
                  </a:solidFill>
                  <a:effectLst>
                    <a:outerShdw blurRad="38100" dist="19050" dir="2700000" algn="tl" rotWithShape="0">
                      <a:schemeClr val="dk1">
                        <a:alpha val="40000"/>
                      </a:schemeClr>
                    </a:outerShdw>
                  </a:effectLst>
                </a:rPr>
                <a:t>Scoring </a:t>
              </a:r>
            </a:p>
            <a:p>
              <a:r>
                <a:rPr lang="en-US">
                  <a:ln w="0"/>
                  <a:solidFill>
                    <a:srgbClr val="6AA2D7"/>
                  </a:solidFill>
                  <a:effectLst>
                    <a:outerShdw blurRad="38100" dist="19050" dir="2700000" algn="tl" rotWithShape="0">
                      <a:schemeClr val="dk1">
                        <a:alpha val="40000"/>
                      </a:schemeClr>
                    </a:outerShdw>
                  </a:effectLst>
                </a:rPr>
                <a:t>Answers</a:t>
              </a:r>
            </a:p>
          </p:txBody>
        </p:sp>
        <p:sp>
          <p:nvSpPr>
            <p:cNvPr id="22" name="Rectangle 21">
              <a:extLst>
                <a:ext uri="{FF2B5EF4-FFF2-40B4-BE49-F238E27FC236}">
                  <a16:creationId xmlns:a16="http://schemas.microsoft.com/office/drawing/2014/main" id="{27713A56-BB96-2B4A-BE10-96A5792C3E60}"/>
                </a:ext>
              </a:extLst>
            </p:cNvPr>
            <p:cNvSpPr/>
            <p:nvPr/>
          </p:nvSpPr>
          <p:spPr>
            <a:xfrm>
              <a:off x="3979812" y="2390404"/>
              <a:ext cx="2096910" cy="646331"/>
            </a:xfrm>
            <a:prstGeom prst="rect">
              <a:avLst/>
            </a:prstGeom>
          </p:spPr>
          <p:txBody>
            <a:bodyPr wrap="square">
              <a:spAutoFit/>
            </a:bodyPr>
            <a:lstStyle/>
            <a:p>
              <a:r>
                <a:rPr lang="en-US">
                  <a:ln w="0"/>
                  <a:solidFill>
                    <a:srgbClr val="ACACAC"/>
                  </a:solidFill>
                  <a:effectLst>
                    <a:outerShdw blurRad="38100" dist="19050" dir="2700000" algn="tl" rotWithShape="0">
                      <a:schemeClr val="dk1">
                        <a:alpha val="40000"/>
                      </a:schemeClr>
                    </a:outerShdw>
                  </a:effectLst>
                </a:rPr>
                <a:t>Neural Encoding of Question</a:t>
              </a:r>
            </a:p>
          </p:txBody>
        </p:sp>
        <p:sp>
          <p:nvSpPr>
            <p:cNvPr id="23" name="Rectangle 22">
              <a:extLst>
                <a:ext uri="{FF2B5EF4-FFF2-40B4-BE49-F238E27FC236}">
                  <a16:creationId xmlns:a16="http://schemas.microsoft.com/office/drawing/2014/main" id="{583B5D72-27A5-E745-9072-9E57805A2DDC}"/>
                </a:ext>
              </a:extLst>
            </p:cNvPr>
            <p:cNvSpPr/>
            <p:nvPr/>
          </p:nvSpPr>
          <p:spPr>
            <a:xfrm>
              <a:off x="3592932" y="1888951"/>
              <a:ext cx="2464364" cy="369332"/>
            </a:xfrm>
            <a:prstGeom prst="rect">
              <a:avLst/>
            </a:prstGeom>
          </p:spPr>
          <p:txBody>
            <a:bodyPr wrap="square">
              <a:spAutoFit/>
            </a:bodyPr>
            <a:lstStyle/>
            <a:p>
              <a:r>
                <a:rPr lang="en-US">
                  <a:ln w="0"/>
                  <a:solidFill>
                    <a:srgbClr val="EC8946"/>
                  </a:solidFill>
                  <a:effectLst>
                    <a:outerShdw blurRad="38100" dist="19050" dir="2700000" algn="tl" rotWithShape="0">
                      <a:schemeClr val="dk1">
                        <a:alpha val="40000"/>
                      </a:schemeClr>
                    </a:outerShdw>
                  </a:effectLst>
                </a:rPr>
                <a:t>Text Representation</a:t>
              </a:r>
            </a:p>
          </p:txBody>
        </p:sp>
        <p:sp>
          <p:nvSpPr>
            <p:cNvPr id="24" name="Rectangle 23">
              <a:extLst>
                <a:ext uri="{FF2B5EF4-FFF2-40B4-BE49-F238E27FC236}">
                  <a16:creationId xmlns:a16="http://schemas.microsoft.com/office/drawing/2014/main" id="{3BD1C1FC-F77D-7C41-95D5-EDCF6614E563}"/>
                </a:ext>
              </a:extLst>
            </p:cNvPr>
            <p:cNvSpPr/>
            <p:nvPr/>
          </p:nvSpPr>
          <p:spPr>
            <a:xfrm>
              <a:off x="2919880" y="1568103"/>
              <a:ext cx="2024772" cy="369332"/>
            </a:xfrm>
            <a:prstGeom prst="rect">
              <a:avLst/>
            </a:prstGeom>
          </p:spPr>
          <p:txBody>
            <a:bodyPr wrap="square">
              <a:spAutoFit/>
            </a:bodyPr>
            <a:lstStyle/>
            <a:p>
              <a:r>
                <a:rPr lang="en-US">
                  <a:ln w="0"/>
                  <a:solidFill>
                    <a:srgbClr val="557FC8"/>
                  </a:solidFill>
                  <a:effectLst>
                    <a:outerShdw blurRad="38100" dist="19050" dir="2700000" algn="tl" rotWithShape="0">
                      <a:schemeClr val="dk1">
                        <a:alpha val="40000"/>
                      </a:schemeClr>
                    </a:outerShdw>
                  </a:effectLst>
                </a:rPr>
                <a:t>Search</a:t>
              </a:r>
            </a:p>
          </p:txBody>
        </p:sp>
        <p:sp>
          <p:nvSpPr>
            <p:cNvPr id="25" name="Rectangle 24">
              <a:extLst>
                <a:ext uri="{FF2B5EF4-FFF2-40B4-BE49-F238E27FC236}">
                  <a16:creationId xmlns:a16="http://schemas.microsoft.com/office/drawing/2014/main" id="{A36B7999-C33A-1547-A65D-CBD293F8D1CA}"/>
                </a:ext>
              </a:extLst>
            </p:cNvPr>
            <p:cNvSpPr/>
            <p:nvPr/>
          </p:nvSpPr>
          <p:spPr>
            <a:xfrm>
              <a:off x="2119180" y="1504103"/>
              <a:ext cx="907802" cy="369332"/>
            </a:xfrm>
            <a:prstGeom prst="rect">
              <a:avLst/>
            </a:prstGeom>
          </p:spPr>
          <p:txBody>
            <a:bodyPr wrap="square">
              <a:spAutoFit/>
            </a:bodyPr>
            <a:lstStyle/>
            <a:p>
              <a:r>
                <a:rPr lang="en-US">
                  <a:ln w="0"/>
                  <a:solidFill>
                    <a:srgbClr val="7EB358"/>
                  </a:solidFill>
                  <a:effectLst>
                    <a:outerShdw blurRad="38100" dist="19050" dir="2700000" algn="tl" rotWithShape="0">
                      <a:schemeClr val="dk1">
                        <a:alpha val="40000"/>
                      </a:schemeClr>
                    </a:outerShdw>
                  </a:effectLst>
                </a:rPr>
                <a:t>Other</a:t>
              </a:r>
            </a:p>
          </p:txBody>
        </p:sp>
      </p:grpSp>
      <p:sp>
        <p:nvSpPr>
          <p:cNvPr id="30" name="TextBox 29">
            <a:extLst>
              <a:ext uri="{FF2B5EF4-FFF2-40B4-BE49-F238E27FC236}">
                <a16:creationId xmlns:a16="http://schemas.microsoft.com/office/drawing/2014/main" id="{3CF07D37-5F49-E345-99D6-BA28A6BBFAE7}"/>
              </a:ext>
            </a:extLst>
          </p:cNvPr>
          <p:cNvSpPr txBox="1"/>
          <p:nvPr/>
        </p:nvSpPr>
        <p:spPr>
          <a:xfrm>
            <a:off x="5458937" y="2906370"/>
            <a:ext cx="6733064"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QA systems often process </a:t>
            </a:r>
            <a:r>
              <a:rPr lang="en-US" sz="2400" b="1" dirty="0"/>
              <a:t>many</a:t>
            </a:r>
            <a:r>
              <a:rPr lang="en-US" sz="2400" dirty="0"/>
              <a:t> documents where each one has </a:t>
            </a:r>
            <a:r>
              <a:rPr lang="en-US" sz="2400" b="1" dirty="0"/>
              <a:t>more words </a:t>
            </a:r>
            <a:r>
              <a:rPr lang="en-US" sz="2400" dirty="0"/>
              <a:t>than a question</a:t>
            </a:r>
          </a:p>
        </p:txBody>
      </p:sp>
      <p:sp>
        <p:nvSpPr>
          <p:cNvPr id="31" name="Rectangle 30">
            <a:extLst>
              <a:ext uri="{FF2B5EF4-FFF2-40B4-BE49-F238E27FC236}">
                <a16:creationId xmlns:a16="http://schemas.microsoft.com/office/drawing/2014/main" id="{B6D49D23-9209-0749-9A5B-C17F26F6D1DC}"/>
              </a:ext>
            </a:extLst>
          </p:cNvPr>
          <p:cNvSpPr/>
          <p:nvPr/>
        </p:nvSpPr>
        <p:spPr>
          <a:xfrm>
            <a:off x="2953606" y="4669748"/>
            <a:ext cx="6284788" cy="1080360"/>
          </a:xfrm>
          <a:prstGeom prst="rect">
            <a:avLst/>
          </a:prstGeom>
          <a:ln>
            <a:solidFill>
              <a:schemeClr val="accent1"/>
            </a:solidFill>
          </a:ln>
        </p:spPr>
        <p:txBody>
          <a:bodyPr wrap="square">
            <a:spAutoFit/>
          </a:bodyPr>
          <a:lstStyle/>
          <a:p>
            <a:pPr algn="ctr">
              <a:lnSpc>
                <a:spcPct val="120000"/>
              </a:lnSpc>
            </a:pPr>
            <a:r>
              <a:rPr lang="en-US" sz="2800" dirty="0"/>
              <a:t>Existing deep learning optimizations for mobile are not enough for QA </a:t>
            </a:r>
          </a:p>
        </p:txBody>
      </p:sp>
    </p:spTree>
    <p:extLst>
      <p:ext uri="{BB962C8B-B14F-4D97-AF65-F5344CB8AC3E}">
        <p14:creationId xmlns:p14="http://schemas.microsoft.com/office/powerpoint/2010/main" val="195140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strVal val="#ppt_w*0.70"/>
                                          </p:val>
                                        </p:tav>
                                        <p:tav tm="100000">
                                          <p:val>
                                            <p:strVal val="#ppt_w"/>
                                          </p:val>
                                        </p:tav>
                                      </p:tavLst>
                                    </p:anim>
                                    <p:anim calcmode="lin" valueType="num">
                                      <p:cBhvr>
                                        <p:cTn id="15" dur="500" fill="hold"/>
                                        <p:tgtEl>
                                          <p:spTgt spid="30"/>
                                        </p:tgtEl>
                                        <p:attrNameLst>
                                          <p:attrName>ppt_h</p:attrName>
                                        </p:attrNameLst>
                                      </p:cBhvr>
                                      <p:tavLst>
                                        <p:tav tm="0">
                                          <p:val>
                                            <p:strVal val="#ppt_h"/>
                                          </p:val>
                                        </p:tav>
                                        <p:tav tm="100000">
                                          <p:val>
                                            <p:strVal val="#ppt_h"/>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checkerboard(across)">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 grpId="0"/>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4D2AB-CB60-E54C-AC2A-C8AEBB066B8B}"/>
              </a:ext>
            </a:extLst>
          </p:cNvPr>
          <p:cNvSpPr>
            <a:spLocks noGrp="1"/>
          </p:cNvSpPr>
          <p:nvPr>
            <p:ph type="title"/>
          </p:nvPr>
        </p:nvSpPr>
        <p:spPr/>
        <p:txBody>
          <a:bodyPr/>
          <a:lstStyle/>
          <a:p>
            <a:r>
              <a:rPr lang="en-US"/>
              <a:t>DeQA: On-device Question Answering</a:t>
            </a:r>
          </a:p>
        </p:txBody>
      </p:sp>
      <p:sp>
        <p:nvSpPr>
          <p:cNvPr id="4" name="Date Placeholder 3">
            <a:extLst>
              <a:ext uri="{FF2B5EF4-FFF2-40B4-BE49-F238E27FC236}">
                <a16:creationId xmlns:a16="http://schemas.microsoft.com/office/drawing/2014/main" id="{D362BED4-EABD-BF42-AB61-D2670713A41C}"/>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F06B400C-A506-4F4D-8796-D98A79694202}"/>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0FD4E7B8-0874-9E47-85E2-7C12E1C72EA0}"/>
              </a:ext>
            </a:extLst>
          </p:cNvPr>
          <p:cNvSpPr>
            <a:spLocks noGrp="1"/>
          </p:cNvSpPr>
          <p:nvPr>
            <p:ph type="sldNum" sz="quarter" idx="12"/>
          </p:nvPr>
        </p:nvSpPr>
        <p:spPr/>
        <p:txBody>
          <a:bodyPr/>
          <a:lstStyle/>
          <a:p>
            <a:fld id="{C27E3DE6-4B5A-DC4B-92A7-08CD6C59DC0B}" type="slidenum">
              <a:rPr lang="en-US" smtClean="0"/>
              <a:t>15</a:t>
            </a:fld>
            <a:endParaRPr lang="en-US"/>
          </a:p>
        </p:txBody>
      </p:sp>
      <p:grpSp>
        <p:nvGrpSpPr>
          <p:cNvPr id="17" name="Group 16">
            <a:extLst>
              <a:ext uri="{FF2B5EF4-FFF2-40B4-BE49-F238E27FC236}">
                <a16:creationId xmlns:a16="http://schemas.microsoft.com/office/drawing/2014/main" id="{5D3B1839-6F6E-A840-9F6C-37FFFF869836}"/>
              </a:ext>
            </a:extLst>
          </p:cNvPr>
          <p:cNvGrpSpPr/>
          <p:nvPr/>
        </p:nvGrpSpPr>
        <p:grpSpPr>
          <a:xfrm>
            <a:off x="1182020" y="1421440"/>
            <a:ext cx="5493797" cy="987556"/>
            <a:chOff x="1182020" y="1421440"/>
            <a:chExt cx="5493797" cy="987556"/>
          </a:xfrm>
        </p:grpSpPr>
        <p:pic>
          <p:nvPicPr>
            <p:cNvPr id="10" name="Picture 9">
              <a:extLst>
                <a:ext uri="{FF2B5EF4-FFF2-40B4-BE49-F238E27FC236}">
                  <a16:creationId xmlns:a16="http://schemas.microsoft.com/office/drawing/2014/main" id="{36F11D41-1316-AE41-A337-A16DF4408BAF}"/>
                </a:ext>
              </a:extLst>
            </p:cNvPr>
            <p:cNvPicPr>
              <a:picLocks noChangeAspect="1"/>
            </p:cNvPicPr>
            <p:nvPr/>
          </p:nvPicPr>
          <p:blipFill>
            <a:blip r:embed="rId3" cstate="hqprint">
              <a:alphaModFix amt="50000"/>
              <a:extLst>
                <a:ext uri="{28A0092B-C50C-407E-A947-70E740481C1C}">
                  <a14:useLocalDpi xmlns:a14="http://schemas.microsoft.com/office/drawing/2010/main"/>
                </a:ext>
              </a:extLst>
            </a:blip>
            <a:stretch>
              <a:fillRect/>
            </a:stretch>
          </p:blipFill>
          <p:spPr>
            <a:xfrm>
              <a:off x="1182020" y="1421440"/>
              <a:ext cx="1115882" cy="987556"/>
            </a:xfrm>
            <a:prstGeom prst="rect">
              <a:avLst/>
            </a:prstGeom>
          </p:spPr>
        </p:pic>
        <p:sp>
          <p:nvSpPr>
            <p:cNvPr id="11" name="Rectangle 10">
              <a:extLst>
                <a:ext uri="{FF2B5EF4-FFF2-40B4-BE49-F238E27FC236}">
                  <a16:creationId xmlns:a16="http://schemas.microsoft.com/office/drawing/2014/main" id="{7E6F3D75-D362-FC48-882A-8FEB6A4D6400}"/>
                </a:ext>
              </a:extLst>
            </p:cNvPr>
            <p:cNvSpPr/>
            <p:nvPr/>
          </p:nvSpPr>
          <p:spPr>
            <a:xfrm>
              <a:off x="2600662" y="1713819"/>
              <a:ext cx="4075155" cy="584775"/>
            </a:xfrm>
            <a:prstGeom prst="rect">
              <a:avLst/>
            </a:prstGeom>
          </p:spPr>
          <p:txBody>
            <a:bodyPr>
              <a:spAutoFit/>
            </a:bodyPr>
            <a:lstStyle/>
            <a:p>
              <a:r>
                <a:rPr lang="en-US" sz="3200">
                  <a:solidFill>
                    <a:schemeClr val="bg1">
                      <a:lumMod val="50000"/>
                    </a:schemeClr>
                  </a:solidFill>
                </a:rPr>
                <a:t>Measurement study</a:t>
              </a:r>
            </a:p>
          </p:txBody>
        </p:sp>
      </p:grpSp>
      <p:grpSp>
        <p:nvGrpSpPr>
          <p:cNvPr id="18" name="Group 17">
            <a:extLst>
              <a:ext uri="{FF2B5EF4-FFF2-40B4-BE49-F238E27FC236}">
                <a16:creationId xmlns:a16="http://schemas.microsoft.com/office/drawing/2014/main" id="{BAF963CF-104B-5942-985B-C8F5143C6BDC}"/>
              </a:ext>
            </a:extLst>
          </p:cNvPr>
          <p:cNvGrpSpPr/>
          <p:nvPr/>
        </p:nvGrpSpPr>
        <p:grpSpPr>
          <a:xfrm>
            <a:off x="1008441" y="2883048"/>
            <a:ext cx="10573959" cy="1208588"/>
            <a:chOff x="1008441" y="2883048"/>
            <a:chExt cx="10573959" cy="1208588"/>
          </a:xfrm>
        </p:grpSpPr>
        <p:sp>
          <p:nvSpPr>
            <p:cNvPr id="9" name="Rectangle 8">
              <a:extLst>
                <a:ext uri="{FF2B5EF4-FFF2-40B4-BE49-F238E27FC236}">
                  <a16:creationId xmlns:a16="http://schemas.microsoft.com/office/drawing/2014/main" id="{20195EB8-C25D-AA48-A90F-F0D01A61299D}"/>
                </a:ext>
              </a:extLst>
            </p:cNvPr>
            <p:cNvSpPr/>
            <p:nvPr/>
          </p:nvSpPr>
          <p:spPr>
            <a:xfrm>
              <a:off x="2600661" y="3249491"/>
              <a:ext cx="8981739" cy="584775"/>
            </a:xfrm>
            <a:prstGeom prst="rect">
              <a:avLst/>
            </a:prstGeom>
          </p:spPr>
          <p:txBody>
            <a:bodyPr wrap="square">
              <a:spAutoFit/>
            </a:bodyPr>
            <a:lstStyle/>
            <a:p>
              <a:r>
                <a:rPr lang="en-US" sz="3200" b="1"/>
                <a:t>DeQA latency and memory optimizations</a:t>
              </a:r>
            </a:p>
          </p:txBody>
        </p:sp>
        <p:pic>
          <p:nvPicPr>
            <p:cNvPr id="13" name="Picture 12">
              <a:extLst>
                <a:ext uri="{FF2B5EF4-FFF2-40B4-BE49-F238E27FC236}">
                  <a16:creationId xmlns:a16="http://schemas.microsoft.com/office/drawing/2014/main" id="{9B40E5A5-8DBD-C349-BE2D-70E5D128627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08441" y="2883048"/>
              <a:ext cx="1463040" cy="1208588"/>
            </a:xfrm>
            <a:prstGeom prst="rect">
              <a:avLst/>
            </a:prstGeom>
          </p:spPr>
        </p:pic>
      </p:grpSp>
      <p:grpSp>
        <p:nvGrpSpPr>
          <p:cNvPr id="19" name="Group 18">
            <a:extLst>
              <a:ext uri="{FF2B5EF4-FFF2-40B4-BE49-F238E27FC236}">
                <a16:creationId xmlns:a16="http://schemas.microsoft.com/office/drawing/2014/main" id="{FED9D336-8945-E44A-8CDD-010F4BF323AF}"/>
              </a:ext>
            </a:extLst>
          </p:cNvPr>
          <p:cNvGrpSpPr/>
          <p:nvPr/>
        </p:nvGrpSpPr>
        <p:grpSpPr>
          <a:xfrm>
            <a:off x="1017742" y="4550965"/>
            <a:ext cx="7257871" cy="1046121"/>
            <a:chOff x="1017742" y="4550965"/>
            <a:chExt cx="7257871" cy="1046121"/>
          </a:xfrm>
        </p:grpSpPr>
        <p:sp>
          <p:nvSpPr>
            <p:cNvPr id="14" name="Rectangle 13">
              <a:extLst>
                <a:ext uri="{FF2B5EF4-FFF2-40B4-BE49-F238E27FC236}">
                  <a16:creationId xmlns:a16="http://schemas.microsoft.com/office/drawing/2014/main" id="{C3484B5C-DAEA-C34E-ADC4-B46D6BA0BD74}"/>
                </a:ext>
              </a:extLst>
            </p:cNvPr>
            <p:cNvSpPr/>
            <p:nvPr/>
          </p:nvSpPr>
          <p:spPr>
            <a:xfrm>
              <a:off x="2600662" y="4851793"/>
              <a:ext cx="5674951" cy="584775"/>
            </a:xfrm>
            <a:prstGeom prst="rect">
              <a:avLst/>
            </a:prstGeom>
          </p:spPr>
          <p:txBody>
            <a:bodyPr>
              <a:spAutoFit/>
            </a:bodyPr>
            <a:lstStyle/>
            <a:p>
              <a:r>
                <a:rPr lang="en-US" sz="3200">
                  <a:solidFill>
                    <a:schemeClr val="bg1">
                      <a:lumMod val="50000"/>
                    </a:schemeClr>
                  </a:solidFill>
                </a:rPr>
                <a:t>DeQA evaluation</a:t>
              </a:r>
            </a:p>
          </p:txBody>
        </p:sp>
        <p:pic>
          <p:nvPicPr>
            <p:cNvPr id="16" name="Picture 15">
              <a:extLst>
                <a:ext uri="{FF2B5EF4-FFF2-40B4-BE49-F238E27FC236}">
                  <a16:creationId xmlns:a16="http://schemas.microsoft.com/office/drawing/2014/main" id="{DDC734A4-B8B2-484A-B725-12FEC614D6F6}"/>
                </a:ext>
              </a:extLst>
            </p:cNvPr>
            <p:cNvPicPr>
              <a:picLocks noChangeAspect="1"/>
            </p:cNvPicPr>
            <p:nvPr/>
          </p:nvPicPr>
          <p:blipFill rotWithShape="1">
            <a:blip r:embed="rId5" cstate="hqprint">
              <a:alphaModFix amt="50000"/>
              <a:extLst>
                <a:ext uri="{28A0092B-C50C-407E-A947-70E740481C1C}">
                  <a14:useLocalDpi xmlns:a14="http://schemas.microsoft.com/office/drawing/2010/main"/>
                </a:ext>
              </a:extLst>
            </a:blip>
            <a:srcRect/>
            <a:stretch/>
          </p:blipFill>
          <p:spPr>
            <a:xfrm>
              <a:off x="1017742" y="4550965"/>
              <a:ext cx="1280160" cy="1046121"/>
            </a:xfrm>
            <a:prstGeom prst="rect">
              <a:avLst/>
            </a:prstGeom>
          </p:spPr>
        </p:pic>
      </p:grpSp>
    </p:spTree>
    <p:extLst>
      <p:ext uri="{BB962C8B-B14F-4D97-AF65-F5344CB8AC3E}">
        <p14:creationId xmlns:p14="http://schemas.microsoft.com/office/powerpoint/2010/main" val="590036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78BC7-B990-A041-A245-2713FDF16060}"/>
              </a:ext>
            </a:extLst>
          </p:cNvPr>
          <p:cNvSpPr>
            <a:spLocks noGrp="1"/>
          </p:cNvSpPr>
          <p:nvPr>
            <p:ph type="title"/>
          </p:nvPr>
        </p:nvSpPr>
        <p:spPr/>
        <p:txBody>
          <a:bodyPr/>
          <a:lstStyle/>
          <a:p>
            <a:r>
              <a:rPr lang="en-US" dirty="0"/>
              <a:t>DeQA Design Goal and Key Ideas</a:t>
            </a:r>
          </a:p>
        </p:txBody>
      </p:sp>
      <p:sp>
        <p:nvSpPr>
          <p:cNvPr id="4" name="Date Placeholder 3">
            <a:extLst>
              <a:ext uri="{FF2B5EF4-FFF2-40B4-BE49-F238E27FC236}">
                <a16:creationId xmlns:a16="http://schemas.microsoft.com/office/drawing/2014/main" id="{5A6835BB-FE8F-0449-B9C4-12DC5539975C}"/>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8EA9C055-0281-4E4D-9207-77829BBC9B46}"/>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B5BD55C6-F9E0-7C4B-A116-4CCF9A896F92}"/>
              </a:ext>
            </a:extLst>
          </p:cNvPr>
          <p:cNvSpPr>
            <a:spLocks noGrp="1"/>
          </p:cNvSpPr>
          <p:nvPr>
            <p:ph type="sldNum" sz="quarter" idx="12"/>
          </p:nvPr>
        </p:nvSpPr>
        <p:spPr/>
        <p:txBody>
          <a:bodyPr/>
          <a:lstStyle/>
          <a:p>
            <a:fld id="{C27E3DE6-4B5A-DC4B-92A7-08CD6C59DC0B}" type="slidenum">
              <a:rPr lang="en-US" smtClean="0"/>
              <a:t>16</a:t>
            </a:fld>
            <a:endParaRPr lang="en-US"/>
          </a:p>
        </p:txBody>
      </p:sp>
      <p:grpSp>
        <p:nvGrpSpPr>
          <p:cNvPr id="19" name="Group 18">
            <a:extLst>
              <a:ext uri="{FF2B5EF4-FFF2-40B4-BE49-F238E27FC236}">
                <a16:creationId xmlns:a16="http://schemas.microsoft.com/office/drawing/2014/main" id="{8456D7B8-A267-C24E-8CC1-D5A69367C899}"/>
              </a:ext>
            </a:extLst>
          </p:cNvPr>
          <p:cNvGrpSpPr/>
          <p:nvPr/>
        </p:nvGrpSpPr>
        <p:grpSpPr>
          <a:xfrm>
            <a:off x="7665467" y="3471588"/>
            <a:ext cx="2353001" cy="1004322"/>
            <a:chOff x="6691880" y="2424678"/>
            <a:chExt cx="2353001" cy="1004322"/>
          </a:xfrm>
        </p:grpSpPr>
        <p:grpSp>
          <p:nvGrpSpPr>
            <p:cNvPr id="16" name="Group 15">
              <a:extLst>
                <a:ext uri="{FF2B5EF4-FFF2-40B4-BE49-F238E27FC236}">
                  <a16:creationId xmlns:a16="http://schemas.microsoft.com/office/drawing/2014/main" id="{27AAEFB2-7050-7B45-9F16-518BA5E943CB}"/>
                </a:ext>
              </a:extLst>
            </p:cNvPr>
            <p:cNvGrpSpPr/>
            <p:nvPr/>
          </p:nvGrpSpPr>
          <p:grpSpPr>
            <a:xfrm>
              <a:off x="6691880" y="2424678"/>
              <a:ext cx="715881" cy="1004322"/>
              <a:chOff x="7054738" y="2375926"/>
              <a:chExt cx="715881" cy="1004322"/>
            </a:xfrm>
          </p:grpSpPr>
          <p:pic>
            <p:nvPicPr>
              <p:cNvPr id="9" name="Picture 8" descr="File:Documents icon.svg - Wikimedia Commons">
                <a:extLst>
                  <a:ext uri="{FF2B5EF4-FFF2-40B4-BE49-F238E27FC236}">
                    <a16:creationId xmlns:a16="http://schemas.microsoft.com/office/drawing/2014/main" id="{3D0CAFBC-60E6-654A-8D1D-B7428C6B94C0}"/>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189601" y="2695700"/>
                <a:ext cx="581018" cy="684548"/>
              </a:xfrm>
              <a:prstGeom prst="rect">
                <a:avLst/>
              </a:prstGeom>
            </p:spPr>
          </p:pic>
          <p:pic>
            <p:nvPicPr>
              <p:cNvPr id="13" name="Picture 12" descr="File:Documents icon.svg - Wikimedia Commons">
                <a:extLst>
                  <a:ext uri="{FF2B5EF4-FFF2-40B4-BE49-F238E27FC236}">
                    <a16:creationId xmlns:a16="http://schemas.microsoft.com/office/drawing/2014/main" id="{ADC6B30E-FE4E-2C48-BDCA-83943BC12C42}"/>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114912" y="2543844"/>
                <a:ext cx="581018" cy="684548"/>
              </a:xfrm>
              <a:prstGeom prst="rect">
                <a:avLst/>
              </a:prstGeom>
            </p:spPr>
          </p:pic>
          <p:pic>
            <p:nvPicPr>
              <p:cNvPr id="14" name="Picture 13" descr="File:Documents icon.svg - Wikimedia Commons">
                <a:extLst>
                  <a:ext uri="{FF2B5EF4-FFF2-40B4-BE49-F238E27FC236}">
                    <a16:creationId xmlns:a16="http://schemas.microsoft.com/office/drawing/2014/main" id="{B940D4A7-48C8-F247-B180-746F7E0439F8}"/>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054738" y="2375926"/>
                <a:ext cx="581018" cy="684548"/>
              </a:xfrm>
              <a:prstGeom prst="rect">
                <a:avLst/>
              </a:prstGeom>
            </p:spPr>
          </p:pic>
        </p:grpSp>
        <p:pic>
          <p:nvPicPr>
            <p:cNvPr id="15" name="Picture 14" descr="File:Documents icon.svg - Wikimedia Commons">
              <a:extLst>
                <a:ext uri="{FF2B5EF4-FFF2-40B4-BE49-F238E27FC236}">
                  <a16:creationId xmlns:a16="http://schemas.microsoft.com/office/drawing/2014/main" id="{A951A69D-24A2-B443-8394-567D4C304069}"/>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8463863" y="2486137"/>
              <a:ext cx="581018" cy="684548"/>
            </a:xfrm>
            <a:prstGeom prst="rect">
              <a:avLst/>
            </a:prstGeom>
          </p:spPr>
        </p:pic>
        <p:sp>
          <p:nvSpPr>
            <p:cNvPr id="17" name="Right Arrow 16">
              <a:extLst>
                <a:ext uri="{FF2B5EF4-FFF2-40B4-BE49-F238E27FC236}">
                  <a16:creationId xmlns:a16="http://schemas.microsoft.com/office/drawing/2014/main" id="{7E43D637-BA7C-B74A-8816-4A4261C8A834}"/>
                </a:ext>
              </a:extLst>
            </p:cNvPr>
            <p:cNvSpPr/>
            <p:nvPr/>
          </p:nvSpPr>
          <p:spPr>
            <a:xfrm>
              <a:off x="7643712" y="2744452"/>
              <a:ext cx="548640" cy="182880"/>
            </a:xfrm>
            <a:prstGeom prst="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A858D3A9-C0DE-744F-AB85-262CE918291D}"/>
              </a:ext>
            </a:extLst>
          </p:cNvPr>
          <p:cNvGrpSpPr/>
          <p:nvPr/>
        </p:nvGrpSpPr>
        <p:grpSpPr>
          <a:xfrm>
            <a:off x="5408620" y="4734900"/>
            <a:ext cx="4609848" cy="858536"/>
            <a:chOff x="6696781" y="3622246"/>
            <a:chExt cx="4609848" cy="858536"/>
          </a:xfrm>
        </p:grpSpPr>
        <p:pic>
          <p:nvPicPr>
            <p:cNvPr id="24" name="Picture 23">
              <a:extLst>
                <a:ext uri="{FF2B5EF4-FFF2-40B4-BE49-F238E27FC236}">
                  <a16:creationId xmlns:a16="http://schemas.microsoft.com/office/drawing/2014/main" id="{DFAC1630-CAEF-614A-9AE1-9C7CCBA33A8A}"/>
                </a:ext>
              </a:extLst>
            </p:cNvPr>
            <p:cNvPicPr>
              <a:picLocks noChangeAspect="1"/>
            </p:cNvPicPr>
            <p:nvPr/>
          </p:nvPicPr>
          <p:blipFill>
            <a:blip r:embed="rId5">
              <a:clrChange>
                <a:clrFrom>
                  <a:srgbClr val="F5F5F5"/>
                </a:clrFrom>
                <a:clrTo>
                  <a:srgbClr val="F5F5F5">
                    <a:alpha val="0"/>
                  </a:srgbClr>
                </a:clrTo>
              </a:clrChange>
            </a:blip>
            <a:stretch>
              <a:fillRect/>
            </a:stretch>
          </p:blipFill>
          <p:spPr>
            <a:xfrm>
              <a:off x="9503248" y="3622246"/>
              <a:ext cx="1803381" cy="858536"/>
            </a:xfrm>
            <a:prstGeom prst="rect">
              <a:avLst/>
            </a:prstGeom>
          </p:spPr>
        </p:pic>
        <p:sp>
          <p:nvSpPr>
            <p:cNvPr id="25" name="Right Arrow 24">
              <a:extLst>
                <a:ext uri="{FF2B5EF4-FFF2-40B4-BE49-F238E27FC236}">
                  <a16:creationId xmlns:a16="http://schemas.microsoft.com/office/drawing/2014/main" id="{4C1E9DB3-021E-F049-A926-2DDF062A5039}"/>
                </a:ext>
              </a:extLst>
            </p:cNvPr>
            <p:cNvSpPr/>
            <p:nvPr/>
          </p:nvSpPr>
          <p:spPr>
            <a:xfrm>
              <a:off x="8699099" y="3932968"/>
              <a:ext cx="548640" cy="182880"/>
            </a:xfrm>
            <a:prstGeom prst="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7" name="Picture 26">
              <a:extLst>
                <a:ext uri="{FF2B5EF4-FFF2-40B4-BE49-F238E27FC236}">
                  <a16:creationId xmlns:a16="http://schemas.microsoft.com/office/drawing/2014/main" id="{4403D8D9-AAE1-A142-89EA-B29BCA08BE75}"/>
                </a:ext>
              </a:extLst>
            </p:cNvPr>
            <p:cNvPicPr>
              <a:picLocks noChangeAspect="1"/>
            </p:cNvPicPr>
            <p:nvPr/>
          </p:nvPicPr>
          <p:blipFill>
            <a:blip r:embed="rId6">
              <a:clrChange>
                <a:clrFrom>
                  <a:srgbClr val="F5F5F5"/>
                </a:clrFrom>
                <a:clrTo>
                  <a:srgbClr val="F5F5F5">
                    <a:alpha val="0"/>
                  </a:srgbClr>
                </a:clrTo>
              </a:clrChange>
            </a:blip>
            <a:stretch>
              <a:fillRect/>
            </a:stretch>
          </p:blipFill>
          <p:spPr>
            <a:xfrm>
              <a:off x="6696781" y="3622246"/>
              <a:ext cx="1803381" cy="841255"/>
            </a:xfrm>
            <a:prstGeom prst="rect">
              <a:avLst/>
            </a:prstGeom>
          </p:spPr>
        </p:pic>
      </p:grpSp>
      <p:sp>
        <p:nvSpPr>
          <p:cNvPr id="7" name="Rectangle 6">
            <a:extLst>
              <a:ext uri="{FF2B5EF4-FFF2-40B4-BE49-F238E27FC236}">
                <a16:creationId xmlns:a16="http://schemas.microsoft.com/office/drawing/2014/main" id="{13993552-4BBE-7647-B67B-2F402C62EF12}"/>
              </a:ext>
            </a:extLst>
          </p:cNvPr>
          <p:cNvSpPr/>
          <p:nvPr/>
        </p:nvSpPr>
        <p:spPr>
          <a:xfrm>
            <a:off x="774420" y="2351168"/>
            <a:ext cx="10134600" cy="2830005"/>
          </a:xfrm>
          <a:prstGeom prst="rect">
            <a:avLst/>
          </a:prstGeom>
        </p:spPr>
        <p:txBody>
          <a:bodyPr wrap="square">
            <a:spAutoFit/>
          </a:bodyPr>
          <a:lstStyle/>
          <a:p>
            <a:pPr marL="457200" indent="-457200">
              <a:lnSpc>
                <a:spcPct val="200000"/>
              </a:lnSpc>
              <a:buFont typeface="Arial" panose="020B0604020202020204" pitchFamily="34" charset="0"/>
              <a:buChar char="•"/>
            </a:pPr>
            <a:r>
              <a:rPr lang="en-US" sz="3200" dirty="0"/>
              <a:t>Optimization ideas:</a:t>
            </a:r>
          </a:p>
          <a:p>
            <a:pPr lvl="1">
              <a:lnSpc>
                <a:spcPct val="200000"/>
              </a:lnSpc>
              <a:buFont typeface="Courier New" panose="02070309020205020404" pitchFamily="49" charset="0"/>
              <a:buChar char="o"/>
            </a:pPr>
            <a:r>
              <a:rPr lang="en-US" sz="2800" dirty="0"/>
              <a:t>Reduce amount of data to process</a:t>
            </a:r>
          </a:p>
          <a:p>
            <a:pPr lvl="1">
              <a:lnSpc>
                <a:spcPct val="250000"/>
              </a:lnSpc>
              <a:buFont typeface="Courier New" panose="02070309020205020404" pitchFamily="49" charset="0"/>
              <a:buChar char="o"/>
            </a:pPr>
            <a:r>
              <a:rPr lang="en-US" sz="2800" dirty="0"/>
              <a:t>Reduce bottlenecks</a:t>
            </a:r>
          </a:p>
        </p:txBody>
      </p:sp>
      <p:sp>
        <p:nvSpPr>
          <p:cNvPr id="11" name="Rectangle 10">
            <a:extLst>
              <a:ext uri="{FF2B5EF4-FFF2-40B4-BE49-F238E27FC236}">
                <a16:creationId xmlns:a16="http://schemas.microsoft.com/office/drawing/2014/main" id="{63921F36-DDEE-DE4A-9888-3E7240FC4CC3}"/>
              </a:ext>
            </a:extLst>
          </p:cNvPr>
          <p:cNvSpPr/>
          <p:nvPr/>
        </p:nvSpPr>
        <p:spPr>
          <a:xfrm>
            <a:off x="774420" y="1111732"/>
            <a:ext cx="9387219" cy="926023"/>
          </a:xfrm>
          <a:prstGeom prst="rect">
            <a:avLst/>
          </a:prstGeom>
        </p:spPr>
        <p:txBody>
          <a:bodyPr wrap="square">
            <a:spAutoFit/>
          </a:bodyPr>
          <a:lstStyle/>
          <a:p>
            <a:pPr marL="457200" indent="-457200">
              <a:lnSpc>
                <a:spcPct val="200000"/>
              </a:lnSpc>
              <a:buFont typeface="Arial" panose="020B0604020202020204" pitchFamily="34" charset="0"/>
              <a:buChar char="•"/>
            </a:pPr>
            <a:r>
              <a:rPr lang="en-US" sz="3200" dirty="0"/>
              <a:t>Goal: Minimal change to existing QA models</a:t>
            </a:r>
          </a:p>
        </p:txBody>
      </p:sp>
    </p:spTree>
    <p:extLst>
      <p:ext uri="{BB962C8B-B14F-4D97-AF65-F5344CB8AC3E}">
        <p14:creationId xmlns:p14="http://schemas.microsoft.com/office/powerpoint/2010/main" val="189937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dissolve">
                                      <p:cBhvr>
                                        <p:cTn id="20" dur="500"/>
                                        <p:tgtEl>
                                          <p:spTgt spid="7">
                                            <p:txEl>
                                              <p:pRg st="2" end="2"/>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heckerboard(across)">
                                      <p:cBhvr>
                                        <p:cTn id="23" dur="500"/>
                                        <p:tgtEl>
                                          <p:spTgt spid="19"/>
                                        </p:tgtEl>
                                      </p:cBhvr>
                                    </p:animEffect>
                                  </p:childTnLst>
                                </p:cTn>
                              </p:par>
                              <p:par>
                                <p:cTn id="24" presetID="5" presetClass="entr" presetSubtype="1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checkerboard(across)">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A7B4-2719-A948-BFED-1C98B44532EA}"/>
              </a:ext>
            </a:extLst>
          </p:cNvPr>
          <p:cNvSpPr>
            <a:spLocks noGrp="1"/>
          </p:cNvSpPr>
          <p:nvPr>
            <p:ph type="title"/>
          </p:nvPr>
        </p:nvSpPr>
        <p:spPr>
          <a:xfrm>
            <a:off x="212035" y="136525"/>
            <a:ext cx="11979966" cy="914400"/>
          </a:xfrm>
        </p:spPr>
        <p:txBody>
          <a:bodyPr>
            <a:normAutofit/>
          </a:bodyPr>
          <a:lstStyle/>
          <a:p>
            <a:r>
              <a:rPr lang="en-US"/>
              <a:t>Challenge 1: How to Reduce Input Documents</a:t>
            </a:r>
          </a:p>
        </p:txBody>
      </p:sp>
      <p:sp>
        <p:nvSpPr>
          <p:cNvPr id="4" name="Date Placeholder 3">
            <a:extLst>
              <a:ext uri="{FF2B5EF4-FFF2-40B4-BE49-F238E27FC236}">
                <a16:creationId xmlns:a16="http://schemas.microsoft.com/office/drawing/2014/main" id="{B05251CC-4928-164D-B297-CA57927C1556}"/>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1A11F4A4-C73F-5F47-BD45-E2360F70E055}"/>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96CFEDDD-8721-3F46-B01F-69E2D801F623}"/>
              </a:ext>
            </a:extLst>
          </p:cNvPr>
          <p:cNvSpPr>
            <a:spLocks noGrp="1"/>
          </p:cNvSpPr>
          <p:nvPr>
            <p:ph type="sldNum" sz="quarter" idx="12"/>
          </p:nvPr>
        </p:nvSpPr>
        <p:spPr/>
        <p:txBody>
          <a:bodyPr/>
          <a:lstStyle/>
          <a:p>
            <a:fld id="{C27E3DE6-4B5A-DC4B-92A7-08CD6C59DC0B}" type="slidenum">
              <a:rPr lang="en-US" smtClean="0"/>
              <a:t>17</a:t>
            </a:fld>
            <a:endParaRPr lang="en-US"/>
          </a:p>
        </p:txBody>
      </p:sp>
      <p:grpSp>
        <p:nvGrpSpPr>
          <p:cNvPr id="60" name="Group 59">
            <a:extLst>
              <a:ext uri="{FF2B5EF4-FFF2-40B4-BE49-F238E27FC236}">
                <a16:creationId xmlns:a16="http://schemas.microsoft.com/office/drawing/2014/main" id="{EC0957C0-7E63-3E4D-AB80-AA30139BD808}"/>
              </a:ext>
            </a:extLst>
          </p:cNvPr>
          <p:cNvGrpSpPr/>
          <p:nvPr/>
        </p:nvGrpSpPr>
        <p:grpSpPr>
          <a:xfrm>
            <a:off x="488479" y="1812349"/>
            <a:ext cx="5222869" cy="3250926"/>
            <a:chOff x="488479" y="1812349"/>
            <a:chExt cx="5222869" cy="3250926"/>
          </a:xfrm>
        </p:grpSpPr>
        <p:grpSp>
          <p:nvGrpSpPr>
            <p:cNvPr id="38" name="Group 37">
              <a:extLst>
                <a:ext uri="{FF2B5EF4-FFF2-40B4-BE49-F238E27FC236}">
                  <a16:creationId xmlns:a16="http://schemas.microsoft.com/office/drawing/2014/main" id="{3EC9B91E-3425-934F-B759-96DE7020CA27}"/>
                </a:ext>
              </a:extLst>
            </p:cNvPr>
            <p:cNvGrpSpPr/>
            <p:nvPr/>
          </p:nvGrpSpPr>
          <p:grpSpPr>
            <a:xfrm>
              <a:off x="1128709" y="1812349"/>
              <a:ext cx="4396017" cy="3250926"/>
              <a:chOff x="2932695" y="1457767"/>
              <a:chExt cx="4396017" cy="3250926"/>
            </a:xfrm>
          </p:grpSpPr>
          <p:cxnSp>
            <p:nvCxnSpPr>
              <p:cNvPr id="18" name="Straight Connector 17">
                <a:extLst>
                  <a:ext uri="{FF2B5EF4-FFF2-40B4-BE49-F238E27FC236}">
                    <a16:creationId xmlns:a16="http://schemas.microsoft.com/office/drawing/2014/main" id="{84EF4B15-8071-A44E-91BD-C3DA4791E0FD}"/>
                  </a:ext>
                </a:extLst>
              </p:cNvPr>
              <p:cNvCxnSpPr>
                <a:cxnSpLocks/>
              </p:cNvCxnSpPr>
              <p:nvPr/>
            </p:nvCxnSpPr>
            <p:spPr>
              <a:xfrm flipV="1">
                <a:off x="3814864" y="1457767"/>
                <a:ext cx="2743200" cy="1134830"/>
              </a:xfrm>
              <a:prstGeom prst="line">
                <a:avLst/>
              </a:prstGeom>
              <a:ln w="38100"/>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B25F1236-DFC4-AC4E-8412-AF539E7E10AE}"/>
                  </a:ext>
                </a:extLst>
              </p:cNvPr>
              <p:cNvSpPr/>
              <p:nvPr/>
            </p:nvSpPr>
            <p:spPr>
              <a:xfrm>
                <a:off x="4523684" y="4119442"/>
                <a:ext cx="1342417" cy="589251"/>
              </a:xfrm>
              <a:prstGeom prst="ellipse">
                <a:avLst/>
              </a:prstGeom>
              <a:solidFill>
                <a:schemeClr val="accent4">
                  <a:lumMod val="5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9EBE2C8-4182-9147-B9BF-11AF997E5CEC}"/>
                  </a:ext>
                </a:extLst>
              </p:cNvPr>
              <p:cNvSpPr/>
              <p:nvPr/>
            </p:nvSpPr>
            <p:spPr>
              <a:xfrm>
                <a:off x="5114713" y="2065021"/>
                <a:ext cx="91440" cy="2286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D595D2D-91DD-E74C-9D36-9B6A8C6FED53}"/>
                  </a:ext>
                </a:extLst>
              </p:cNvPr>
              <p:cNvSpPr/>
              <p:nvPr/>
            </p:nvSpPr>
            <p:spPr>
              <a:xfrm>
                <a:off x="2932695" y="3338603"/>
                <a:ext cx="1342417" cy="58925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D7B8F67-D40B-D245-A344-05D37FEC720E}"/>
                  </a:ext>
                </a:extLst>
              </p:cNvPr>
              <p:cNvSpPr/>
              <p:nvPr/>
            </p:nvSpPr>
            <p:spPr>
              <a:xfrm>
                <a:off x="5986295" y="2411942"/>
                <a:ext cx="1342417" cy="58925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313ED74A-24FE-2240-BC98-A4B8E90D7F6E}"/>
                  </a:ext>
                </a:extLst>
              </p:cNvPr>
              <p:cNvCxnSpPr>
                <a:endCxn id="21" idx="2"/>
              </p:cNvCxnSpPr>
              <p:nvPr/>
            </p:nvCxnSpPr>
            <p:spPr>
              <a:xfrm flipH="1">
                <a:off x="2932695" y="2592596"/>
                <a:ext cx="878115" cy="1040633"/>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5" name="Straight Connector 24">
                <a:extLst>
                  <a:ext uri="{FF2B5EF4-FFF2-40B4-BE49-F238E27FC236}">
                    <a16:creationId xmlns:a16="http://schemas.microsoft.com/office/drawing/2014/main" id="{82D55AF9-A737-9A48-AB34-723E46ED0026}"/>
                  </a:ext>
                </a:extLst>
              </p:cNvPr>
              <p:cNvCxnSpPr>
                <a:cxnSpLocks/>
                <a:endCxn id="21" idx="6"/>
              </p:cNvCxnSpPr>
              <p:nvPr/>
            </p:nvCxnSpPr>
            <p:spPr>
              <a:xfrm>
                <a:off x="3814864" y="2592596"/>
                <a:ext cx="460248" cy="1040633"/>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8" name="Straight Connector 27">
                <a:extLst>
                  <a:ext uri="{FF2B5EF4-FFF2-40B4-BE49-F238E27FC236}">
                    <a16:creationId xmlns:a16="http://schemas.microsoft.com/office/drawing/2014/main" id="{82D8F903-50CD-C443-A245-C627FF111EF9}"/>
                  </a:ext>
                </a:extLst>
              </p:cNvPr>
              <p:cNvCxnSpPr>
                <a:cxnSpLocks/>
                <a:endCxn id="22" idx="2"/>
              </p:cNvCxnSpPr>
              <p:nvPr/>
            </p:nvCxnSpPr>
            <p:spPr>
              <a:xfrm flipH="1">
                <a:off x="5986295" y="1466215"/>
                <a:ext cx="542610" cy="1240353"/>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3" name="Straight Connector 32">
                <a:extLst>
                  <a:ext uri="{FF2B5EF4-FFF2-40B4-BE49-F238E27FC236}">
                    <a16:creationId xmlns:a16="http://schemas.microsoft.com/office/drawing/2014/main" id="{6AE530E7-F82B-5043-99F0-1EC2A1F680FB}"/>
                  </a:ext>
                </a:extLst>
              </p:cNvPr>
              <p:cNvCxnSpPr>
                <a:cxnSpLocks/>
                <a:endCxn id="22" idx="6"/>
              </p:cNvCxnSpPr>
              <p:nvPr/>
            </p:nvCxnSpPr>
            <p:spPr>
              <a:xfrm>
                <a:off x="6528905" y="1466215"/>
                <a:ext cx="799807" cy="1240353"/>
              </a:xfrm>
              <a:prstGeom prst="line">
                <a:avLst/>
              </a:prstGeom>
              <a:ln/>
            </p:spPr>
            <p:style>
              <a:lnRef idx="3">
                <a:schemeClr val="accent3"/>
              </a:lnRef>
              <a:fillRef idx="0">
                <a:schemeClr val="accent3"/>
              </a:fillRef>
              <a:effectRef idx="2">
                <a:schemeClr val="accent3"/>
              </a:effectRef>
              <a:fontRef idx="minor">
                <a:schemeClr val="tx1"/>
              </a:fontRef>
            </p:style>
          </p:cxnSp>
          <p:grpSp>
            <p:nvGrpSpPr>
              <p:cNvPr id="9" name="Group 8">
                <a:extLst>
                  <a:ext uri="{FF2B5EF4-FFF2-40B4-BE49-F238E27FC236}">
                    <a16:creationId xmlns:a16="http://schemas.microsoft.com/office/drawing/2014/main" id="{C416A6B2-C103-FF4F-ADB2-16E9ED5DBE08}"/>
                  </a:ext>
                </a:extLst>
              </p:cNvPr>
              <p:cNvGrpSpPr/>
              <p:nvPr/>
            </p:nvGrpSpPr>
            <p:grpSpPr>
              <a:xfrm>
                <a:off x="3293626" y="3001193"/>
                <a:ext cx="715881" cy="1004322"/>
                <a:chOff x="7054738" y="2375926"/>
                <a:chExt cx="715881" cy="1004322"/>
              </a:xfrm>
            </p:grpSpPr>
            <p:pic>
              <p:nvPicPr>
                <p:cNvPr id="12" name="Picture 11" descr="File:Documents icon.svg - Wikimedia Commons">
                  <a:extLst>
                    <a:ext uri="{FF2B5EF4-FFF2-40B4-BE49-F238E27FC236}">
                      <a16:creationId xmlns:a16="http://schemas.microsoft.com/office/drawing/2014/main" id="{C7B77D13-B8B2-6048-BD82-0D076ED402D9}"/>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189601" y="2695700"/>
                  <a:ext cx="581018" cy="684548"/>
                </a:xfrm>
                <a:prstGeom prst="rect">
                  <a:avLst/>
                </a:prstGeom>
              </p:spPr>
            </p:pic>
            <p:pic>
              <p:nvPicPr>
                <p:cNvPr id="13" name="Picture 12" descr="File:Documents icon.svg - Wikimedia Commons">
                  <a:extLst>
                    <a:ext uri="{FF2B5EF4-FFF2-40B4-BE49-F238E27FC236}">
                      <a16:creationId xmlns:a16="http://schemas.microsoft.com/office/drawing/2014/main" id="{626A7C2D-BF5E-564B-AEB1-5492FCB50185}"/>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114912" y="2543844"/>
                  <a:ext cx="581018" cy="684548"/>
                </a:xfrm>
                <a:prstGeom prst="rect">
                  <a:avLst/>
                </a:prstGeom>
              </p:spPr>
            </p:pic>
            <p:pic>
              <p:nvPicPr>
                <p:cNvPr id="14" name="Picture 13" descr="File:Documents icon.svg - Wikimedia Commons">
                  <a:extLst>
                    <a:ext uri="{FF2B5EF4-FFF2-40B4-BE49-F238E27FC236}">
                      <a16:creationId xmlns:a16="http://schemas.microsoft.com/office/drawing/2014/main" id="{CE813288-7359-344D-80E1-FA028BA4B8E1}"/>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054738" y="2375926"/>
                  <a:ext cx="581018" cy="684548"/>
                </a:xfrm>
                <a:prstGeom prst="rect">
                  <a:avLst/>
                </a:prstGeom>
              </p:spPr>
            </p:pic>
          </p:grpSp>
          <p:pic>
            <p:nvPicPr>
              <p:cNvPr id="36" name="Picture 35">
                <a:extLst>
                  <a:ext uri="{FF2B5EF4-FFF2-40B4-BE49-F238E27FC236}">
                    <a16:creationId xmlns:a16="http://schemas.microsoft.com/office/drawing/2014/main" id="{2D308AB1-45F2-144E-A6D2-A11FCB07B53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291743" y="2204685"/>
                <a:ext cx="731520" cy="700692"/>
              </a:xfrm>
              <a:prstGeom prst="rect">
                <a:avLst/>
              </a:prstGeom>
            </p:spPr>
          </p:pic>
        </p:grpSp>
        <p:sp>
          <p:nvSpPr>
            <p:cNvPr id="56" name="TextBox 55">
              <a:extLst>
                <a:ext uri="{FF2B5EF4-FFF2-40B4-BE49-F238E27FC236}">
                  <a16:creationId xmlns:a16="http://schemas.microsoft.com/office/drawing/2014/main" id="{816F8170-4F3C-C047-9DEF-E9B556A2F564}"/>
                </a:ext>
              </a:extLst>
            </p:cNvPr>
            <p:cNvSpPr txBox="1"/>
            <p:nvPr/>
          </p:nvSpPr>
          <p:spPr>
            <a:xfrm>
              <a:off x="488479" y="4236516"/>
              <a:ext cx="2484976" cy="461665"/>
            </a:xfrm>
            <a:prstGeom prst="rect">
              <a:avLst/>
            </a:prstGeom>
            <a:noFill/>
          </p:spPr>
          <p:txBody>
            <a:bodyPr wrap="none" rtlCol="0">
              <a:spAutoFit/>
            </a:bodyPr>
            <a:lstStyle/>
            <a:p>
              <a:r>
                <a:rPr lang="en-US" sz="2400" dirty="0"/>
                <a:t>more documents</a:t>
              </a:r>
            </a:p>
          </p:txBody>
        </p:sp>
        <p:sp>
          <p:nvSpPr>
            <p:cNvPr id="57" name="TextBox 56">
              <a:extLst>
                <a:ext uri="{FF2B5EF4-FFF2-40B4-BE49-F238E27FC236}">
                  <a16:creationId xmlns:a16="http://schemas.microsoft.com/office/drawing/2014/main" id="{B7E14348-C075-D64F-9239-32464DCE7CAE}"/>
                </a:ext>
              </a:extLst>
            </p:cNvPr>
            <p:cNvSpPr txBox="1"/>
            <p:nvPr/>
          </p:nvSpPr>
          <p:spPr>
            <a:xfrm>
              <a:off x="4120848" y="3243827"/>
              <a:ext cx="1590500" cy="461665"/>
            </a:xfrm>
            <a:prstGeom prst="rect">
              <a:avLst/>
            </a:prstGeom>
            <a:noFill/>
          </p:spPr>
          <p:txBody>
            <a:bodyPr wrap="none" rtlCol="0">
              <a:spAutoFit/>
            </a:bodyPr>
            <a:lstStyle/>
            <a:p>
              <a:r>
                <a:rPr lang="en-US" sz="2400" dirty="0"/>
                <a:t>less errors</a:t>
              </a:r>
            </a:p>
          </p:txBody>
        </p:sp>
      </p:grpSp>
      <p:grpSp>
        <p:nvGrpSpPr>
          <p:cNvPr id="61" name="Group 60">
            <a:extLst>
              <a:ext uri="{FF2B5EF4-FFF2-40B4-BE49-F238E27FC236}">
                <a16:creationId xmlns:a16="http://schemas.microsoft.com/office/drawing/2014/main" id="{5426EFC1-BACB-6E46-891D-410DFC441B15}"/>
              </a:ext>
            </a:extLst>
          </p:cNvPr>
          <p:cNvGrpSpPr/>
          <p:nvPr/>
        </p:nvGrpSpPr>
        <p:grpSpPr>
          <a:xfrm>
            <a:off x="6247607" y="1902369"/>
            <a:ext cx="5191325" cy="3130249"/>
            <a:chOff x="6247607" y="1902369"/>
            <a:chExt cx="5191325" cy="3130249"/>
          </a:xfrm>
        </p:grpSpPr>
        <p:grpSp>
          <p:nvGrpSpPr>
            <p:cNvPr id="55" name="Group 54">
              <a:extLst>
                <a:ext uri="{FF2B5EF4-FFF2-40B4-BE49-F238E27FC236}">
                  <a16:creationId xmlns:a16="http://schemas.microsoft.com/office/drawing/2014/main" id="{8D579065-F1BB-1D4A-ADFF-4D271D729EE0}"/>
                </a:ext>
              </a:extLst>
            </p:cNvPr>
            <p:cNvGrpSpPr/>
            <p:nvPr/>
          </p:nvGrpSpPr>
          <p:grpSpPr>
            <a:xfrm>
              <a:off x="6667276" y="1902369"/>
              <a:ext cx="4428272" cy="3130249"/>
              <a:chOff x="6841996" y="1868729"/>
              <a:chExt cx="4428272" cy="3130249"/>
            </a:xfrm>
          </p:grpSpPr>
          <p:cxnSp>
            <p:nvCxnSpPr>
              <p:cNvPr id="40" name="Straight Connector 39">
                <a:extLst>
                  <a:ext uri="{FF2B5EF4-FFF2-40B4-BE49-F238E27FC236}">
                    <a16:creationId xmlns:a16="http://schemas.microsoft.com/office/drawing/2014/main" id="{EFD1ADFE-51CF-E140-83E1-96FD4AD86AAB}"/>
                  </a:ext>
                </a:extLst>
              </p:cNvPr>
              <p:cNvCxnSpPr>
                <a:cxnSpLocks/>
              </p:cNvCxnSpPr>
              <p:nvPr/>
            </p:nvCxnSpPr>
            <p:spPr>
              <a:xfrm>
                <a:off x="7744430" y="1868729"/>
                <a:ext cx="2743200" cy="1097280"/>
              </a:xfrm>
              <a:prstGeom prst="line">
                <a:avLst/>
              </a:prstGeom>
              <a:ln w="38100"/>
            </p:spPr>
            <p:style>
              <a:lnRef idx="1">
                <a:schemeClr val="dk1"/>
              </a:lnRef>
              <a:fillRef idx="0">
                <a:schemeClr val="dk1"/>
              </a:fillRef>
              <a:effectRef idx="0">
                <a:schemeClr val="dk1"/>
              </a:effectRef>
              <a:fontRef idx="minor">
                <a:schemeClr val="tx1"/>
              </a:fontRef>
            </p:style>
          </p:cxnSp>
          <p:sp>
            <p:nvSpPr>
              <p:cNvPr id="41" name="Oval 40">
                <a:extLst>
                  <a:ext uri="{FF2B5EF4-FFF2-40B4-BE49-F238E27FC236}">
                    <a16:creationId xmlns:a16="http://schemas.microsoft.com/office/drawing/2014/main" id="{8B19E6E4-7AE9-0B4F-8E7D-220F5FD1B134}"/>
                  </a:ext>
                </a:extLst>
              </p:cNvPr>
              <p:cNvSpPr/>
              <p:nvPr/>
            </p:nvSpPr>
            <p:spPr>
              <a:xfrm>
                <a:off x="8382857" y="4409727"/>
                <a:ext cx="1342417" cy="589251"/>
              </a:xfrm>
              <a:prstGeom prst="ellipse">
                <a:avLst/>
              </a:prstGeom>
              <a:solidFill>
                <a:schemeClr val="accent4">
                  <a:lumMod val="5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F26DEC6-79E9-8644-85AA-352E17C2E633}"/>
                  </a:ext>
                </a:extLst>
              </p:cNvPr>
              <p:cNvSpPr/>
              <p:nvPr/>
            </p:nvSpPr>
            <p:spPr>
              <a:xfrm>
                <a:off x="9008346" y="2413667"/>
                <a:ext cx="91440" cy="2286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9B5347E-B89A-EB46-A185-260BB97F2902}"/>
                  </a:ext>
                </a:extLst>
              </p:cNvPr>
              <p:cNvSpPr/>
              <p:nvPr/>
            </p:nvSpPr>
            <p:spPr>
              <a:xfrm>
                <a:off x="6841996" y="2615664"/>
                <a:ext cx="1342417" cy="58925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92D817F-3418-AF41-A72B-19FE439DA0CD}"/>
                  </a:ext>
                </a:extLst>
              </p:cNvPr>
              <p:cNvSpPr/>
              <p:nvPr/>
            </p:nvSpPr>
            <p:spPr>
              <a:xfrm>
                <a:off x="9927851" y="3900442"/>
                <a:ext cx="1342417" cy="58925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96BF848E-03AB-2E49-85BC-05ECB2E25504}"/>
                  </a:ext>
                </a:extLst>
              </p:cNvPr>
              <p:cNvCxnSpPr>
                <a:endCxn id="43" idx="2"/>
              </p:cNvCxnSpPr>
              <p:nvPr/>
            </p:nvCxnSpPr>
            <p:spPr>
              <a:xfrm flipH="1">
                <a:off x="6841996" y="1869657"/>
                <a:ext cx="878115" cy="1040633"/>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6" name="Straight Connector 45">
                <a:extLst>
                  <a:ext uri="{FF2B5EF4-FFF2-40B4-BE49-F238E27FC236}">
                    <a16:creationId xmlns:a16="http://schemas.microsoft.com/office/drawing/2014/main" id="{2AC3C901-6DCF-6F45-82A8-FE7A7D8D4D07}"/>
                  </a:ext>
                </a:extLst>
              </p:cNvPr>
              <p:cNvCxnSpPr>
                <a:cxnSpLocks/>
                <a:endCxn id="43" idx="6"/>
              </p:cNvCxnSpPr>
              <p:nvPr/>
            </p:nvCxnSpPr>
            <p:spPr>
              <a:xfrm>
                <a:off x="7724165" y="1869657"/>
                <a:ext cx="460248" cy="1040633"/>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7" name="Straight Connector 46">
                <a:extLst>
                  <a:ext uri="{FF2B5EF4-FFF2-40B4-BE49-F238E27FC236}">
                    <a16:creationId xmlns:a16="http://schemas.microsoft.com/office/drawing/2014/main" id="{28702456-C089-5040-A608-01DD33F1CE24}"/>
                  </a:ext>
                </a:extLst>
              </p:cNvPr>
              <p:cNvCxnSpPr>
                <a:cxnSpLocks/>
                <a:endCxn id="44" idx="2"/>
              </p:cNvCxnSpPr>
              <p:nvPr/>
            </p:nvCxnSpPr>
            <p:spPr>
              <a:xfrm flipH="1">
                <a:off x="9927851" y="2954715"/>
                <a:ext cx="542610" cy="1240353"/>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8" name="Straight Connector 47">
                <a:extLst>
                  <a:ext uri="{FF2B5EF4-FFF2-40B4-BE49-F238E27FC236}">
                    <a16:creationId xmlns:a16="http://schemas.microsoft.com/office/drawing/2014/main" id="{31AC4A6D-0F15-4849-B35C-286CDA7BD046}"/>
                  </a:ext>
                </a:extLst>
              </p:cNvPr>
              <p:cNvCxnSpPr>
                <a:cxnSpLocks/>
                <a:endCxn id="44" idx="6"/>
              </p:cNvCxnSpPr>
              <p:nvPr/>
            </p:nvCxnSpPr>
            <p:spPr>
              <a:xfrm>
                <a:off x="10470461" y="2954715"/>
                <a:ext cx="799807" cy="1240353"/>
              </a:xfrm>
              <a:prstGeom prst="line">
                <a:avLst/>
              </a:prstGeom>
              <a:ln/>
            </p:spPr>
            <p:style>
              <a:lnRef idx="3">
                <a:schemeClr val="accent3"/>
              </a:lnRef>
              <a:fillRef idx="0">
                <a:schemeClr val="accent3"/>
              </a:fillRef>
              <a:effectRef idx="2">
                <a:schemeClr val="accent3"/>
              </a:effectRef>
              <a:fontRef idx="minor">
                <a:schemeClr val="tx1"/>
              </a:fontRef>
            </p:style>
          </p:cxnSp>
          <p:pic>
            <p:nvPicPr>
              <p:cNvPr id="50" name="Picture 49">
                <a:extLst>
                  <a:ext uri="{FF2B5EF4-FFF2-40B4-BE49-F238E27FC236}">
                    <a16:creationId xmlns:a16="http://schemas.microsoft.com/office/drawing/2014/main" id="{21D36A2C-5E86-FC4A-B4DF-9CBA09A0DD3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233299" y="3693185"/>
                <a:ext cx="731520" cy="700692"/>
              </a:xfrm>
              <a:prstGeom prst="rect">
                <a:avLst/>
              </a:prstGeom>
            </p:spPr>
          </p:pic>
          <p:pic>
            <p:nvPicPr>
              <p:cNvPr id="10" name="Picture 9" descr="File:Documents icon.svg - Wikimedia Commons">
                <a:extLst>
                  <a:ext uri="{FF2B5EF4-FFF2-40B4-BE49-F238E27FC236}">
                    <a16:creationId xmlns:a16="http://schemas.microsoft.com/office/drawing/2014/main" id="{E15002A0-A4E4-594A-8815-7513DDC741EE}"/>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268384" y="2351479"/>
                <a:ext cx="581018" cy="684548"/>
              </a:xfrm>
              <a:prstGeom prst="rect">
                <a:avLst/>
              </a:prstGeom>
            </p:spPr>
          </p:pic>
        </p:grpSp>
        <p:sp>
          <p:nvSpPr>
            <p:cNvPr id="58" name="TextBox 57">
              <a:extLst>
                <a:ext uri="{FF2B5EF4-FFF2-40B4-BE49-F238E27FC236}">
                  <a16:creationId xmlns:a16="http://schemas.microsoft.com/office/drawing/2014/main" id="{863A9754-08CF-244D-8319-D03BE8D3F626}"/>
                </a:ext>
              </a:extLst>
            </p:cNvPr>
            <p:cNvSpPr txBox="1"/>
            <p:nvPr/>
          </p:nvSpPr>
          <p:spPr>
            <a:xfrm>
              <a:off x="9638439" y="4435965"/>
              <a:ext cx="1800493" cy="461665"/>
            </a:xfrm>
            <a:prstGeom prst="rect">
              <a:avLst/>
            </a:prstGeom>
            <a:noFill/>
          </p:spPr>
          <p:txBody>
            <a:bodyPr wrap="none" rtlCol="0">
              <a:spAutoFit/>
            </a:bodyPr>
            <a:lstStyle/>
            <a:p>
              <a:r>
                <a:rPr lang="en-US" sz="2400" dirty="0"/>
                <a:t>more errors</a:t>
              </a:r>
            </a:p>
          </p:txBody>
        </p:sp>
        <p:sp>
          <p:nvSpPr>
            <p:cNvPr id="59" name="TextBox 58">
              <a:extLst>
                <a:ext uri="{FF2B5EF4-FFF2-40B4-BE49-F238E27FC236}">
                  <a16:creationId xmlns:a16="http://schemas.microsoft.com/office/drawing/2014/main" id="{60EF6DCC-0526-DB4D-89EF-88C12C37E07A}"/>
                </a:ext>
              </a:extLst>
            </p:cNvPr>
            <p:cNvSpPr txBox="1"/>
            <p:nvPr/>
          </p:nvSpPr>
          <p:spPr>
            <a:xfrm>
              <a:off x="6247607" y="3194919"/>
              <a:ext cx="2509020" cy="461665"/>
            </a:xfrm>
            <a:prstGeom prst="rect">
              <a:avLst/>
            </a:prstGeom>
            <a:noFill/>
          </p:spPr>
          <p:txBody>
            <a:bodyPr wrap="none" rtlCol="0">
              <a:spAutoFit/>
            </a:bodyPr>
            <a:lstStyle/>
            <a:p>
              <a:r>
                <a:rPr lang="en-US" sz="2400"/>
                <a:t>fewer documents</a:t>
              </a:r>
            </a:p>
          </p:txBody>
        </p:sp>
      </p:grpSp>
      <p:sp>
        <p:nvSpPr>
          <p:cNvPr id="3" name="TextBox 2">
            <a:extLst>
              <a:ext uri="{FF2B5EF4-FFF2-40B4-BE49-F238E27FC236}">
                <a16:creationId xmlns:a16="http://schemas.microsoft.com/office/drawing/2014/main" id="{22A7BC6B-7EED-2442-8E8A-7DA4E8DE8158}"/>
              </a:ext>
            </a:extLst>
          </p:cNvPr>
          <p:cNvSpPr txBox="1"/>
          <p:nvPr/>
        </p:nvSpPr>
        <p:spPr>
          <a:xfrm>
            <a:off x="2356835" y="5446128"/>
            <a:ext cx="7478329" cy="461665"/>
          </a:xfrm>
          <a:prstGeom prst="rect">
            <a:avLst/>
          </a:prstGeom>
          <a:noFill/>
          <a:ln>
            <a:solidFill>
              <a:schemeClr val="accent1"/>
            </a:solidFill>
          </a:ln>
        </p:spPr>
        <p:txBody>
          <a:bodyPr wrap="none" rtlCol="0">
            <a:spAutoFit/>
          </a:bodyPr>
          <a:lstStyle/>
          <a:p>
            <a:r>
              <a:rPr lang="en-US" sz="2400" dirty="0"/>
              <a:t>Can we use a fixed top N documents for all questions?</a:t>
            </a:r>
          </a:p>
        </p:txBody>
      </p:sp>
    </p:spTree>
    <p:extLst>
      <p:ext uri="{BB962C8B-B14F-4D97-AF65-F5344CB8AC3E}">
        <p14:creationId xmlns:p14="http://schemas.microsoft.com/office/powerpoint/2010/main" val="378413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checkerboard(across)">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dissolv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A7B4-2719-A948-BFED-1C98B44532EA}"/>
              </a:ext>
            </a:extLst>
          </p:cNvPr>
          <p:cNvSpPr>
            <a:spLocks noGrp="1"/>
          </p:cNvSpPr>
          <p:nvPr>
            <p:ph type="title"/>
          </p:nvPr>
        </p:nvSpPr>
        <p:spPr>
          <a:xfrm>
            <a:off x="212035" y="136525"/>
            <a:ext cx="11979966" cy="914400"/>
          </a:xfrm>
        </p:spPr>
        <p:txBody>
          <a:bodyPr>
            <a:normAutofit fontScale="90000"/>
          </a:bodyPr>
          <a:lstStyle/>
          <a:p>
            <a:r>
              <a:rPr lang="en-US" dirty="0"/>
              <a:t>Processing Fixed Top N Documents Is Inadequate</a:t>
            </a:r>
          </a:p>
        </p:txBody>
      </p:sp>
      <p:sp>
        <p:nvSpPr>
          <p:cNvPr id="4" name="Date Placeholder 3">
            <a:extLst>
              <a:ext uri="{FF2B5EF4-FFF2-40B4-BE49-F238E27FC236}">
                <a16:creationId xmlns:a16="http://schemas.microsoft.com/office/drawing/2014/main" id="{B05251CC-4928-164D-B297-CA57927C1556}"/>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1A11F4A4-C73F-5F47-BD45-E2360F70E055}"/>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96CFEDDD-8721-3F46-B01F-69E2D801F623}"/>
              </a:ext>
            </a:extLst>
          </p:cNvPr>
          <p:cNvSpPr>
            <a:spLocks noGrp="1"/>
          </p:cNvSpPr>
          <p:nvPr>
            <p:ph type="sldNum" sz="quarter" idx="12"/>
          </p:nvPr>
        </p:nvSpPr>
        <p:spPr/>
        <p:txBody>
          <a:bodyPr/>
          <a:lstStyle/>
          <a:p>
            <a:fld id="{C27E3DE6-4B5A-DC4B-92A7-08CD6C59DC0B}" type="slidenum">
              <a:rPr lang="en-US" smtClean="0"/>
              <a:t>18</a:t>
            </a:fld>
            <a:endParaRPr lang="en-US"/>
          </a:p>
        </p:txBody>
      </p:sp>
      <p:pic>
        <p:nvPicPr>
          <p:cNvPr id="8" name="Picture 7">
            <a:extLst>
              <a:ext uri="{FF2B5EF4-FFF2-40B4-BE49-F238E27FC236}">
                <a16:creationId xmlns:a16="http://schemas.microsoft.com/office/drawing/2014/main" id="{08AD00FE-2808-3D41-A711-CCB1A1119939}"/>
              </a:ext>
            </a:extLst>
          </p:cNvPr>
          <p:cNvPicPr>
            <a:picLocks noChangeAspect="1"/>
          </p:cNvPicPr>
          <p:nvPr/>
        </p:nvPicPr>
        <p:blipFill rotWithShape="1">
          <a:blip r:embed="rId3">
            <a:extLst>
              <a:ext uri="{28A0092B-C50C-407E-A947-70E740481C1C}">
                <a14:useLocalDpi xmlns:a14="http://schemas.microsoft.com/office/drawing/2010/main"/>
              </a:ext>
            </a:extLst>
          </a:blip>
          <a:srcRect b="6484"/>
          <a:stretch/>
        </p:blipFill>
        <p:spPr>
          <a:xfrm>
            <a:off x="2540001" y="1297102"/>
            <a:ext cx="6812478" cy="4459498"/>
          </a:xfrm>
          <a:prstGeom prst="rect">
            <a:avLst/>
          </a:prstGeom>
        </p:spPr>
      </p:pic>
      <p:sp>
        <p:nvSpPr>
          <p:cNvPr id="9" name="TextBox 8">
            <a:extLst>
              <a:ext uri="{FF2B5EF4-FFF2-40B4-BE49-F238E27FC236}">
                <a16:creationId xmlns:a16="http://schemas.microsoft.com/office/drawing/2014/main" id="{DF8C7E17-1AC9-EE41-B79C-D7E3FE2357F2}"/>
              </a:ext>
            </a:extLst>
          </p:cNvPr>
          <p:cNvSpPr txBox="1"/>
          <p:nvPr/>
        </p:nvSpPr>
        <p:spPr>
          <a:xfrm>
            <a:off x="5278528" y="5818111"/>
            <a:ext cx="1846980" cy="369332"/>
          </a:xfrm>
          <a:prstGeom prst="rect">
            <a:avLst/>
          </a:prstGeom>
          <a:noFill/>
        </p:spPr>
        <p:txBody>
          <a:bodyPr wrap="none" rtlCol="0">
            <a:spAutoFit/>
          </a:bodyPr>
          <a:lstStyle/>
          <a:p>
            <a:r>
              <a:rPr lang="en-US"/>
              <a:t>Document Rank</a:t>
            </a:r>
          </a:p>
        </p:txBody>
      </p:sp>
      <p:cxnSp>
        <p:nvCxnSpPr>
          <p:cNvPr id="10" name="Elbow Connector 9">
            <a:extLst>
              <a:ext uri="{FF2B5EF4-FFF2-40B4-BE49-F238E27FC236}">
                <a16:creationId xmlns:a16="http://schemas.microsoft.com/office/drawing/2014/main" id="{38127A80-8919-0342-BFA2-05C76786C8EF}"/>
              </a:ext>
            </a:extLst>
          </p:cNvPr>
          <p:cNvCxnSpPr>
            <a:cxnSpLocks/>
          </p:cNvCxnSpPr>
          <p:nvPr/>
        </p:nvCxnSpPr>
        <p:spPr>
          <a:xfrm rot="16200000" flipH="1">
            <a:off x="3491432" y="3518971"/>
            <a:ext cx="1928824" cy="1748885"/>
          </a:xfrm>
          <a:prstGeom prst="bentConnector3">
            <a:avLst>
              <a:gd name="adj1" fmla="val 1437"/>
            </a:avLst>
          </a:prstGeom>
          <a:ln w="3492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4624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FAEC-2560-2340-BD6D-2864F4C48600}"/>
              </a:ext>
            </a:extLst>
          </p:cNvPr>
          <p:cNvSpPr>
            <a:spLocks noGrp="1"/>
          </p:cNvSpPr>
          <p:nvPr>
            <p:ph type="title"/>
          </p:nvPr>
        </p:nvSpPr>
        <p:spPr>
          <a:xfrm>
            <a:off x="609600" y="136525"/>
            <a:ext cx="11076432" cy="914400"/>
          </a:xfrm>
        </p:spPr>
        <p:txBody>
          <a:bodyPr>
            <a:normAutofit/>
          </a:bodyPr>
          <a:lstStyle/>
          <a:p>
            <a:r>
              <a:rPr lang="en-US"/>
              <a:t>Not All Questions Need Many Documents</a:t>
            </a:r>
          </a:p>
        </p:txBody>
      </p:sp>
      <p:sp>
        <p:nvSpPr>
          <p:cNvPr id="4" name="Date Placeholder 3">
            <a:extLst>
              <a:ext uri="{FF2B5EF4-FFF2-40B4-BE49-F238E27FC236}">
                <a16:creationId xmlns:a16="http://schemas.microsoft.com/office/drawing/2014/main" id="{93F65489-8253-2D48-B219-64E258FACC2D}"/>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BEC9E63F-8119-D44E-9996-7EF3DCBED8B5}"/>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B453F242-34A9-BE4A-ABDC-BBB7B23EF0E0}"/>
              </a:ext>
            </a:extLst>
          </p:cNvPr>
          <p:cNvSpPr>
            <a:spLocks noGrp="1"/>
          </p:cNvSpPr>
          <p:nvPr>
            <p:ph type="sldNum" sz="quarter" idx="12"/>
          </p:nvPr>
        </p:nvSpPr>
        <p:spPr/>
        <p:txBody>
          <a:bodyPr/>
          <a:lstStyle/>
          <a:p>
            <a:fld id="{C27E3DE6-4B5A-DC4B-92A7-08CD6C59DC0B}" type="slidenum">
              <a:rPr lang="en-US" smtClean="0"/>
              <a:t>19</a:t>
            </a:fld>
            <a:endParaRPr lang="en-US"/>
          </a:p>
        </p:txBody>
      </p:sp>
      <p:grpSp>
        <p:nvGrpSpPr>
          <p:cNvPr id="20" name="Group 19">
            <a:extLst>
              <a:ext uri="{FF2B5EF4-FFF2-40B4-BE49-F238E27FC236}">
                <a16:creationId xmlns:a16="http://schemas.microsoft.com/office/drawing/2014/main" id="{A6ED0897-8D2A-7F49-B0CC-E49B31BD6442}"/>
              </a:ext>
            </a:extLst>
          </p:cNvPr>
          <p:cNvGrpSpPr/>
          <p:nvPr/>
        </p:nvGrpSpPr>
        <p:grpSpPr>
          <a:xfrm>
            <a:off x="1563421" y="1810000"/>
            <a:ext cx="3632200" cy="2210758"/>
            <a:chOff x="1563421" y="1810000"/>
            <a:chExt cx="3632200" cy="2210758"/>
          </a:xfrm>
        </p:grpSpPr>
        <p:pic>
          <p:nvPicPr>
            <p:cNvPr id="3" name="Picture 2">
              <a:extLst>
                <a:ext uri="{FF2B5EF4-FFF2-40B4-BE49-F238E27FC236}">
                  <a16:creationId xmlns:a16="http://schemas.microsoft.com/office/drawing/2014/main" id="{2A6F1A38-E431-8647-8237-B45675CE3010}"/>
                </a:ext>
              </a:extLst>
            </p:cNvPr>
            <p:cNvPicPr>
              <a:picLocks noChangeAspect="1"/>
            </p:cNvPicPr>
            <p:nvPr/>
          </p:nvPicPr>
          <p:blipFill>
            <a:blip r:embed="rId3"/>
            <a:stretch>
              <a:fillRect/>
            </a:stretch>
          </p:blipFill>
          <p:spPr>
            <a:xfrm>
              <a:off x="1563421" y="2344358"/>
              <a:ext cx="3632200" cy="1676400"/>
            </a:xfrm>
            <a:prstGeom prst="rect">
              <a:avLst/>
            </a:prstGeom>
          </p:spPr>
        </p:pic>
        <p:sp>
          <p:nvSpPr>
            <p:cNvPr id="7" name="TextBox 6">
              <a:extLst>
                <a:ext uri="{FF2B5EF4-FFF2-40B4-BE49-F238E27FC236}">
                  <a16:creationId xmlns:a16="http://schemas.microsoft.com/office/drawing/2014/main" id="{D21197B7-71F4-0240-8229-9E409B9AF261}"/>
                </a:ext>
              </a:extLst>
            </p:cNvPr>
            <p:cNvSpPr txBox="1"/>
            <p:nvPr/>
          </p:nvSpPr>
          <p:spPr>
            <a:xfrm>
              <a:off x="2724341" y="1810000"/>
              <a:ext cx="931665" cy="523220"/>
            </a:xfrm>
            <a:prstGeom prst="rect">
              <a:avLst/>
            </a:prstGeom>
            <a:noFill/>
          </p:spPr>
          <p:txBody>
            <a:bodyPr wrap="none" rtlCol="0">
              <a:spAutoFit/>
            </a:bodyPr>
            <a:lstStyle/>
            <a:p>
              <a:r>
                <a:rPr lang="en-US" sz="2800"/>
                <a:t>Easy</a:t>
              </a:r>
            </a:p>
          </p:txBody>
        </p:sp>
      </p:grpSp>
      <p:grpSp>
        <p:nvGrpSpPr>
          <p:cNvPr id="21" name="Group 20">
            <a:extLst>
              <a:ext uri="{FF2B5EF4-FFF2-40B4-BE49-F238E27FC236}">
                <a16:creationId xmlns:a16="http://schemas.microsoft.com/office/drawing/2014/main" id="{6B7204B5-C175-8A40-88B5-3CD3301F9353}"/>
              </a:ext>
            </a:extLst>
          </p:cNvPr>
          <p:cNvGrpSpPr/>
          <p:nvPr/>
        </p:nvGrpSpPr>
        <p:grpSpPr>
          <a:xfrm>
            <a:off x="6996381" y="1617294"/>
            <a:ext cx="3253960" cy="2866071"/>
            <a:chOff x="6996381" y="1617294"/>
            <a:chExt cx="3253960" cy="2866071"/>
          </a:xfrm>
        </p:grpSpPr>
        <p:pic>
          <p:nvPicPr>
            <p:cNvPr id="10" name="Picture 9">
              <a:extLst>
                <a:ext uri="{FF2B5EF4-FFF2-40B4-BE49-F238E27FC236}">
                  <a16:creationId xmlns:a16="http://schemas.microsoft.com/office/drawing/2014/main" id="{D12F7C1C-FA92-CF4E-B8E9-426EDFAE239F}"/>
                </a:ext>
              </a:extLst>
            </p:cNvPr>
            <p:cNvPicPr>
              <a:picLocks noChangeAspect="1"/>
            </p:cNvPicPr>
            <p:nvPr/>
          </p:nvPicPr>
          <p:blipFill>
            <a:blip r:embed="rId4"/>
            <a:stretch>
              <a:fillRect/>
            </a:stretch>
          </p:blipFill>
          <p:spPr>
            <a:xfrm>
              <a:off x="6996381" y="2140514"/>
              <a:ext cx="3253960" cy="2342851"/>
            </a:xfrm>
            <a:prstGeom prst="rect">
              <a:avLst/>
            </a:prstGeom>
          </p:spPr>
        </p:pic>
        <p:sp>
          <p:nvSpPr>
            <p:cNvPr id="12" name="TextBox 11">
              <a:extLst>
                <a:ext uri="{FF2B5EF4-FFF2-40B4-BE49-F238E27FC236}">
                  <a16:creationId xmlns:a16="http://schemas.microsoft.com/office/drawing/2014/main" id="{91BC44CF-5B50-8440-9F2D-812D4786AEAD}"/>
                </a:ext>
              </a:extLst>
            </p:cNvPr>
            <p:cNvSpPr txBox="1"/>
            <p:nvPr/>
          </p:nvSpPr>
          <p:spPr>
            <a:xfrm>
              <a:off x="8102958" y="1617294"/>
              <a:ext cx="1013419" cy="523220"/>
            </a:xfrm>
            <a:prstGeom prst="rect">
              <a:avLst/>
            </a:prstGeom>
            <a:noFill/>
          </p:spPr>
          <p:txBody>
            <a:bodyPr wrap="none" rtlCol="0">
              <a:spAutoFit/>
            </a:bodyPr>
            <a:lstStyle/>
            <a:p>
              <a:r>
                <a:rPr lang="en-US" sz="2800"/>
                <a:t>Hard</a:t>
              </a:r>
            </a:p>
          </p:txBody>
        </p:sp>
      </p:grpSp>
      <p:sp>
        <p:nvSpPr>
          <p:cNvPr id="17" name="TextBox 16">
            <a:extLst>
              <a:ext uri="{FF2B5EF4-FFF2-40B4-BE49-F238E27FC236}">
                <a16:creationId xmlns:a16="http://schemas.microsoft.com/office/drawing/2014/main" id="{A2C5B60F-5477-8440-AFC6-7DDB27BEF6C5}"/>
              </a:ext>
            </a:extLst>
          </p:cNvPr>
          <p:cNvSpPr txBox="1"/>
          <p:nvPr/>
        </p:nvSpPr>
        <p:spPr>
          <a:xfrm>
            <a:off x="2365679" y="4924958"/>
            <a:ext cx="7637027"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400" dirty="0"/>
              <a:t>Both cases, documents processing can be stopped early</a:t>
            </a:r>
          </a:p>
        </p:txBody>
      </p:sp>
      <p:sp>
        <p:nvSpPr>
          <p:cNvPr id="18" name="TextBox 17">
            <a:extLst>
              <a:ext uri="{FF2B5EF4-FFF2-40B4-BE49-F238E27FC236}">
                <a16:creationId xmlns:a16="http://schemas.microsoft.com/office/drawing/2014/main" id="{6E77AA51-447A-1444-BCB0-C55A8B11D663}"/>
              </a:ext>
            </a:extLst>
          </p:cNvPr>
          <p:cNvSpPr txBox="1"/>
          <p:nvPr/>
        </p:nvSpPr>
        <p:spPr>
          <a:xfrm>
            <a:off x="1123935" y="2784570"/>
            <a:ext cx="4467890"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a:defRPr sz="2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A few documents should suffice</a:t>
            </a:r>
          </a:p>
        </p:txBody>
      </p:sp>
      <p:sp>
        <p:nvSpPr>
          <p:cNvPr id="19" name="TextBox 18">
            <a:extLst>
              <a:ext uri="{FF2B5EF4-FFF2-40B4-BE49-F238E27FC236}">
                <a16:creationId xmlns:a16="http://schemas.microsoft.com/office/drawing/2014/main" id="{23390E81-9028-6843-B9FB-0B79691EC705}"/>
              </a:ext>
            </a:extLst>
          </p:cNvPr>
          <p:cNvSpPr txBox="1"/>
          <p:nvPr/>
        </p:nvSpPr>
        <p:spPr>
          <a:xfrm>
            <a:off x="6996381" y="2757353"/>
            <a:ext cx="3977371"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a:defRPr sz="2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More documents won’t help</a:t>
            </a:r>
          </a:p>
        </p:txBody>
      </p:sp>
    </p:spTree>
    <p:extLst>
      <p:ext uri="{BB962C8B-B14F-4D97-AF65-F5344CB8AC3E}">
        <p14:creationId xmlns:p14="http://schemas.microsoft.com/office/powerpoint/2010/main" val="285129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strVal val="#ppt_w*0.70"/>
                                          </p:val>
                                        </p:tav>
                                        <p:tav tm="100000">
                                          <p:val>
                                            <p:strVal val="#ppt_w"/>
                                          </p:val>
                                        </p:tav>
                                      </p:tavLst>
                                    </p:anim>
                                    <p:anim calcmode="lin" valueType="num">
                                      <p:cBhvr>
                                        <p:cTn id="13" dur="500" fill="hold"/>
                                        <p:tgtEl>
                                          <p:spTgt spid="18"/>
                                        </p:tgtEl>
                                        <p:attrNameLst>
                                          <p:attrName>ppt_h</p:attrName>
                                        </p:attrNameLst>
                                      </p:cBhvr>
                                      <p:tavLst>
                                        <p:tav tm="0">
                                          <p:val>
                                            <p:strVal val="#ppt_h"/>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strVal val="#ppt_w*0.70"/>
                                          </p:val>
                                        </p:tav>
                                        <p:tav tm="100000">
                                          <p:val>
                                            <p:strVal val="#ppt_w"/>
                                          </p:val>
                                        </p:tav>
                                      </p:tavLst>
                                    </p:anim>
                                    <p:anim calcmode="lin" valueType="num">
                                      <p:cBhvr>
                                        <p:cTn id="25" dur="500" fill="hold"/>
                                        <p:tgtEl>
                                          <p:spTgt spid="19"/>
                                        </p:tgtEl>
                                        <p:attrNameLst>
                                          <p:attrName>ppt_h</p:attrName>
                                        </p:attrNameLst>
                                      </p:cBhvr>
                                      <p:tavLst>
                                        <p:tav tm="0">
                                          <p:val>
                                            <p:strVal val="#ppt_h"/>
                                          </p:val>
                                        </p:tav>
                                        <p:tav tm="100000">
                                          <p:val>
                                            <p:strVal val="#ppt_h"/>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strVal val="#ppt_w*0.70"/>
                                          </p:val>
                                        </p:tav>
                                        <p:tav tm="100000">
                                          <p:val>
                                            <p:strVal val="#ppt_w"/>
                                          </p:val>
                                        </p:tav>
                                      </p:tavLst>
                                    </p:anim>
                                    <p:anim calcmode="lin" valueType="num">
                                      <p:cBhvr>
                                        <p:cTn id="32" dur="500" fill="hold"/>
                                        <p:tgtEl>
                                          <p:spTgt spid="17"/>
                                        </p:tgtEl>
                                        <p:attrNameLst>
                                          <p:attrName>ppt_h</p:attrName>
                                        </p:attrNameLst>
                                      </p:cBhvr>
                                      <p:tavLst>
                                        <p:tav tm="0">
                                          <p:val>
                                            <p:strVal val="#ppt_h"/>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A2725-10AE-5148-9BB6-5CE87BDC75A6}"/>
              </a:ext>
            </a:extLst>
          </p:cNvPr>
          <p:cNvSpPr>
            <a:spLocks noGrp="1"/>
          </p:cNvSpPr>
          <p:nvPr>
            <p:ph type="title"/>
          </p:nvPr>
        </p:nvSpPr>
        <p:spPr/>
        <p:txBody>
          <a:bodyPr/>
          <a:lstStyle/>
          <a:p>
            <a:r>
              <a:rPr lang="en-US" dirty="0"/>
              <a:t>Device-wide Question Answering Example</a:t>
            </a:r>
          </a:p>
        </p:txBody>
      </p:sp>
      <p:sp>
        <p:nvSpPr>
          <p:cNvPr id="4" name="Date Placeholder 3">
            <a:extLst>
              <a:ext uri="{FF2B5EF4-FFF2-40B4-BE49-F238E27FC236}">
                <a16:creationId xmlns:a16="http://schemas.microsoft.com/office/drawing/2014/main" id="{3179740E-1D95-F240-92D7-A4CC236E0044}"/>
              </a:ext>
            </a:extLst>
          </p:cNvPr>
          <p:cNvSpPr>
            <a:spLocks noGrp="1"/>
          </p:cNvSpPr>
          <p:nvPr>
            <p:ph type="dt" sz="half" idx="10"/>
          </p:nvPr>
        </p:nvSpPr>
        <p:spPr/>
        <p:txBody>
          <a:bodyPr/>
          <a:lstStyle/>
          <a:p>
            <a:r>
              <a:rPr lang="en-US" dirty="0"/>
              <a:t>6/18/19</a:t>
            </a:r>
          </a:p>
        </p:txBody>
      </p:sp>
      <p:sp>
        <p:nvSpPr>
          <p:cNvPr id="5" name="Footer Placeholder 4">
            <a:extLst>
              <a:ext uri="{FF2B5EF4-FFF2-40B4-BE49-F238E27FC236}">
                <a16:creationId xmlns:a16="http://schemas.microsoft.com/office/drawing/2014/main" id="{96ED228E-850B-0D46-8B5E-4BE226F752E9}"/>
              </a:ext>
            </a:extLst>
          </p:cNvPr>
          <p:cNvSpPr>
            <a:spLocks noGrp="1"/>
          </p:cNvSpPr>
          <p:nvPr>
            <p:ph type="ftr" sz="quarter" idx="11"/>
          </p:nvPr>
        </p:nvSpPr>
        <p:spPr/>
        <p:txBody>
          <a:bodyPr/>
          <a:lstStyle/>
          <a:p>
            <a:r>
              <a:rPr lang="en-US" dirty="0"/>
              <a:t>DeQA, MobiSys 2019</a:t>
            </a:r>
          </a:p>
        </p:txBody>
      </p:sp>
      <p:sp>
        <p:nvSpPr>
          <p:cNvPr id="6" name="Slide Number Placeholder 5">
            <a:extLst>
              <a:ext uri="{FF2B5EF4-FFF2-40B4-BE49-F238E27FC236}">
                <a16:creationId xmlns:a16="http://schemas.microsoft.com/office/drawing/2014/main" id="{13E74DC5-34FB-B94C-A9DC-87157F42E230}"/>
              </a:ext>
            </a:extLst>
          </p:cNvPr>
          <p:cNvSpPr>
            <a:spLocks noGrp="1"/>
          </p:cNvSpPr>
          <p:nvPr>
            <p:ph type="sldNum" sz="quarter" idx="12"/>
          </p:nvPr>
        </p:nvSpPr>
        <p:spPr/>
        <p:txBody>
          <a:bodyPr/>
          <a:lstStyle/>
          <a:p>
            <a:fld id="{C27E3DE6-4B5A-DC4B-92A7-08CD6C59DC0B}" type="slidenum">
              <a:rPr lang="en-US" smtClean="0"/>
              <a:t>2</a:t>
            </a:fld>
            <a:endParaRPr lang="en-US" dirty="0"/>
          </a:p>
        </p:txBody>
      </p:sp>
      <p:sp>
        <p:nvSpPr>
          <p:cNvPr id="7" name="TextBox 6">
            <a:extLst>
              <a:ext uri="{FF2B5EF4-FFF2-40B4-BE49-F238E27FC236}">
                <a16:creationId xmlns:a16="http://schemas.microsoft.com/office/drawing/2014/main" id="{E44836C4-77CB-6140-8910-5CBE4A988A50}"/>
              </a:ext>
            </a:extLst>
          </p:cNvPr>
          <p:cNvSpPr txBox="1"/>
          <p:nvPr/>
        </p:nvSpPr>
        <p:spPr>
          <a:xfrm>
            <a:off x="851336" y="1359310"/>
            <a:ext cx="10179570" cy="523220"/>
          </a:xfrm>
          <a:prstGeom prst="rect">
            <a:avLst/>
          </a:prstGeom>
          <a:noFill/>
        </p:spPr>
        <p:txBody>
          <a:bodyPr wrap="square" rtlCol="0">
            <a:spAutoFit/>
          </a:bodyPr>
          <a:lstStyle/>
          <a:p>
            <a:r>
              <a:rPr lang="en-US" sz="2800" dirty="0"/>
              <a:t>Scenario: Mateo is looking for medication for his diabetic son</a:t>
            </a:r>
          </a:p>
        </p:txBody>
      </p:sp>
      <p:grpSp>
        <p:nvGrpSpPr>
          <p:cNvPr id="8" name="Group 7">
            <a:extLst>
              <a:ext uri="{FF2B5EF4-FFF2-40B4-BE49-F238E27FC236}">
                <a16:creationId xmlns:a16="http://schemas.microsoft.com/office/drawing/2014/main" id="{6DC3F525-A854-0249-AB77-0048CD28F1B5}"/>
              </a:ext>
            </a:extLst>
          </p:cNvPr>
          <p:cNvGrpSpPr/>
          <p:nvPr/>
        </p:nvGrpSpPr>
        <p:grpSpPr>
          <a:xfrm>
            <a:off x="7472684" y="2117387"/>
            <a:ext cx="2988319" cy="1554480"/>
            <a:chOff x="715640" y="2264708"/>
            <a:chExt cx="2988319" cy="1554480"/>
          </a:xfrm>
        </p:grpSpPr>
        <p:pic>
          <p:nvPicPr>
            <p:cNvPr id="9" name="Picture 8">
              <a:extLst>
                <a:ext uri="{FF2B5EF4-FFF2-40B4-BE49-F238E27FC236}">
                  <a16:creationId xmlns:a16="http://schemas.microsoft.com/office/drawing/2014/main" id="{126345C2-2078-6445-9A76-D2D805951B24}"/>
                </a:ext>
              </a:extLst>
            </p:cNvPr>
            <p:cNvPicPr>
              <a:picLocks noChangeAspect="1"/>
            </p:cNvPicPr>
            <p:nvPr/>
          </p:nvPicPr>
          <p:blipFill>
            <a:blip r:embed="rId3">
              <a:alphaModFix amt="35000"/>
            </a:blip>
            <a:srcRect/>
            <a:stretch/>
          </p:blipFill>
          <p:spPr>
            <a:xfrm>
              <a:off x="1295400" y="2264708"/>
              <a:ext cx="1645920" cy="1554480"/>
            </a:xfrm>
            <a:prstGeom prst="rect">
              <a:avLst/>
            </a:prstGeom>
          </p:spPr>
        </p:pic>
        <p:sp>
          <p:nvSpPr>
            <p:cNvPr id="10" name="TextBox 9">
              <a:extLst>
                <a:ext uri="{FF2B5EF4-FFF2-40B4-BE49-F238E27FC236}">
                  <a16:creationId xmlns:a16="http://schemas.microsoft.com/office/drawing/2014/main" id="{89B139B3-2356-6F4E-BC4F-0A0DE8C3FA8A}"/>
                </a:ext>
              </a:extLst>
            </p:cNvPr>
            <p:cNvSpPr txBox="1"/>
            <p:nvPr/>
          </p:nvSpPr>
          <p:spPr>
            <a:xfrm>
              <a:off x="715640" y="2851917"/>
              <a:ext cx="2988319" cy="461665"/>
            </a:xfrm>
            <a:prstGeom prst="rect">
              <a:avLst/>
            </a:prstGeom>
            <a:noFill/>
          </p:spPr>
          <p:txBody>
            <a:bodyPr wrap="none" rtlCol="0">
              <a:spAutoFit/>
            </a:bodyPr>
            <a:lstStyle/>
            <a:p>
              <a:r>
                <a:rPr lang="en-US" sz="2400" dirty="0"/>
                <a:t>Doctor prescriptions</a:t>
              </a:r>
            </a:p>
          </p:txBody>
        </p:sp>
      </p:grpSp>
      <p:grpSp>
        <p:nvGrpSpPr>
          <p:cNvPr id="11" name="Group 10">
            <a:extLst>
              <a:ext uri="{FF2B5EF4-FFF2-40B4-BE49-F238E27FC236}">
                <a16:creationId xmlns:a16="http://schemas.microsoft.com/office/drawing/2014/main" id="{6177DCF9-EF3E-7140-91E2-9B4E002274E4}"/>
              </a:ext>
            </a:extLst>
          </p:cNvPr>
          <p:cNvGrpSpPr/>
          <p:nvPr/>
        </p:nvGrpSpPr>
        <p:grpSpPr>
          <a:xfrm>
            <a:off x="851336" y="2188904"/>
            <a:ext cx="3020379" cy="1371600"/>
            <a:chOff x="4600801" y="3161362"/>
            <a:chExt cx="3020379" cy="1371600"/>
          </a:xfrm>
        </p:grpSpPr>
        <p:pic>
          <p:nvPicPr>
            <p:cNvPr id="12" name="Picture 11">
              <a:extLst>
                <a:ext uri="{FF2B5EF4-FFF2-40B4-BE49-F238E27FC236}">
                  <a16:creationId xmlns:a16="http://schemas.microsoft.com/office/drawing/2014/main" id="{079D2D4E-1BDD-E749-8C7F-EE6F33B3C060}"/>
                </a:ext>
              </a:extLst>
            </p:cNvPr>
            <p:cNvPicPr>
              <a:picLocks noChangeAspect="1"/>
            </p:cNvPicPr>
            <p:nvPr/>
          </p:nvPicPr>
          <p:blipFill>
            <a:blip r:embed="rId4">
              <a:alphaModFix amt="50000"/>
            </a:blip>
            <a:srcRect/>
            <a:stretch/>
          </p:blipFill>
          <p:spPr>
            <a:xfrm>
              <a:off x="5121131" y="3161362"/>
              <a:ext cx="1828800" cy="1371600"/>
            </a:xfrm>
            <a:prstGeom prst="rect">
              <a:avLst/>
            </a:prstGeom>
          </p:spPr>
        </p:pic>
        <p:sp>
          <p:nvSpPr>
            <p:cNvPr id="13" name="TextBox 12">
              <a:extLst>
                <a:ext uri="{FF2B5EF4-FFF2-40B4-BE49-F238E27FC236}">
                  <a16:creationId xmlns:a16="http://schemas.microsoft.com/office/drawing/2014/main" id="{6F7F3C79-3F5A-B046-825D-66726AE53CEB}"/>
                </a:ext>
              </a:extLst>
            </p:cNvPr>
            <p:cNvSpPr txBox="1"/>
            <p:nvPr/>
          </p:nvSpPr>
          <p:spPr>
            <a:xfrm>
              <a:off x="4600801" y="3641242"/>
              <a:ext cx="3020379" cy="461665"/>
            </a:xfrm>
            <a:prstGeom prst="rect">
              <a:avLst/>
            </a:prstGeom>
            <a:noFill/>
          </p:spPr>
          <p:txBody>
            <a:bodyPr wrap="none" rtlCol="0">
              <a:spAutoFit/>
            </a:bodyPr>
            <a:lstStyle/>
            <a:p>
              <a:r>
                <a:rPr lang="en-US" sz="2400" dirty="0"/>
                <a:t>Friends’ suggestions</a:t>
              </a:r>
            </a:p>
          </p:txBody>
        </p:sp>
      </p:grpSp>
      <p:grpSp>
        <p:nvGrpSpPr>
          <p:cNvPr id="14" name="Group 13">
            <a:extLst>
              <a:ext uri="{FF2B5EF4-FFF2-40B4-BE49-F238E27FC236}">
                <a16:creationId xmlns:a16="http://schemas.microsoft.com/office/drawing/2014/main" id="{75D2E3B4-51DD-9C4C-99D6-47DB105C78B0}"/>
              </a:ext>
            </a:extLst>
          </p:cNvPr>
          <p:cNvGrpSpPr/>
          <p:nvPr/>
        </p:nvGrpSpPr>
        <p:grpSpPr>
          <a:xfrm>
            <a:off x="4460168" y="2208827"/>
            <a:ext cx="2424062" cy="1371600"/>
            <a:chOff x="8312969" y="3030329"/>
            <a:chExt cx="2424062" cy="1371600"/>
          </a:xfrm>
        </p:grpSpPr>
        <p:pic>
          <p:nvPicPr>
            <p:cNvPr id="15" name="Picture 14" descr="A picture containing vector graphics&#10;&#10;Description automatically generated">
              <a:extLst>
                <a:ext uri="{FF2B5EF4-FFF2-40B4-BE49-F238E27FC236}">
                  <a16:creationId xmlns:a16="http://schemas.microsoft.com/office/drawing/2014/main" id="{12E67CB7-E99E-8947-A912-D79D26739448}"/>
                </a:ext>
              </a:extLst>
            </p:cNvPr>
            <p:cNvPicPr>
              <a:picLocks noChangeAspect="1"/>
            </p:cNvPicPr>
            <p:nvPr/>
          </p:nvPicPr>
          <p:blipFill>
            <a:blip r:embed="rId5" cstate="hqprint">
              <a:alphaModFix amt="35000"/>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8597099" y="3030329"/>
              <a:ext cx="1371600" cy="1371600"/>
            </a:xfrm>
            <a:prstGeom prst="rect">
              <a:avLst/>
            </a:prstGeom>
          </p:spPr>
        </p:pic>
        <p:sp>
          <p:nvSpPr>
            <p:cNvPr id="16" name="TextBox 15">
              <a:extLst>
                <a:ext uri="{FF2B5EF4-FFF2-40B4-BE49-F238E27FC236}">
                  <a16:creationId xmlns:a16="http://schemas.microsoft.com/office/drawing/2014/main" id="{EEDA3AB4-BBE1-9846-A38B-D11B365EA767}"/>
                </a:ext>
              </a:extLst>
            </p:cNvPr>
            <p:cNvSpPr txBox="1"/>
            <p:nvPr/>
          </p:nvSpPr>
          <p:spPr>
            <a:xfrm>
              <a:off x="8312969" y="3539472"/>
              <a:ext cx="2424062" cy="461665"/>
            </a:xfrm>
            <a:prstGeom prst="rect">
              <a:avLst/>
            </a:prstGeom>
            <a:noFill/>
          </p:spPr>
          <p:txBody>
            <a:bodyPr wrap="none" rtlCol="0">
              <a:spAutoFit/>
            </a:bodyPr>
            <a:lstStyle/>
            <a:p>
              <a:r>
                <a:rPr lang="en-US" sz="2400" dirty="0"/>
                <a:t>Vendor websites</a:t>
              </a:r>
            </a:p>
          </p:txBody>
        </p:sp>
      </p:grpSp>
      <p:sp>
        <p:nvSpPr>
          <p:cNvPr id="17" name="TextBox 16">
            <a:extLst>
              <a:ext uri="{FF2B5EF4-FFF2-40B4-BE49-F238E27FC236}">
                <a16:creationId xmlns:a16="http://schemas.microsoft.com/office/drawing/2014/main" id="{55F6B513-8392-7645-925B-4BD9FB187910}"/>
              </a:ext>
            </a:extLst>
          </p:cNvPr>
          <p:cNvSpPr txBox="1"/>
          <p:nvPr/>
        </p:nvSpPr>
        <p:spPr>
          <a:xfrm>
            <a:off x="4141301" y="4472454"/>
            <a:ext cx="8023350" cy="1200329"/>
          </a:xfrm>
          <a:prstGeom prst="rect">
            <a:avLst/>
          </a:prstGeom>
          <a:noFill/>
        </p:spPr>
        <p:txBody>
          <a:bodyPr wrap="none" rtlCol="0">
            <a:spAutoFit/>
          </a:bodyPr>
          <a:lstStyle/>
          <a:p>
            <a:pPr marL="342900" indent="-342900">
              <a:buFont typeface="Arial" panose="020B0604020202020204" pitchFamily="34" charset="0"/>
              <a:buChar char="•"/>
            </a:pPr>
            <a:r>
              <a:rPr lang="en-US" sz="2400" dirty="0"/>
              <a:t>What’s the price of the drug I found earlier on the web?</a:t>
            </a:r>
          </a:p>
          <a:p>
            <a:pPr marL="342900" indent="-342900">
              <a:buFont typeface="Arial" panose="020B0604020202020204" pitchFamily="34" charset="0"/>
              <a:buChar char="•"/>
            </a:pPr>
            <a:r>
              <a:rPr lang="en-US" sz="2400" dirty="0"/>
              <a:t>Did my friends give some alternatives?</a:t>
            </a:r>
          </a:p>
          <a:p>
            <a:pPr marL="342900" indent="-342900">
              <a:buFont typeface="Arial" panose="020B0604020202020204" pitchFamily="34" charset="0"/>
              <a:buChar char="•"/>
            </a:pPr>
            <a:r>
              <a:rPr lang="en-US" sz="2400" dirty="0"/>
              <a:t>Did the doctor say any restriction of the drug?</a:t>
            </a:r>
          </a:p>
        </p:txBody>
      </p:sp>
      <p:sp>
        <p:nvSpPr>
          <p:cNvPr id="18" name="TextBox 17">
            <a:extLst>
              <a:ext uri="{FF2B5EF4-FFF2-40B4-BE49-F238E27FC236}">
                <a16:creationId xmlns:a16="http://schemas.microsoft.com/office/drawing/2014/main" id="{4EFC027F-A5FA-ED41-B0F5-6B0EC9764E0A}"/>
              </a:ext>
            </a:extLst>
          </p:cNvPr>
          <p:cNvSpPr txBox="1"/>
          <p:nvPr/>
        </p:nvSpPr>
        <p:spPr>
          <a:xfrm>
            <a:off x="851336" y="3764496"/>
            <a:ext cx="7266733" cy="461665"/>
          </a:xfrm>
          <a:prstGeom prst="rect">
            <a:avLst/>
          </a:prstGeom>
          <a:noFill/>
        </p:spPr>
        <p:txBody>
          <a:bodyPr wrap="none" rtlCol="0">
            <a:spAutoFit/>
          </a:bodyPr>
          <a:lstStyle/>
          <a:p>
            <a:r>
              <a:rPr lang="en-US" sz="2400" dirty="0"/>
              <a:t>When in the pharmacy, Mateo needs the answers to </a:t>
            </a:r>
          </a:p>
        </p:txBody>
      </p:sp>
      <p:pic>
        <p:nvPicPr>
          <p:cNvPr id="20" name="Picture 19" descr="A sign above a store&#10;&#10;Description automatically generated">
            <a:extLst>
              <a:ext uri="{FF2B5EF4-FFF2-40B4-BE49-F238E27FC236}">
                <a16:creationId xmlns:a16="http://schemas.microsoft.com/office/drawing/2014/main" id="{0BA77203-A623-B940-BB4C-F20AD02695E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932315" y="4505045"/>
            <a:ext cx="2858420" cy="1014739"/>
          </a:xfrm>
          <a:prstGeom prst="rect">
            <a:avLst/>
          </a:prstGeom>
        </p:spPr>
      </p:pic>
    </p:spTree>
    <p:extLst>
      <p:ext uri="{BB962C8B-B14F-4D97-AF65-F5344CB8AC3E}">
        <p14:creationId xmlns:p14="http://schemas.microsoft.com/office/powerpoint/2010/main" val="281040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1"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heckerboard(across)">
                                      <p:cBhvr>
                                        <p:cTn id="22" dur="500"/>
                                        <p:tgtEl>
                                          <p:spTgt spid="18"/>
                                        </p:tgtEl>
                                      </p:cBhvr>
                                    </p:animEffect>
                                  </p:childTnLst>
                                </p:cTn>
                              </p:par>
                              <p:par>
                                <p:cTn id="23" presetID="5"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heckerboard(across)">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checkerboard(across)">
                                      <p:cBhvr>
                                        <p:cTn id="30" dur="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17">
                                            <p:txEl>
                                              <p:pRg st="1" end="1"/>
                                            </p:txEl>
                                          </p:spTgt>
                                        </p:tgtEl>
                                        <p:attrNameLst>
                                          <p:attrName>style.visibility</p:attrName>
                                        </p:attrNameLst>
                                      </p:cBhvr>
                                      <p:to>
                                        <p:strVal val="visible"/>
                                      </p:to>
                                    </p:set>
                                    <p:animEffect transition="in" filter="checkerboard(across)">
                                      <p:cBhvr>
                                        <p:cTn id="35" dur="500"/>
                                        <p:tgtEl>
                                          <p:spTgt spid="1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17">
                                            <p:txEl>
                                              <p:pRg st="2" end="2"/>
                                            </p:txEl>
                                          </p:spTgt>
                                        </p:tgtEl>
                                        <p:attrNameLst>
                                          <p:attrName>style.visibility</p:attrName>
                                        </p:attrNameLst>
                                      </p:cBhvr>
                                      <p:to>
                                        <p:strVal val="visible"/>
                                      </p:to>
                                    </p:set>
                                    <p:animEffect transition="in" filter="checkerboard(across)">
                                      <p:cBhvr>
                                        <p:cTn id="40"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FAEC-2560-2340-BD6D-2864F4C48600}"/>
              </a:ext>
            </a:extLst>
          </p:cNvPr>
          <p:cNvSpPr>
            <a:spLocks noGrp="1"/>
          </p:cNvSpPr>
          <p:nvPr>
            <p:ph type="title"/>
          </p:nvPr>
        </p:nvSpPr>
        <p:spPr>
          <a:xfrm>
            <a:off x="463826" y="136525"/>
            <a:ext cx="11582400" cy="914400"/>
          </a:xfrm>
        </p:spPr>
        <p:txBody>
          <a:bodyPr>
            <a:normAutofit/>
          </a:bodyPr>
          <a:lstStyle/>
          <a:p>
            <a:r>
              <a:rPr lang="en-US" dirty="0"/>
              <a:t>DeQA Idea: Dynamic Early Stopping</a:t>
            </a:r>
          </a:p>
        </p:txBody>
      </p:sp>
      <p:sp>
        <p:nvSpPr>
          <p:cNvPr id="4" name="Date Placeholder 3">
            <a:extLst>
              <a:ext uri="{FF2B5EF4-FFF2-40B4-BE49-F238E27FC236}">
                <a16:creationId xmlns:a16="http://schemas.microsoft.com/office/drawing/2014/main" id="{93F65489-8253-2D48-B219-64E258FACC2D}"/>
              </a:ext>
            </a:extLst>
          </p:cNvPr>
          <p:cNvSpPr>
            <a:spLocks noGrp="1"/>
          </p:cNvSpPr>
          <p:nvPr>
            <p:ph type="dt" sz="half" idx="10"/>
          </p:nvPr>
        </p:nvSpPr>
        <p:spPr/>
        <p:txBody>
          <a:bodyPr/>
          <a:lstStyle/>
          <a:p>
            <a:r>
              <a:rPr lang="en-US" dirty="0"/>
              <a:t>6/18/19</a:t>
            </a:r>
          </a:p>
        </p:txBody>
      </p:sp>
      <p:sp>
        <p:nvSpPr>
          <p:cNvPr id="5" name="Footer Placeholder 4">
            <a:extLst>
              <a:ext uri="{FF2B5EF4-FFF2-40B4-BE49-F238E27FC236}">
                <a16:creationId xmlns:a16="http://schemas.microsoft.com/office/drawing/2014/main" id="{BEC9E63F-8119-D44E-9996-7EF3DCBED8B5}"/>
              </a:ext>
            </a:extLst>
          </p:cNvPr>
          <p:cNvSpPr>
            <a:spLocks noGrp="1"/>
          </p:cNvSpPr>
          <p:nvPr>
            <p:ph type="ftr" sz="quarter" idx="11"/>
          </p:nvPr>
        </p:nvSpPr>
        <p:spPr/>
        <p:txBody>
          <a:bodyPr/>
          <a:lstStyle/>
          <a:p>
            <a:r>
              <a:rPr lang="en-US" dirty="0"/>
              <a:t>DeQA, MobiSys 2019</a:t>
            </a:r>
          </a:p>
        </p:txBody>
      </p:sp>
      <p:sp>
        <p:nvSpPr>
          <p:cNvPr id="6" name="Slide Number Placeholder 5">
            <a:extLst>
              <a:ext uri="{FF2B5EF4-FFF2-40B4-BE49-F238E27FC236}">
                <a16:creationId xmlns:a16="http://schemas.microsoft.com/office/drawing/2014/main" id="{B453F242-34A9-BE4A-ABDC-BBB7B23EF0E0}"/>
              </a:ext>
            </a:extLst>
          </p:cNvPr>
          <p:cNvSpPr>
            <a:spLocks noGrp="1"/>
          </p:cNvSpPr>
          <p:nvPr>
            <p:ph type="sldNum" sz="quarter" idx="12"/>
          </p:nvPr>
        </p:nvSpPr>
        <p:spPr/>
        <p:txBody>
          <a:bodyPr/>
          <a:lstStyle/>
          <a:p>
            <a:fld id="{C27E3DE6-4B5A-DC4B-92A7-08CD6C59DC0B}" type="slidenum">
              <a:rPr lang="en-US" smtClean="0"/>
              <a:t>20</a:t>
            </a:fld>
            <a:endParaRPr lang="en-US" dirty="0"/>
          </a:p>
        </p:txBody>
      </p:sp>
      <p:grpSp>
        <p:nvGrpSpPr>
          <p:cNvPr id="7" name="Group 6">
            <a:extLst>
              <a:ext uri="{FF2B5EF4-FFF2-40B4-BE49-F238E27FC236}">
                <a16:creationId xmlns:a16="http://schemas.microsoft.com/office/drawing/2014/main" id="{BF67B3C4-DA0E-B449-B6A5-0F93A91D4C27}"/>
              </a:ext>
            </a:extLst>
          </p:cNvPr>
          <p:cNvGrpSpPr/>
          <p:nvPr/>
        </p:nvGrpSpPr>
        <p:grpSpPr>
          <a:xfrm>
            <a:off x="589016" y="1975001"/>
            <a:ext cx="2166195" cy="1660745"/>
            <a:chOff x="563754" y="3410122"/>
            <a:chExt cx="2166195" cy="1660745"/>
          </a:xfrm>
        </p:grpSpPr>
        <p:pic>
          <p:nvPicPr>
            <p:cNvPr id="9" name="Picture 8" descr="Search and Rescue Tips for Electronic Files | Melissa Gratias">
              <a:extLst>
                <a:ext uri="{FF2B5EF4-FFF2-40B4-BE49-F238E27FC236}">
                  <a16:creationId xmlns:a16="http://schemas.microsoft.com/office/drawing/2014/main" id="{3F7FF07F-67C0-6C4E-AA3A-65DBB0951304}"/>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885403" y="3410122"/>
              <a:ext cx="1660745" cy="1660745"/>
            </a:xfrm>
            <a:prstGeom prst="rect">
              <a:avLst/>
            </a:prstGeom>
          </p:spPr>
        </p:pic>
        <p:sp>
          <p:nvSpPr>
            <p:cNvPr id="10" name="TextBox 9">
              <a:extLst>
                <a:ext uri="{FF2B5EF4-FFF2-40B4-BE49-F238E27FC236}">
                  <a16:creationId xmlns:a16="http://schemas.microsoft.com/office/drawing/2014/main" id="{EE9CD2E4-35BF-EB40-AE42-9C5D5B9D9FDF}"/>
                </a:ext>
              </a:extLst>
            </p:cNvPr>
            <p:cNvSpPr txBox="1"/>
            <p:nvPr/>
          </p:nvSpPr>
          <p:spPr>
            <a:xfrm>
              <a:off x="563754" y="4631420"/>
              <a:ext cx="2166195"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dirty="0">
                  <a:ln w="0"/>
                  <a:solidFill>
                    <a:schemeClr val="accent1">
                      <a:lumMod val="75000"/>
                    </a:schemeClr>
                  </a:solidFill>
                </a:rPr>
                <a:t>Search Engine</a:t>
              </a:r>
            </a:p>
          </p:txBody>
        </p:sp>
      </p:grpSp>
      <p:sp>
        <p:nvSpPr>
          <p:cNvPr id="12" name="Rounded Rectangle 11">
            <a:extLst>
              <a:ext uri="{FF2B5EF4-FFF2-40B4-BE49-F238E27FC236}">
                <a16:creationId xmlns:a16="http://schemas.microsoft.com/office/drawing/2014/main" id="{23C0DBAC-2040-D44A-A613-2EDC874FB414}"/>
              </a:ext>
            </a:extLst>
          </p:cNvPr>
          <p:cNvSpPr/>
          <p:nvPr/>
        </p:nvSpPr>
        <p:spPr>
          <a:xfrm>
            <a:off x="5082557" y="2265746"/>
            <a:ext cx="1367790" cy="1091502"/>
          </a:xfrm>
          <a:prstGeom prst="roundRect">
            <a:avLst/>
          </a:prstGeom>
          <a:noFill/>
          <a:ln w="127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accent6"/>
                </a:solidFill>
              </a:rPr>
              <a:t>QA Model</a:t>
            </a:r>
          </a:p>
        </p:txBody>
      </p:sp>
      <p:sp>
        <p:nvSpPr>
          <p:cNvPr id="31" name="TextBox 30">
            <a:extLst>
              <a:ext uri="{FF2B5EF4-FFF2-40B4-BE49-F238E27FC236}">
                <a16:creationId xmlns:a16="http://schemas.microsoft.com/office/drawing/2014/main" id="{F4DDA9FD-21DF-2F4E-86BF-797029FAAEF6}"/>
              </a:ext>
            </a:extLst>
          </p:cNvPr>
          <p:cNvSpPr txBox="1"/>
          <p:nvPr/>
        </p:nvSpPr>
        <p:spPr>
          <a:xfrm>
            <a:off x="10345441" y="2512482"/>
            <a:ext cx="2000251" cy="461665"/>
          </a:xfrm>
          <a:prstGeom prst="rect">
            <a:avLst/>
          </a:prstGeom>
          <a:noFill/>
          <a:ln>
            <a:noFill/>
          </a:ln>
        </p:spPr>
        <p:txBody>
          <a:bodyPr wrap="square" rtlCol="0">
            <a:spAutoFit/>
          </a:bodyPr>
          <a:lstStyle/>
          <a:p>
            <a:pPr algn="ctr"/>
            <a:r>
              <a:rPr lang="en-US" sz="2400" dirty="0">
                <a:ln w="0"/>
                <a:effectLst>
                  <a:outerShdw blurRad="38100" dist="19050" dir="2700000" algn="tl" rotWithShape="0">
                    <a:schemeClr val="dk1">
                      <a:alpha val="40000"/>
                    </a:schemeClr>
                  </a:outerShdw>
                </a:effectLst>
              </a:rPr>
              <a:t>answers</a:t>
            </a:r>
          </a:p>
        </p:txBody>
      </p:sp>
      <p:sp>
        <p:nvSpPr>
          <p:cNvPr id="57" name="Right Arrow 56">
            <a:extLst>
              <a:ext uri="{FF2B5EF4-FFF2-40B4-BE49-F238E27FC236}">
                <a16:creationId xmlns:a16="http://schemas.microsoft.com/office/drawing/2014/main" id="{1EC348DE-F9C8-E740-9A74-742FC1F0A86F}"/>
              </a:ext>
            </a:extLst>
          </p:cNvPr>
          <p:cNvSpPr/>
          <p:nvPr/>
        </p:nvSpPr>
        <p:spPr>
          <a:xfrm>
            <a:off x="2435323" y="2630333"/>
            <a:ext cx="548343" cy="281215"/>
          </a:xfrm>
          <a:prstGeom prst="rightArrow">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descr="File:Documents icon.svg - Wikimedia Commons">
            <a:extLst>
              <a:ext uri="{FF2B5EF4-FFF2-40B4-BE49-F238E27FC236}">
                <a16:creationId xmlns:a16="http://schemas.microsoft.com/office/drawing/2014/main" id="{1E81A2C6-806D-3F43-A0F7-2CF8944C6831}"/>
              </a:ext>
            </a:extLst>
          </p:cNvPr>
          <p:cNvPicPr>
            <a:picLocks noChangeAspect="1"/>
          </p:cNvPicPr>
          <p:nvPr/>
        </p:nvPicPr>
        <p:blipFill>
          <a:blip r:embed="rId5" cstate="hq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3408261" y="2496816"/>
            <a:ext cx="731520" cy="861867"/>
          </a:xfrm>
          <a:prstGeom prst="rect">
            <a:avLst/>
          </a:prstGeom>
        </p:spPr>
      </p:pic>
      <p:pic>
        <p:nvPicPr>
          <p:cNvPr id="41" name="Picture 40" descr="File:Documents icon.svg - Wikimedia Commons">
            <a:extLst>
              <a:ext uri="{FF2B5EF4-FFF2-40B4-BE49-F238E27FC236}">
                <a16:creationId xmlns:a16="http://schemas.microsoft.com/office/drawing/2014/main" id="{B32F7F2E-AAC4-B842-B566-BB807246E4BF}"/>
              </a:ext>
            </a:extLst>
          </p:cNvPr>
          <p:cNvPicPr>
            <a:picLocks noChangeAspect="1"/>
          </p:cNvPicPr>
          <p:nvPr/>
        </p:nvPicPr>
        <p:blipFill>
          <a:blip r:embed="rId5" cstate="hq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3294777" y="2271778"/>
            <a:ext cx="731520" cy="861867"/>
          </a:xfrm>
          <a:prstGeom prst="rect">
            <a:avLst/>
          </a:prstGeom>
        </p:spPr>
      </p:pic>
      <p:pic>
        <p:nvPicPr>
          <p:cNvPr id="42" name="Picture 41" descr="File:Documents icon.svg - Wikimedia Commons">
            <a:extLst>
              <a:ext uri="{FF2B5EF4-FFF2-40B4-BE49-F238E27FC236}">
                <a16:creationId xmlns:a16="http://schemas.microsoft.com/office/drawing/2014/main" id="{1C7DAE98-2D9E-9E4D-8A56-657687BC3DD7}"/>
              </a:ext>
            </a:extLst>
          </p:cNvPr>
          <p:cNvPicPr>
            <a:picLocks noChangeAspect="1"/>
          </p:cNvPicPr>
          <p:nvPr/>
        </p:nvPicPr>
        <p:blipFill>
          <a:blip r:embed="rId5" cstate="hq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3181293" y="2081549"/>
            <a:ext cx="731520" cy="861867"/>
          </a:xfrm>
          <a:prstGeom prst="rect">
            <a:avLst/>
          </a:prstGeom>
        </p:spPr>
      </p:pic>
      <p:sp>
        <p:nvSpPr>
          <p:cNvPr id="48" name="Right Arrow 47">
            <a:extLst>
              <a:ext uri="{FF2B5EF4-FFF2-40B4-BE49-F238E27FC236}">
                <a16:creationId xmlns:a16="http://schemas.microsoft.com/office/drawing/2014/main" id="{720FE828-CF31-F446-813F-3336DD529F8A}"/>
              </a:ext>
            </a:extLst>
          </p:cNvPr>
          <p:cNvSpPr/>
          <p:nvPr/>
        </p:nvSpPr>
        <p:spPr>
          <a:xfrm>
            <a:off x="4263999" y="2630333"/>
            <a:ext cx="548343" cy="281215"/>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ight Arrow 51">
            <a:extLst>
              <a:ext uri="{FF2B5EF4-FFF2-40B4-BE49-F238E27FC236}">
                <a16:creationId xmlns:a16="http://schemas.microsoft.com/office/drawing/2014/main" id="{A94CD027-A881-3D44-8588-CA463349875E}"/>
              </a:ext>
            </a:extLst>
          </p:cNvPr>
          <p:cNvSpPr/>
          <p:nvPr/>
        </p:nvSpPr>
        <p:spPr>
          <a:xfrm>
            <a:off x="6628392" y="2630333"/>
            <a:ext cx="548343" cy="281215"/>
          </a:xfrm>
          <a:prstGeom prst="rightArrow">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BBC78764-D811-814B-B796-407C5E730176}"/>
              </a:ext>
            </a:extLst>
          </p:cNvPr>
          <p:cNvGrpSpPr/>
          <p:nvPr/>
        </p:nvGrpSpPr>
        <p:grpSpPr>
          <a:xfrm>
            <a:off x="9891421" y="2186514"/>
            <a:ext cx="1066800" cy="725034"/>
            <a:chOff x="9891421" y="2186514"/>
            <a:chExt cx="1066800" cy="725034"/>
          </a:xfrm>
        </p:grpSpPr>
        <p:sp>
          <p:nvSpPr>
            <p:cNvPr id="29" name="TextBox 28">
              <a:extLst>
                <a:ext uri="{FF2B5EF4-FFF2-40B4-BE49-F238E27FC236}">
                  <a16:creationId xmlns:a16="http://schemas.microsoft.com/office/drawing/2014/main" id="{CDC394DA-6A59-C446-A56C-F5650000B36A}"/>
                </a:ext>
              </a:extLst>
            </p:cNvPr>
            <p:cNvSpPr txBox="1"/>
            <p:nvPr/>
          </p:nvSpPr>
          <p:spPr>
            <a:xfrm>
              <a:off x="9891421" y="2186514"/>
              <a:ext cx="1066800" cy="461665"/>
            </a:xfrm>
            <a:prstGeom prst="rect">
              <a:avLst/>
            </a:prstGeom>
            <a:noFill/>
          </p:spPr>
          <p:txBody>
            <a:bodyPr wrap="square" rtlCol="0">
              <a:spAutoFit/>
            </a:bodyPr>
            <a:lstStyle/>
            <a:p>
              <a:r>
                <a:rPr lang="en-US" sz="2400" dirty="0"/>
                <a:t>stop</a:t>
              </a:r>
            </a:p>
          </p:txBody>
        </p:sp>
        <p:sp>
          <p:nvSpPr>
            <p:cNvPr id="53" name="Right Arrow 52">
              <a:extLst>
                <a:ext uri="{FF2B5EF4-FFF2-40B4-BE49-F238E27FC236}">
                  <a16:creationId xmlns:a16="http://schemas.microsoft.com/office/drawing/2014/main" id="{E0749F99-A0D4-0E41-B4C2-90E9A1B6F8EB}"/>
                </a:ext>
              </a:extLst>
            </p:cNvPr>
            <p:cNvSpPr/>
            <p:nvPr/>
          </p:nvSpPr>
          <p:spPr>
            <a:xfrm>
              <a:off x="9982200" y="2630333"/>
              <a:ext cx="548343" cy="281215"/>
            </a:xfrm>
            <a:prstGeom prst="rightArrow">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5DA9BEF1-DA52-4F48-821B-01E1D01E98E2}"/>
              </a:ext>
            </a:extLst>
          </p:cNvPr>
          <p:cNvGrpSpPr/>
          <p:nvPr/>
        </p:nvGrpSpPr>
        <p:grpSpPr>
          <a:xfrm>
            <a:off x="3738774" y="3499318"/>
            <a:ext cx="5032504" cy="1091503"/>
            <a:chOff x="3738774" y="3423118"/>
            <a:chExt cx="5032504" cy="1091503"/>
          </a:xfrm>
        </p:grpSpPr>
        <p:sp>
          <p:nvSpPr>
            <p:cNvPr id="28" name="TextBox 27">
              <a:extLst>
                <a:ext uri="{FF2B5EF4-FFF2-40B4-BE49-F238E27FC236}">
                  <a16:creationId xmlns:a16="http://schemas.microsoft.com/office/drawing/2014/main" id="{B6B2749D-6F9E-E448-A676-80840BBC7E98}"/>
                </a:ext>
              </a:extLst>
            </p:cNvPr>
            <p:cNvSpPr txBox="1"/>
            <p:nvPr/>
          </p:nvSpPr>
          <p:spPr>
            <a:xfrm>
              <a:off x="5741859" y="3936062"/>
              <a:ext cx="1773065" cy="523220"/>
            </a:xfrm>
            <a:prstGeom prst="rect">
              <a:avLst/>
            </a:prstGeom>
            <a:noFill/>
          </p:spPr>
          <p:txBody>
            <a:bodyPr wrap="square" rtlCol="0">
              <a:spAutoFit/>
            </a:bodyPr>
            <a:lstStyle/>
            <a:p>
              <a:r>
                <a:rPr lang="en-US" sz="2800" dirty="0"/>
                <a:t>continue</a:t>
              </a:r>
            </a:p>
          </p:txBody>
        </p:sp>
        <p:sp>
          <p:nvSpPr>
            <p:cNvPr id="55" name="Curved Left Arrow 54">
              <a:extLst>
                <a:ext uri="{FF2B5EF4-FFF2-40B4-BE49-F238E27FC236}">
                  <a16:creationId xmlns:a16="http://schemas.microsoft.com/office/drawing/2014/main" id="{B24D91DF-5690-5146-A09E-4DCE8831C44B}"/>
                </a:ext>
              </a:extLst>
            </p:cNvPr>
            <p:cNvSpPr/>
            <p:nvPr/>
          </p:nvSpPr>
          <p:spPr>
            <a:xfrm rot="5400000">
              <a:off x="5709274" y="1452618"/>
              <a:ext cx="1091503" cy="5032504"/>
            </a:xfrm>
            <a:prstGeom prst="curvedLeftArrow">
              <a:avLst>
                <a:gd name="adj1" fmla="val 21416"/>
                <a:gd name="adj2" fmla="val 53537"/>
                <a:gd name="adj3" fmla="val 215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2" name="Rounded Rectangle 61">
            <a:extLst>
              <a:ext uri="{FF2B5EF4-FFF2-40B4-BE49-F238E27FC236}">
                <a16:creationId xmlns:a16="http://schemas.microsoft.com/office/drawing/2014/main" id="{BC852EC9-E69D-BB4B-938A-152D042BB2BC}"/>
              </a:ext>
            </a:extLst>
          </p:cNvPr>
          <p:cNvSpPr/>
          <p:nvPr/>
        </p:nvSpPr>
        <p:spPr>
          <a:xfrm>
            <a:off x="7377106" y="2265747"/>
            <a:ext cx="2313944" cy="1091502"/>
          </a:xfrm>
          <a:prstGeom prst="roundRect">
            <a:avLst/>
          </a:prstGeom>
          <a:noFill/>
          <a:ln w="127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accent1"/>
                </a:solidFill>
              </a:rPr>
              <a:t>Early Stopping</a:t>
            </a:r>
          </a:p>
          <a:p>
            <a:pPr algn="ctr"/>
            <a:r>
              <a:rPr lang="en-US" sz="2400" dirty="0">
                <a:solidFill>
                  <a:schemeClr val="accent1"/>
                </a:solidFill>
              </a:rPr>
              <a:t>Classifier</a:t>
            </a:r>
          </a:p>
        </p:txBody>
      </p:sp>
      <p:sp>
        <p:nvSpPr>
          <p:cNvPr id="67" name="TextBox 66">
            <a:extLst>
              <a:ext uri="{FF2B5EF4-FFF2-40B4-BE49-F238E27FC236}">
                <a16:creationId xmlns:a16="http://schemas.microsoft.com/office/drawing/2014/main" id="{67428AD8-1DDF-6445-8BDE-D3A11F956CF4}"/>
              </a:ext>
            </a:extLst>
          </p:cNvPr>
          <p:cNvSpPr txBox="1"/>
          <p:nvPr/>
        </p:nvSpPr>
        <p:spPr>
          <a:xfrm>
            <a:off x="8695938" y="3499318"/>
            <a:ext cx="2909771" cy="1938992"/>
          </a:xfrm>
          <a:prstGeom prst="rect">
            <a:avLst/>
          </a:prstGeom>
          <a:noFill/>
        </p:spPr>
        <p:txBody>
          <a:bodyPr wrap="none" rtlCol="0">
            <a:spAutoFit/>
          </a:bodyPr>
          <a:lstStyle/>
          <a:p>
            <a:pPr algn="ctr"/>
            <a:r>
              <a:rPr lang="en-US" sz="2400" b="1" dirty="0"/>
              <a:t>Features</a:t>
            </a:r>
          </a:p>
          <a:p>
            <a:pPr marL="285750" indent="-285750">
              <a:buFont typeface="Arial" panose="020B0604020202020204" pitchFamily="34" charset="0"/>
              <a:buChar char="•"/>
            </a:pPr>
            <a:r>
              <a:rPr lang="en-US" sz="2400" dirty="0"/>
              <a:t>relevance scores </a:t>
            </a:r>
          </a:p>
          <a:p>
            <a:pPr marL="285750" indent="-285750">
              <a:buFont typeface="Arial" panose="020B0604020202020204" pitchFamily="34" charset="0"/>
              <a:buChar char="•"/>
            </a:pPr>
            <a:r>
              <a:rPr lang="en-US" sz="2400" dirty="0"/>
              <a:t>answer scores</a:t>
            </a:r>
          </a:p>
          <a:p>
            <a:pPr marL="285750" indent="-285750">
              <a:buFont typeface="Arial" panose="020B0604020202020204" pitchFamily="34" charset="0"/>
              <a:buChar char="•"/>
            </a:pPr>
            <a:r>
              <a:rPr lang="en-US" sz="2400" dirty="0"/>
              <a:t>duplicate answers</a:t>
            </a:r>
          </a:p>
          <a:p>
            <a:pPr marL="285750" indent="-285750">
              <a:buFont typeface="Arial" panose="020B0604020202020204" pitchFamily="34" charset="0"/>
              <a:buChar char="•"/>
            </a:pPr>
            <a:r>
              <a:rPr lang="en-US" sz="2400" dirty="0"/>
              <a:t>…</a:t>
            </a:r>
          </a:p>
        </p:txBody>
      </p:sp>
    </p:spTree>
    <p:extLst>
      <p:ext uri="{BB962C8B-B14F-4D97-AF65-F5344CB8AC3E}">
        <p14:creationId xmlns:p14="http://schemas.microsoft.com/office/powerpoint/2010/main" val="1165596280"/>
      </p:ext>
    </p:extLst>
  </p:cSld>
  <p:clrMapOvr>
    <a:masterClrMapping/>
  </p:clrMapOvr>
  <mc:AlternateContent xmlns:mc="http://schemas.openxmlformats.org/markup-compatibility/2006" xmlns:p14="http://schemas.microsoft.com/office/powerpoint/2010/main">
    <mc:Choice Requires="p14">
      <p:transition spd="slow" p14:dur="2000" advTm="4826"/>
    </mc:Choice>
    <mc:Fallback xmlns="">
      <p:transition spd="slow" advTm="48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3.7037E-6 L 0.18554 -0.00208 " pathEditMode="relative" rAng="0" ptsTypes="AA">
                                      <p:cBhvr>
                                        <p:cTn id="6" dur="1000" fill="hold"/>
                                        <p:tgtEl>
                                          <p:spTgt spid="42"/>
                                        </p:tgtEl>
                                        <p:attrNameLst>
                                          <p:attrName>ppt_x</p:attrName>
                                          <p:attrName>ppt_y</p:attrName>
                                        </p:attrNameLst>
                                      </p:cBhvr>
                                      <p:rCtr x="9271" y="-116"/>
                                    </p:animMotion>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checkerboard(across)">
                                      <p:cBhvr>
                                        <p:cTn id="11" dur="500"/>
                                        <p:tgtEl>
                                          <p:spTgt spid="52"/>
                                        </p:tgtEl>
                                      </p:cBhvr>
                                    </p:animEffect>
                                  </p:childTnLst>
                                </p:cTn>
                              </p:par>
                            </p:childTnLst>
                          </p:cTn>
                        </p:par>
                        <p:par>
                          <p:cTn id="12" fill="hold">
                            <p:stCondLst>
                              <p:cond delay="500"/>
                            </p:stCondLst>
                            <p:childTnLst>
                              <p:par>
                                <p:cTn id="13" presetID="9" presetClass="entr" presetSubtype="0" fill="hold" grpId="0" nodeType="afterEffect">
                                  <p:stCondLst>
                                    <p:cond delay="0"/>
                                  </p:stCondLst>
                                  <p:iterate type="lt">
                                    <p:tmPct val="0"/>
                                  </p:iterate>
                                  <p:childTnLst>
                                    <p:set>
                                      <p:cBhvr>
                                        <p:cTn id="14" dur="1" fill="hold">
                                          <p:stCondLst>
                                            <p:cond delay="0"/>
                                          </p:stCondLst>
                                        </p:cTn>
                                        <p:tgtEl>
                                          <p:spTgt spid="62"/>
                                        </p:tgtEl>
                                        <p:attrNameLst>
                                          <p:attrName>style.visibility</p:attrName>
                                        </p:attrNameLst>
                                      </p:cBhvr>
                                      <p:to>
                                        <p:strVal val="visible"/>
                                      </p:to>
                                    </p:set>
                                    <p:animEffect transition="in" filter="dissolve">
                                      <p:cBhvr>
                                        <p:cTn id="15" dur="500"/>
                                        <p:tgtEl>
                                          <p:spTgt spid="62"/>
                                        </p:tgtEl>
                                      </p:cBhvr>
                                    </p:animEffect>
                                  </p:childTnLst>
                                </p:cTn>
                              </p:par>
                            </p:childTnLst>
                          </p:cTn>
                        </p:par>
                        <p:par>
                          <p:cTn id="16" fill="hold">
                            <p:stCondLst>
                              <p:cond delay="1000"/>
                            </p:stCondLst>
                            <p:childTnLst>
                              <p:par>
                                <p:cTn id="17" presetID="18" presetClass="entr" presetSubtype="12"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strips(downLeft)">
                                      <p:cBhvr>
                                        <p:cTn id="19" dur="500"/>
                                        <p:tgtEl>
                                          <p:spTgt spid="66"/>
                                        </p:tgtEl>
                                      </p:cBhvr>
                                    </p:animEffect>
                                  </p:childTnLst>
                                </p:cTn>
                              </p:par>
                            </p:childTnLst>
                          </p:cTn>
                        </p:par>
                        <p:par>
                          <p:cTn id="20" fill="hold">
                            <p:stCondLst>
                              <p:cond delay="1500"/>
                            </p:stCondLst>
                            <p:childTnLst>
                              <p:par>
                                <p:cTn id="21" presetID="42" presetClass="path" presetSubtype="0" accel="50000" decel="50000" fill="hold" nodeType="afterEffect">
                                  <p:stCondLst>
                                    <p:cond delay="0"/>
                                  </p:stCondLst>
                                  <p:childTnLst>
                                    <p:animMotion origin="layout" path="M -2.08333E-7 -1.48148E-6 L 0.1763 0.01667 " pathEditMode="relative" rAng="0" ptsTypes="AA">
                                      <p:cBhvr>
                                        <p:cTn id="22" dur="2000" fill="hold"/>
                                        <p:tgtEl>
                                          <p:spTgt spid="41"/>
                                        </p:tgtEl>
                                        <p:attrNameLst>
                                          <p:attrName>ppt_x</p:attrName>
                                          <p:attrName>ppt_y</p:attrName>
                                        </p:attrNameLst>
                                      </p:cBhvr>
                                      <p:rCtr x="8815" y="833"/>
                                    </p:animMotion>
                                  </p:childTnLst>
                                </p:cTn>
                              </p:par>
                            </p:childTnLst>
                          </p:cTn>
                        </p:par>
                        <p:par>
                          <p:cTn id="23" fill="hold">
                            <p:stCondLst>
                              <p:cond delay="3500"/>
                            </p:stCondLst>
                            <p:childTnLst>
                              <p:par>
                                <p:cTn id="24" presetID="27" presetClass="emph" presetSubtype="0" fill="remove" grpId="1" nodeType="afterEffect">
                                  <p:stCondLst>
                                    <p:cond delay="0"/>
                                  </p:stCondLst>
                                  <p:childTnLst>
                                    <p:animClr clrSpc="rgb" dir="cw">
                                      <p:cBhvr override="childStyle">
                                        <p:cTn id="25" dur="250" autoRev="1" fill="remove"/>
                                        <p:tgtEl>
                                          <p:spTgt spid="52"/>
                                        </p:tgtEl>
                                        <p:attrNameLst>
                                          <p:attrName>style.color</p:attrName>
                                        </p:attrNameLst>
                                      </p:cBhvr>
                                      <p:to>
                                        <a:schemeClr val="bg1"/>
                                      </p:to>
                                    </p:animClr>
                                    <p:animClr clrSpc="rgb" dir="cw">
                                      <p:cBhvr>
                                        <p:cTn id="26" dur="250" autoRev="1" fill="remove"/>
                                        <p:tgtEl>
                                          <p:spTgt spid="52"/>
                                        </p:tgtEl>
                                        <p:attrNameLst>
                                          <p:attrName>fillcolor</p:attrName>
                                        </p:attrNameLst>
                                      </p:cBhvr>
                                      <p:to>
                                        <a:schemeClr val="bg1"/>
                                      </p:to>
                                    </p:animClr>
                                    <p:set>
                                      <p:cBhvr>
                                        <p:cTn id="27" dur="250" autoRev="1" fill="remove"/>
                                        <p:tgtEl>
                                          <p:spTgt spid="52"/>
                                        </p:tgtEl>
                                        <p:attrNameLst>
                                          <p:attrName>fill.type</p:attrName>
                                        </p:attrNameLst>
                                      </p:cBhvr>
                                      <p:to>
                                        <p:strVal val="solid"/>
                                      </p:to>
                                    </p:set>
                                    <p:set>
                                      <p:cBhvr>
                                        <p:cTn id="28" dur="250" autoRev="1" fill="remove"/>
                                        <p:tgtEl>
                                          <p:spTgt spid="52"/>
                                        </p:tgtEl>
                                        <p:attrNameLst>
                                          <p:attrName>fill.on</p:attrName>
                                        </p:attrNameLst>
                                      </p:cBhvr>
                                      <p:to>
                                        <p:strVal val="true"/>
                                      </p:to>
                                    </p:set>
                                  </p:childTnLst>
                                </p:cTn>
                              </p:par>
                            </p:childTnLst>
                          </p:cTn>
                        </p:par>
                        <p:par>
                          <p:cTn id="29" fill="hold">
                            <p:stCondLst>
                              <p:cond delay="400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62"/>
                                        </p:tgtEl>
                                      </p:cBhvr>
                                    </p:animEffect>
                                    <p:animScale>
                                      <p:cBhvr>
                                        <p:cTn id="32" dur="250" autoRev="1" fill="hold"/>
                                        <p:tgtEl>
                                          <p:spTgt spid="62"/>
                                        </p:tgtEl>
                                      </p:cBhvr>
                                      <p:by x="105000" y="105000"/>
                                    </p:animScale>
                                  </p:childTnLst>
                                </p:cTn>
                              </p:par>
                            </p:childTnLst>
                          </p:cTn>
                        </p:par>
                        <p:par>
                          <p:cTn id="33" fill="hold">
                            <p:stCondLst>
                              <p:cond delay="4500"/>
                            </p:stCondLst>
                            <p:childTnLst>
                              <p:par>
                                <p:cTn id="34" presetID="14" presetClass="entr" presetSubtype="10" fill="hold" nodeType="after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randombar(horizontal)">
                                      <p:cBhvr>
                                        <p:cTn id="36" dur="500"/>
                                        <p:tgtEl>
                                          <p:spTgt spid="65"/>
                                        </p:tgtEl>
                                      </p:cBhvr>
                                    </p:animEffect>
                                  </p:childTnLst>
                                </p:cTn>
                              </p:par>
                            </p:childTnLst>
                          </p:cTn>
                        </p:par>
                        <p:par>
                          <p:cTn id="37" fill="hold">
                            <p:stCondLst>
                              <p:cond delay="5000"/>
                            </p:stCondLst>
                            <p:childTnLst>
                              <p:par>
                                <p:cTn id="38" presetID="9" presetClass="entr" presetSubtype="0"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dissolv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checkerboard(across)">
                                      <p:cBhvr>
                                        <p:cTn id="4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2" grpId="0" animBg="1"/>
      <p:bldP spid="52" grpId="1" animBg="1"/>
      <p:bldP spid="62" grpId="0" animBg="1"/>
      <p:bldP spid="62" grpId="1" animBg="1"/>
      <p:bldP spid="6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A2306AC9-AABE-D94D-A010-E351903BC9A2}"/>
              </a:ext>
            </a:extLst>
          </p:cNvPr>
          <p:cNvSpPr/>
          <p:nvPr/>
        </p:nvSpPr>
        <p:spPr>
          <a:xfrm>
            <a:off x="457201" y="1070757"/>
            <a:ext cx="4660158" cy="47535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3C45667-659E-5246-9624-3FBE7D358365}"/>
              </a:ext>
            </a:extLst>
          </p:cNvPr>
          <p:cNvSpPr>
            <a:spLocks noGrp="1"/>
          </p:cNvSpPr>
          <p:nvPr>
            <p:ph type="title"/>
          </p:nvPr>
        </p:nvSpPr>
        <p:spPr>
          <a:xfrm>
            <a:off x="255103" y="166034"/>
            <a:ext cx="11966714" cy="914400"/>
          </a:xfrm>
        </p:spPr>
        <p:txBody>
          <a:bodyPr>
            <a:normAutofit/>
          </a:bodyPr>
          <a:lstStyle/>
          <a:p>
            <a:r>
              <a:rPr lang="en-US"/>
              <a:t>Challenge 2: How to Mitigate Bottlenecks? </a:t>
            </a:r>
          </a:p>
        </p:txBody>
      </p:sp>
      <p:sp>
        <p:nvSpPr>
          <p:cNvPr id="4" name="Date Placeholder 3">
            <a:extLst>
              <a:ext uri="{FF2B5EF4-FFF2-40B4-BE49-F238E27FC236}">
                <a16:creationId xmlns:a16="http://schemas.microsoft.com/office/drawing/2014/main" id="{85BEE755-A09A-3941-B63C-8F11DB4271CE}"/>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C5A6E1D7-B001-D94A-9745-F798A7C6396F}"/>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F4A2DC35-9B26-7849-B172-4EDFA0EEB1C9}"/>
              </a:ext>
            </a:extLst>
          </p:cNvPr>
          <p:cNvSpPr>
            <a:spLocks noGrp="1"/>
          </p:cNvSpPr>
          <p:nvPr>
            <p:ph type="sldNum" sz="quarter" idx="12"/>
          </p:nvPr>
        </p:nvSpPr>
        <p:spPr/>
        <p:txBody>
          <a:bodyPr/>
          <a:lstStyle/>
          <a:p>
            <a:fld id="{C27E3DE6-4B5A-DC4B-92A7-08CD6C59DC0B}" type="slidenum">
              <a:rPr lang="en-US" smtClean="0"/>
              <a:t>21</a:t>
            </a:fld>
            <a:endParaRPr lang="en-US"/>
          </a:p>
        </p:txBody>
      </p:sp>
      <p:sp>
        <p:nvSpPr>
          <p:cNvPr id="15" name="TextBox 14">
            <a:extLst>
              <a:ext uri="{FF2B5EF4-FFF2-40B4-BE49-F238E27FC236}">
                <a16:creationId xmlns:a16="http://schemas.microsoft.com/office/drawing/2014/main" id="{A54AD51B-6AEC-7A4B-8950-31785039545F}"/>
              </a:ext>
            </a:extLst>
          </p:cNvPr>
          <p:cNvSpPr txBox="1"/>
          <p:nvPr/>
        </p:nvSpPr>
        <p:spPr>
          <a:xfrm>
            <a:off x="5230311" y="1899591"/>
            <a:ext cx="7771368" cy="523220"/>
          </a:xfrm>
          <a:prstGeom prst="rect">
            <a:avLst/>
          </a:prstGeom>
          <a:noFill/>
        </p:spPr>
        <p:txBody>
          <a:bodyPr wrap="square" rtlCol="0">
            <a:spAutoFit/>
          </a:bodyPr>
          <a:lstStyle/>
          <a:p>
            <a:r>
              <a:rPr lang="en-US" sz="2800" dirty="0"/>
              <a:t>Closer look at </a:t>
            </a:r>
            <a:r>
              <a:rPr lang="en-US" sz="2800" dirty="0">
                <a:solidFill>
                  <a:srgbClr val="FF0000"/>
                </a:solidFill>
              </a:rPr>
              <a:t>neural encoding bottleneck</a:t>
            </a:r>
            <a:r>
              <a:rPr lang="en-US" sz="2800" dirty="0"/>
              <a:t>:</a:t>
            </a:r>
          </a:p>
        </p:txBody>
      </p:sp>
      <p:sp>
        <p:nvSpPr>
          <p:cNvPr id="16" name="Rectangle 15">
            <a:extLst>
              <a:ext uri="{FF2B5EF4-FFF2-40B4-BE49-F238E27FC236}">
                <a16:creationId xmlns:a16="http://schemas.microsoft.com/office/drawing/2014/main" id="{A5DEE57D-5816-9B42-8160-BBA33E92E1CD}"/>
              </a:ext>
            </a:extLst>
          </p:cNvPr>
          <p:cNvSpPr/>
          <p:nvPr/>
        </p:nvSpPr>
        <p:spPr>
          <a:xfrm>
            <a:off x="5412793" y="2781963"/>
            <a:ext cx="5722702" cy="461665"/>
          </a:xfrm>
          <a:prstGeom prst="rect">
            <a:avLst/>
          </a:prstGeom>
          <a:noFill/>
        </p:spPr>
        <p:txBody>
          <a:bodyPr wrap="square" rtlCol="0">
            <a:spAutoFit/>
          </a:bodyPr>
          <a:lstStyle/>
          <a:p>
            <a:pPr marL="342900" indent="-342900">
              <a:buFont typeface="System Font Regular"/>
              <a:buChar char="-"/>
            </a:pPr>
            <a:r>
              <a:rPr lang="en-US" sz="2400" dirty="0"/>
              <a:t>The question is given at runtime</a:t>
            </a:r>
          </a:p>
        </p:txBody>
      </p:sp>
      <p:sp>
        <p:nvSpPr>
          <p:cNvPr id="17" name="Rectangle 16">
            <a:extLst>
              <a:ext uri="{FF2B5EF4-FFF2-40B4-BE49-F238E27FC236}">
                <a16:creationId xmlns:a16="http://schemas.microsoft.com/office/drawing/2014/main" id="{F25F3B83-57D8-444F-A639-799C0B0100E9}"/>
              </a:ext>
            </a:extLst>
          </p:cNvPr>
          <p:cNvSpPr/>
          <p:nvPr/>
        </p:nvSpPr>
        <p:spPr>
          <a:xfrm>
            <a:off x="5412793" y="3602781"/>
            <a:ext cx="6641520" cy="461665"/>
          </a:xfrm>
          <a:prstGeom prst="rect">
            <a:avLst/>
          </a:prstGeom>
          <a:noFill/>
        </p:spPr>
        <p:txBody>
          <a:bodyPr wrap="square" rtlCol="0">
            <a:spAutoFit/>
          </a:bodyPr>
          <a:lstStyle/>
          <a:p>
            <a:pPr marL="342900" indent="-342900">
              <a:buFont typeface="System Font Regular"/>
              <a:buChar char="-"/>
            </a:pPr>
            <a:r>
              <a:rPr lang="en-US" sz="2400" dirty="0"/>
              <a:t>Documents can be accessed beforehand</a:t>
            </a:r>
          </a:p>
        </p:txBody>
      </p:sp>
      <p:grpSp>
        <p:nvGrpSpPr>
          <p:cNvPr id="8" name="Group 7">
            <a:extLst>
              <a:ext uri="{FF2B5EF4-FFF2-40B4-BE49-F238E27FC236}">
                <a16:creationId xmlns:a16="http://schemas.microsoft.com/office/drawing/2014/main" id="{3D096252-81CD-B348-98A5-B729F2C86678}"/>
              </a:ext>
            </a:extLst>
          </p:cNvPr>
          <p:cNvGrpSpPr/>
          <p:nvPr/>
        </p:nvGrpSpPr>
        <p:grpSpPr>
          <a:xfrm>
            <a:off x="639420" y="1351009"/>
            <a:ext cx="4395469" cy="4296600"/>
            <a:chOff x="660698" y="1567714"/>
            <a:chExt cx="4395469" cy="4296600"/>
          </a:xfrm>
        </p:grpSpPr>
        <p:grpSp>
          <p:nvGrpSpPr>
            <p:cNvPr id="7" name="Group 6">
              <a:extLst>
                <a:ext uri="{FF2B5EF4-FFF2-40B4-BE49-F238E27FC236}">
                  <a16:creationId xmlns:a16="http://schemas.microsoft.com/office/drawing/2014/main" id="{3320C32B-3ADE-1344-93FB-2E060422C440}"/>
                </a:ext>
              </a:extLst>
            </p:cNvPr>
            <p:cNvGrpSpPr/>
            <p:nvPr/>
          </p:nvGrpSpPr>
          <p:grpSpPr>
            <a:xfrm>
              <a:off x="660698" y="1910533"/>
              <a:ext cx="2743200" cy="3953781"/>
              <a:chOff x="6407620" y="2429626"/>
              <a:chExt cx="2743200" cy="3953781"/>
            </a:xfrm>
          </p:grpSpPr>
          <p:sp>
            <p:nvSpPr>
              <p:cNvPr id="29" name="Right Arrow 28">
                <a:extLst>
                  <a:ext uri="{FF2B5EF4-FFF2-40B4-BE49-F238E27FC236}">
                    <a16:creationId xmlns:a16="http://schemas.microsoft.com/office/drawing/2014/main" id="{E57A70D1-0DD3-714B-A4A5-EFA6161E785C}"/>
                  </a:ext>
                </a:extLst>
              </p:cNvPr>
              <p:cNvSpPr/>
              <p:nvPr/>
            </p:nvSpPr>
            <p:spPr>
              <a:xfrm rot="16200000">
                <a:off x="7727204" y="3442589"/>
                <a:ext cx="365760" cy="228600"/>
              </a:xfrm>
              <a:prstGeom prst="rightArrow">
                <a:avLst/>
              </a:prstGeom>
              <a:solidFill>
                <a:schemeClr val="accent2">
                  <a:lumMod val="20000"/>
                  <a:lumOff val="80000"/>
                </a:schemeClr>
              </a:solidFill>
              <a:ln>
                <a:solidFill>
                  <a:schemeClr val="accent2"/>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3" name="TextBox 32">
                <a:extLst>
                  <a:ext uri="{FF2B5EF4-FFF2-40B4-BE49-F238E27FC236}">
                    <a16:creationId xmlns:a16="http://schemas.microsoft.com/office/drawing/2014/main" id="{C5B30BEC-0412-AB49-A4B5-2AEA092AE03F}"/>
                  </a:ext>
                </a:extLst>
              </p:cNvPr>
              <p:cNvSpPr txBox="1"/>
              <p:nvPr/>
            </p:nvSpPr>
            <p:spPr>
              <a:xfrm>
                <a:off x="7092075" y="5983297"/>
                <a:ext cx="1747270"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a:ln w="0"/>
                    <a:solidFill>
                      <a:schemeClr val="accent6">
                        <a:lumMod val="75000"/>
                      </a:schemeClr>
                    </a:solidFill>
                  </a:rPr>
                  <a:t>QA Model</a:t>
                </a:r>
              </a:p>
            </p:txBody>
          </p:sp>
          <p:sp>
            <p:nvSpPr>
              <p:cNvPr id="37" name="Rounded Rectangle 36">
                <a:extLst>
                  <a:ext uri="{FF2B5EF4-FFF2-40B4-BE49-F238E27FC236}">
                    <a16:creationId xmlns:a16="http://schemas.microsoft.com/office/drawing/2014/main" id="{88485649-75FE-1641-91FB-0D52A3EB8A25}"/>
                  </a:ext>
                </a:extLst>
              </p:cNvPr>
              <p:cNvSpPr/>
              <p:nvPr/>
            </p:nvSpPr>
            <p:spPr>
              <a:xfrm>
                <a:off x="6407620" y="3821480"/>
                <a:ext cx="2743200" cy="822960"/>
              </a:xfrm>
              <a:prstGeom prst="roundRect">
                <a:avLst/>
              </a:prstGeom>
              <a:solidFill>
                <a:schemeClr val="accent2">
                  <a:lumMod val="20000"/>
                  <a:lumOff val="80000"/>
                </a:schemeClr>
              </a:solidFill>
              <a:ln>
                <a:solidFill>
                  <a:schemeClr val="accent2">
                    <a:lumMod val="60000"/>
                    <a:lumOff val="40000"/>
                  </a:schemeClr>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ln w="0"/>
                  <a:solidFill>
                    <a:schemeClr val="tx1"/>
                  </a:solidFill>
                  <a:effectLst>
                    <a:outerShdw blurRad="38100" dist="19050" dir="2700000" algn="tl" rotWithShape="0">
                      <a:schemeClr val="dk1">
                        <a:alpha val="40000"/>
                      </a:schemeClr>
                    </a:outerShdw>
                  </a:effectLst>
                </a:endParaRPr>
              </a:p>
            </p:txBody>
          </p:sp>
          <p:sp>
            <p:nvSpPr>
              <p:cNvPr id="39" name="Rounded Rectangle 38">
                <a:extLst>
                  <a:ext uri="{FF2B5EF4-FFF2-40B4-BE49-F238E27FC236}">
                    <a16:creationId xmlns:a16="http://schemas.microsoft.com/office/drawing/2014/main" id="{AEB18A8B-878D-5649-95A5-BBE7520E6619}"/>
                  </a:ext>
                </a:extLst>
              </p:cNvPr>
              <p:cNvSpPr/>
              <p:nvPr/>
            </p:nvSpPr>
            <p:spPr>
              <a:xfrm>
                <a:off x="6919105" y="2923845"/>
                <a:ext cx="1920240" cy="365760"/>
              </a:xfrm>
              <a:prstGeom prst="roundRect">
                <a:avLst/>
              </a:prstGeom>
              <a:solidFill>
                <a:schemeClr val="accent5">
                  <a:lumMod val="40000"/>
                  <a:lumOff val="60000"/>
                </a:schemeClr>
              </a:solidFill>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Scoring Answers</a:t>
                </a:r>
                <a:endParaRPr lang="en-US" sz="1400" dirty="0"/>
              </a:p>
            </p:txBody>
          </p:sp>
          <p:sp>
            <p:nvSpPr>
              <p:cNvPr id="40" name="Rounded Rectangle 39">
                <a:extLst>
                  <a:ext uri="{FF2B5EF4-FFF2-40B4-BE49-F238E27FC236}">
                    <a16:creationId xmlns:a16="http://schemas.microsoft.com/office/drawing/2014/main" id="{C96659DA-F471-C543-86CA-94488EB52646}"/>
                  </a:ext>
                </a:extLst>
              </p:cNvPr>
              <p:cNvSpPr/>
              <p:nvPr/>
            </p:nvSpPr>
            <p:spPr>
              <a:xfrm>
                <a:off x="6933335" y="5120926"/>
                <a:ext cx="1920240" cy="39475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tx1"/>
                    </a:solidFill>
                    <a:effectLst>
                      <a:outerShdw blurRad="38100" dist="19050" dir="2700000" algn="tl" rotWithShape="0">
                        <a:schemeClr val="dk1">
                          <a:alpha val="40000"/>
                        </a:schemeClr>
                      </a:outerShdw>
                    </a:effectLst>
                  </a:rPr>
                  <a:t>Embeddings</a:t>
                </a:r>
              </a:p>
            </p:txBody>
          </p:sp>
          <p:sp>
            <p:nvSpPr>
              <p:cNvPr id="43" name="TextBox 42">
                <a:extLst>
                  <a:ext uri="{FF2B5EF4-FFF2-40B4-BE49-F238E27FC236}">
                    <a16:creationId xmlns:a16="http://schemas.microsoft.com/office/drawing/2014/main" id="{BFC13D23-26F0-C045-9E88-1AFA2EE7CAA1}"/>
                  </a:ext>
                </a:extLst>
              </p:cNvPr>
              <p:cNvSpPr txBox="1"/>
              <p:nvPr/>
            </p:nvSpPr>
            <p:spPr>
              <a:xfrm>
                <a:off x="6886028" y="3767935"/>
                <a:ext cx="2045851"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ln w="0"/>
                    <a:solidFill>
                      <a:schemeClr val="tx1"/>
                    </a:solidFill>
                  </a:rPr>
                  <a:t>Neural Encoding</a:t>
                </a:r>
              </a:p>
            </p:txBody>
          </p:sp>
          <p:sp>
            <p:nvSpPr>
              <p:cNvPr id="44" name="Rounded Rectangle 43">
                <a:extLst>
                  <a:ext uri="{FF2B5EF4-FFF2-40B4-BE49-F238E27FC236}">
                    <a16:creationId xmlns:a16="http://schemas.microsoft.com/office/drawing/2014/main" id="{B73A7A4D-1215-7349-830D-151646065598}"/>
                  </a:ext>
                </a:extLst>
              </p:cNvPr>
              <p:cNvSpPr/>
              <p:nvPr/>
            </p:nvSpPr>
            <p:spPr>
              <a:xfrm>
                <a:off x="6478867" y="4131710"/>
                <a:ext cx="1280160" cy="457200"/>
              </a:xfrm>
              <a:prstGeom prst="roundRect">
                <a:avLst/>
              </a:prstGeom>
              <a:solidFill>
                <a:schemeClr val="accent2">
                  <a:lumMod val="60000"/>
                  <a:lumOff val="4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n w="0"/>
                    <a:solidFill>
                      <a:schemeClr val="tx1"/>
                    </a:solidFill>
                    <a:effectLst>
                      <a:outerShdw blurRad="38100" dist="19050" dir="2700000" algn="tl" rotWithShape="0">
                        <a:schemeClr val="dk1">
                          <a:alpha val="40000"/>
                        </a:schemeClr>
                      </a:outerShdw>
                    </a:effectLst>
                  </a:rPr>
                  <a:t>Encoding documents</a:t>
                </a:r>
                <a:endParaRPr lang="en-US" sz="1200" dirty="0">
                  <a:ln w="0"/>
                  <a:solidFill>
                    <a:schemeClr val="tx1"/>
                  </a:solidFill>
                  <a:effectLst>
                    <a:outerShdw blurRad="38100" dist="19050" dir="2700000" algn="tl" rotWithShape="0">
                      <a:schemeClr val="dk1">
                        <a:alpha val="40000"/>
                      </a:schemeClr>
                    </a:outerShdw>
                  </a:effectLst>
                </a:endParaRPr>
              </a:p>
            </p:txBody>
          </p:sp>
          <p:sp>
            <p:nvSpPr>
              <p:cNvPr id="45" name="Rounded Rectangle 44">
                <a:extLst>
                  <a:ext uri="{FF2B5EF4-FFF2-40B4-BE49-F238E27FC236}">
                    <a16:creationId xmlns:a16="http://schemas.microsoft.com/office/drawing/2014/main" id="{103D4D7D-75E2-9341-83F0-6BA838007D95}"/>
                  </a:ext>
                </a:extLst>
              </p:cNvPr>
              <p:cNvSpPr/>
              <p:nvPr/>
            </p:nvSpPr>
            <p:spPr>
              <a:xfrm>
                <a:off x="7978958" y="4131710"/>
                <a:ext cx="1097280" cy="457200"/>
              </a:xfrm>
              <a:prstGeom prst="roundRect">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Encoding question</a:t>
                </a:r>
                <a:endParaRPr lang="en-US" sz="1200" dirty="0"/>
              </a:p>
            </p:txBody>
          </p:sp>
          <p:sp>
            <p:nvSpPr>
              <p:cNvPr id="48" name="Up Arrow 47">
                <a:extLst>
                  <a:ext uri="{FF2B5EF4-FFF2-40B4-BE49-F238E27FC236}">
                    <a16:creationId xmlns:a16="http://schemas.microsoft.com/office/drawing/2014/main" id="{D4EC2819-BF53-5145-94DA-2F46549FA5AA}"/>
                  </a:ext>
                </a:extLst>
              </p:cNvPr>
              <p:cNvSpPr/>
              <p:nvPr/>
            </p:nvSpPr>
            <p:spPr>
              <a:xfrm>
                <a:off x="7802016" y="4696866"/>
                <a:ext cx="182880" cy="365760"/>
              </a:xfrm>
              <a:prstGeom prst="upArrow">
                <a:avLst/>
              </a:prstGeom>
              <a:gradFill>
                <a:gsLst>
                  <a:gs pos="3000">
                    <a:schemeClr val="bg1"/>
                  </a:gs>
                  <a:gs pos="100000">
                    <a:schemeClr val="accent6">
                      <a:lumMod val="60000"/>
                      <a:lumOff val="40000"/>
                    </a:schemeClr>
                  </a:gs>
                </a:gsLst>
              </a:gradFill>
              <a:ln>
                <a:solidFill>
                  <a:schemeClr val="accent6"/>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9" name="Up Arrow 48">
                <a:extLst>
                  <a:ext uri="{FF2B5EF4-FFF2-40B4-BE49-F238E27FC236}">
                    <a16:creationId xmlns:a16="http://schemas.microsoft.com/office/drawing/2014/main" id="{BB642C07-0485-934B-AADA-57B0A3EDC1E2}"/>
                  </a:ext>
                </a:extLst>
              </p:cNvPr>
              <p:cNvSpPr/>
              <p:nvPr/>
            </p:nvSpPr>
            <p:spPr>
              <a:xfrm>
                <a:off x="7817514" y="2429626"/>
                <a:ext cx="182880" cy="365760"/>
              </a:xfrm>
              <a:prstGeom prst="upArrow">
                <a:avLst/>
              </a:prstGeom>
              <a:solidFill>
                <a:schemeClr val="accent5">
                  <a:lumMod val="20000"/>
                  <a:lumOff val="80000"/>
                </a:schemeClr>
              </a:solidFill>
              <a:ln>
                <a:solidFill>
                  <a:schemeClr val="accent5">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6C827D21-0E2B-DF47-909B-E184948AC8E4}"/>
                </a:ext>
              </a:extLst>
            </p:cNvPr>
            <p:cNvPicPr>
              <a:picLocks noChangeAspect="1"/>
            </p:cNvPicPr>
            <p:nvPr/>
          </p:nvPicPr>
          <p:blipFill>
            <a:blip r:embed="rId3"/>
            <a:stretch>
              <a:fillRect/>
            </a:stretch>
          </p:blipFill>
          <p:spPr>
            <a:xfrm>
              <a:off x="3105504" y="4508511"/>
              <a:ext cx="1348300" cy="1062426"/>
            </a:xfrm>
            <a:prstGeom prst="rect">
              <a:avLst/>
            </a:prstGeom>
          </p:spPr>
        </p:pic>
        <p:pic>
          <p:nvPicPr>
            <p:cNvPr id="26" name="Picture 25">
              <a:extLst>
                <a:ext uri="{FF2B5EF4-FFF2-40B4-BE49-F238E27FC236}">
                  <a16:creationId xmlns:a16="http://schemas.microsoft.com/office/drawing/2014/main" id="{6EE3910B-6020-2442-98BA-A9E27C183891}"/>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l="-1299" r="-1019"/>
            <a:stretch/>
          </p:blipFill>
          <p:spPr>
            <a:xfrm>
              <a:off x="3462531" y="3249440"/>
              <a:ext cx="1593636" cy="953198"/>
            </a:xfrm>
            <a:prstGeom prst="rect">
              <a:avLst/>
            </a:prstGeom>
          </p:spPr>
        </p:pic>
        <p:pic>
          <p:nvPicPr>
            <p:cNvPr id="27" name="Picture 26">
              <a:extLst>
                <a:ext uri="{FF2B5EF4-FFF2-40B4-BE49-F238E27FC236}">
                  <a16:creationId xmlns:a16="http://schemas.microsoft.com/office/drawing/2014/main" id="{CD4CEDBB-B153-934F-B699-7B871DDAE244}"/>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7636" y="2098511"/>
              <a:ext cx="1549450" cy="1012294"/>
            </a:xfrm>
            <a:prstGeom prst="rect">
              <a:avLst/>
            </a:prstGeom>
          </p:spPr>
        </p:pic>
        <p:sp>
          <p:nvSpPr>
            <p:cNvPr id="3" name="TextBox 2">
              <a:extLst>
                <a:ext uri="{FF2B5EF4-FFF2-40B4-BE49-F238E27FC236}">
                  <a16:creationId xmlns:a16="http://schemas.microsoft.com/office/drawing/2014/main" id="{4A26B689-405D-C44D-AA86-603840A33391}"/>
                </a:ext>
              </a:extLst>
            </p:cNvPr>
            <p:cNvSpPr txBox="1"/>
            <p:nvPr/>
          </p:nvSpPr>
          <p:spPr>
            <a:xfrm>
              <a:off x="1683854" y="1567714"/>
              <a:ext cx="1051891" cy="369332"/>
            </a:xfrm>
            <a:prstGeom prst="rect">
              <a:avLst/>
            </a:prstGeom>
            <a:noFill/>
          </p:spPr>
          <p:txBody>
            <a:bodyPr wrap="none" rtlCol="0">
              <a:spAutoFit/>
            </a:bodyPr>
            <a:lstStyle/>
            <a:p>
              <a:r>
                <a:rPr lang="en-US" dirty="0"/>
                <a:t>Answers</a:t>
              </a:r>
            </a:p>
          </p:txBody>
        </p:sp>
      </p:grpSp>
      <p:sp>
        <p:nvSpPr>
          <p:cNvPr id="30" name="Rounded Rectangle 29">
            <a:extLst>
              <a:ext uri="{FF2B5EF4-FFF2-40B4-BE49-F238E27FC236}">
                <a16:creationId xmlns:a16="http://schemas.microsoft.com/office/drawing/2014/main" id="{758BABAE-382B-9848-97CE-9C22A3298FBE}"/>
              </a:ext>
            </a:extLst>
          </p:cNvPr>
          <p:cNvSpPr/>
          <p:nvPr/>
        </p:nvSpPr>
        <p:spPr>
          <a:xfrm>
            <a:off x="693538" y="3394909"/>
            <a:ext cx="1289304" cy="457200"/>
          </a:xfrm>
          <a:prstGeom prst="roundRect">
            <a:avLst/>
          </a:prstGeom>
          <a:solidFill>
            <a:schemeClr val="accent2">
              <a:lumMod val="60000"/>
              <a:lumOff val="4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n w="0"/>
                <a:solidFill>
                  <a:schemeClr val="tx1"/>
                </a:solidFill>
                <a:effectLst>
                  <a:outerShdw blurRad="38100" dist="19050" dir="2700000" algn="tl" rotWithShape="0">
                    <a:schemeClr val="dk1">
                      <a:alpha val="40000"/>
                    </a:schemeClr>
                  </a:outerShdw>
                </a:effectLst>
              </a:rPr>
              <a:t>Encoding documents</a:t>
            </a:r>
            <a:endParaRPr lang="en-US" sz="1200" dirty="0">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D20582FB-9813-A94C-809E-750871BC3DAF}"/>
              </a:ext>
            </a:extLst>
          </p:cNvPr>
          <p:cNvSpPr/>
          <p:nvPr/>
        </p:nvSpPr>
        <p:spPr>
          <a:xfrm>
            <a:off x="5811400" y="4555100"/>
            <a:ext cx="5716376"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a:t>Can we precompute the neural encoding of documents?</a:t>
            </a:r>
          </a:p>
        </p:txBody>
      </p:sp>
    </p:spTree>
    <p:extLst>
      <p:ext uri="{BB962C8B-B14F-4D97-AF65-F5344CB8AC3E}">
        <p14:creationId xmlns:p14="http://schemas.microsoft.com/office/powerpoint/2010/main" val="289148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0"/>
                                        </p:tgtEl>
                                        <p:attrNameLst>
                                          <p:attrName>fillcolor</p:attrName>
                                        </p:attrNameLst>
                                      </p:cBhvr>
                                      <p:to>
                                        <a:srgbClr val="FF2600"/>
                                      </p:to>
                                    </p:animClr>
                                    <p:set>
                                      <p:cBhvr>
                                        <p:cTn id="7" dur="2000" fill="hold"/>
                                        <p:tgtEl>
                                          <p:spTgt spid="30"/>
                                        </p:tgtEl>
                                        <p:attrNameLst>
                                          <p:attrName>fill.type</p:attrName>
                                        </p:attrNameLst>
                                      </p:cBhvr>
                                      <p:to>
                                        <p:strVal val="solid"/>
                                      </p:to>
                                    </p:set>
                                    <p:set>
                                      <p:cBhvr>
                                        <p:cTn id="8" dur="2000" fill="hold"/>
                                        <p:tgtEl>
                                          <p:spTgt spid="30"/>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par>
                          <p:cTn id="14" fill="hold">
                            <p:stCondLst>
                              <p:cond delay="500"/>
                            </p:stCondLst>
                            <p:childTnLst>
                              <p:par>
                                <p:cTn id="15" presetID="5" presetClass="entr" presetSubtype="10" fill="hold" grpId="0" nodeType="afterEffect">
                                  <p:stCondLst>
                                    <p:cond delay="200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par>
                          <p:cTn id="18" fill="hold">
                            <p:stCondLst>
                              <p:cond delay="3000"/>
                            </p:stCondLst>
                            <p:childTnLst>
                              <p:par>
                                <p:cTn id="19" presetID="9" presetClass="entr" presetSubtype="0" fill="hold" grpId="0" nodeType="afterEffect">
                                  <p:stCondLst>
                                    <p:cond delay="150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30"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45667-659E-5246-9624-3FBE7D358365}"/>
              </a:ext>
            </a:extLst>
          </p:cNvPr>
          <p:cNvSpPr>
            <a:spLocks noGrp="1"/>
          </p:cNvSpPr>
          <p:nvPr>
            <p:ph type="title"/>
          </p:nvPr>
        </p:nvSpPr>
        <p:spPr>
          <a:xfrm>
            <a:off x="255103" y="166034"/>
            <a:ext cx="11966714" cy="914400"/>
          </a:xfrm>
        </p:spPr>
        <p:txBody>
          <a:bodyPr>
            <a:normAutofit/>
          </a:bodyPr>
          <a:lstStyle/>
          <a:p>
            <a:r>
              <a:rPr lang="en-US" dirty="0"/>
              <a:t>DeQA Idea: Offline Neural Encoding for Mobile</a:t>
            </a:r>
          </a:p>
        </p:txBody>
      </p:sp>
      <p:sp>
        <p:nvSpPr>
          <p:cNvPr id="4" name="Date Placeholder 3">
            <a:extLst>
              <a:ext uri="{FF2B5EF4-FFF2-40B4-BE49-F238E27FC236}">
                <a16:creationId xmlns:a16="http://schemas.microsoft.com/office/drawing/2014/main" id="{85BEE755-A09A-3941-B63C-8F11DB4271CE}"/>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C5A6E1D7-B001-D94A-9745-F798A7C6396F}"/>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F4A2DC35-9B26-7849-B172-4EDFA0EEB1C9}"/>
              </a:ext>
            </a:extLst>
          </p:cNvPr>
          <p:cNvSpPr>
            <a:spLocks noGrp="1"/>
          </p:cNvSpPr>
          <p:nvPr>
            <p:ph type="sldNum" sz="quarter" idx="12"/>
          </p:nvPr>
        </p:nvSpPr>
        <p:spPr/>
        <p:txBody>
          <a:bodyPr/>
          <a:lstStyle/>
          <a:p>
            <a:fld id="{C27E3DE6-4B5A-DC4B-92A7-08CD6C59DC0B}" type="slidenum">
              <a:rPr lang="en-US" smtClean="0"/>
              <a:t>22</a:t>
            </a:fld>
            <a:endParaRPr lang="en-US"/>
          </a:p>
        </p:txBody>
      </p:sp>
      <p:grpSp>
        <p:nvGrpSpPr>
          <p:cNvPr id="15" name="Group 14">
            <a:extLst>
              <a:ext uri="{FF2B5EF4-FFF2-40B4-BE49-F238E27FC236}">
                <a16:creationId xmlns:a16="http://schemas.microsoft.com/office/drawing/2014/main" id="{8E107A5B-15FF-EC47-9399-D46A16699A4B}"/>
              </a:ext>
            </a:extLst>
          </p:cNvPr>
          <p:cNvGrpSpPr/>
          <p:nvPr/>
        </p:nvGrpSpPr>
        <p:grpSpPr>
          <a:xfrm>
            <a:off x="767228" y="1277554"/>
            <a:ext cx="3572317" cy="2925184"/>
            <a:chOff x="3715267" y="2550039"/>
            <a:chExt cx="3572317" cy="2925184"/>
          </a:xfrm>
        </p:grpSpPr>
        <p:pic>
          <p:nvPicPr>
            <p:cNvPr id="16" name="Picture 15">
              <a:extLst>
                <a:ext uri="{FF2B5EF4-FFF2-40B4-BE49-F238E27FC236}">
                  <a16:creationId xmlns:a16="http://schemas.microsoft.com/office/drawing/2014/main" id="{0CDC17C0-2B83-3E4D-821F-C85D82C29BD9}"/>
                </a:ext>
              </a:extLst>
            </p:cNvPr>
            <p:cNvPicPr>
              <a:picLocks noChangeAspect="1"/>
            </p:cNvPicPr>
            <p:nvPr/>
          </p:nvPicPr>
          <p:blipFill>
            <a:blip r:embed="rId3"/>
            <a:stretch>
              <a:fillRect/>
            </a:stretch>
          </p:blipFill>
          <p:spPr>
            <a:xfrm>
              <a:off x="3715267" y="3016157"/>
              <a:ext cx="3572317" cy="2459066"/>
            </a:xfrm>
            <a:prstGeom prst="rect">
              <a:avLst/>
            </a:prstGeom>
          </p:spPr>
        </p:pic>
        <p:sp>
          <p:nvSpPr>
            <p:cNvPr id="17" name="TextBox 16">
              <a:extLst>
                <a:ext uri="{FF2B5EF4-FFF2-40B4-BE49-F238E27FC236}">
                  <a16:creationId xmlns:a16="http://schemas.microsoft.com/office/drawing/2014/main" id="{DD2CDF62-2A8C-E647-B0CC-9D8A8F555B35}"/>
                </a:ext>
              </a:extLst>
            </p:cNvPr>
            <p:cNvSpPr txBox="1"/>
            <p:nvPr/>
          </p:nvSpPr>
          <p:spPr>
            <a:xfrm>
              <a:off x="4075319" y="2550039"/>
              <a:ext cx="2089033" cy="369332"/>
            </a:xfrm>
            <a:prstGeom prst="rect">
              <a:avLst/>
            </a:prstGeom>
            <a:noFill/>
          </p:spPr>
          <p:txBody>
            <a:bodyPr wrap="none" rtlCol="0">
              <a:spAutoFit/>
            </a:bodyPr>
            <a:lstStyle/>
            <a:p>
              <a:r>
                <a:rPr lang="en-US"/>
                <a:t>RNet (Wang, et al)</a:t>
              </a:r>
            </a:p>
          </p:txBody>
        </p:sp>
      </p:grpSp>
      <p:grpSp>
        <p:nvGrpSpPr>
          <p:cNvPr id="18" name="Group 17">
            <a:extLst>
              <a:ext uri="{FF2B5EF4-FFF2-40B4-BE49-F238E27FC236}">
                <a16:creationId xmlns:a16="http://schemas.microsoft.com/office/drawing/2014/main" id="{001FCBBF-3989-6846-B978-BFDD4BB965DA}"/>
              </a:ext>
            </a:extLst>
          </p:cNvPr>
          <p:cNvGrpSpPr/>
          <p:nvPr/>
        </p:nvGrpSpPr>
        <p:grpSpPr>
          <a:xfrm>
            <a:off x="5071862" y="1250422"/>
            <a:ext cx="2286203" cy="2677596"/>
            <a:chOff x="6269012" y="1430104"/>
            <a:chExt cx="2286203" cy="2677596"/>
          </a:xfrm>
        </p:grpSpPr>
        <p:pic>
          <p:nvPicPr>
            <p:cNvPr id="19" name="Picture 18">
              <a:extLst>
                <a:ext uri="{FF2B5EF4-FFF2-40B4-BE49-F238E27FC236}">
                  <a16:creationId xmlns:a16="http://schemas.microsoft.com/office/drawing/2014/main" id="{125D35C6-DA48-9345-BB5A-DE654B8CDEA5}"/>
                </a:ext>
              </a:extLst>
            </p:cNvPr>
            <p:cNvPicPr>
              <a:picLocks noChangeAspect="1"/>
            </p:cNvPicPr>
            <p:nvPr/>
          </p:nvPicPr>
          <p:blipFill>
            <a:blip r:embed="rId4"/>
            <a:stretch>
              <a:fillRect/>
            </a:stretch>
          </p:blipFill>
          <p:spPr>
            <a:xfrm>
              <a:off x="6729389" y="1819712"/>
              <a:ext cx="1669080" cy="2287988"/>
            </a:xfrm>
            <a:prstGeom prst="rect">
              <a:avLst/>
            </a:prstGeom>
          </p:spPr>
        </p:pic>
        <p:sp>
          <p:nvSpPr>
            <p:cNvPr id="20" name="TextBox 19">
              <a:extLst>
                <a:ext uri="{FF2B5EF4-FFF2-40B4-BE49-F238E27FC236}">
                  <a16:creationId xmlns:a16="http://schemas.microsoft.com/office/drawing/2014/main" id="{9632380E-44D6-9249-945C-1979B4025EE2}"/>
                </a:ext>
              </a:extLst>
            </p:cNvPr>
            <p:cNvSpPr txBox="1"/>
            <p:nvPr/>
          </p:nvSpPr>
          <p:spPr>
            <a:xfrm>
              <a:off x="6269012" y="1430104"/>
              <a:ext cx="2286203" cy="369332"/>
            </a:xfrm>
            <a:prstGeom prst="rect">
              <a:avLst/>
            </a:prstGeom>
            <a:noFill/>
          </p:spPr>
          <p:txBody>
            <a:bodyPr wrap="none" rtlCol="0">
              <a:spAutoFit/>
            </a:bodyPr>
            <a:lstStyle/>
            <a:p>
              <a:r>
                <a:rPr lang="en-US"/>
                <a:t>MReader  (Hu, et al)</a:t>
              </a:r>
            </a:p>
          </p:txBody>
        </p:sp>
      </p:grpSp>
      <p:grpSp>
        <p:nvGrpSpPr>
          <p:cNvPr id="21" name="Group 20">
            <a:extLst>
              <a:ext uri="{FF2B5EF4-FFF2-40B4-BE49-F238E27FC236}">
                <a16:creationId xmlns:a16="http://schemas.microsoft.com/office/drawing/2014/main" id="{17893FBC-258A-C245-91E6-271EA0F8A0B9}"/>
              </a:ext>
            </a:extLst>
          </p:cNvPr>
          <p:cNvGrpSpPr/>
          <p:nvPr/>
        </p:nvGrpSpPr>
        <p:grpSpPr>
          <a:xfrm>
            <a:off x="8531770" y="1277554"/>
            <a:ext cx="1965276" cy="2529735"/>
            <a:chOff x="9326113" y="1352658"/>
            <a:chExt cx="1935145" cy="2023719"/>
          </a:xfrm>
        </p:grpSpPr>
        <p:pic>
          <p:nvPicPr>
            <p:cNvPr id="22" name="Picture 21">
              <a:extLst>
                <a:ext uri="{FF2B5EF4-FFF2-40B4-BE49-F238E27FC236}">
                  <a16:creationId xmlns:a16="http://schemas.microsoft.com/office/drawing/2014/main" id="{1EC55BA1-6C12-8E40-98D0-4CB98AFC38B6}"/>
                </a:ext>
              </a:extLst>
            </p:cNvPr>
            <p:cNvPicPr>
              <a:picLocks noChangeAspect="1"/>
            </p:cNvPicPr>
            <p:nvPr/>
          </p:nvPicPr>
          <p:blipFill>
            <a:blip r:embed="rId5"/>
            <a:stretch>
              <a:fillRect/>
            </a:stretch>
          </p:blipFill>
          <p:spPr>
            <a:xfrm>
              <a:off x="9759625" y="1624982"/>
              <a:ext cx="1403692" cy="1751395"/>
            </a:xfrm>
            <a:prstGeom prst="rect">
              <a:avLst/>
            </a:prstGeom>
          </p:spPr>
        </p:pic>
        <p:sp>
          <p:nvSpPr>
            <p:cNvPr id="23" name="TextBox 22">
              <a:extLst>
                <a:ext uri="{FF2B5EF4-FFF2-40B4-BE49-F238E27FC236}">
                  <a16:creationId xmlns:a16="http://schemas.microsoft.com/office/drawing/2014/main" id="{6086C5CF-ABBA-B04E-9FAE-589B089BE468}"/>
                </a:ext>
              </a:extLst>
            </p:cNvPr>
            <p:cNvSpPr txBox="1"/>
            <p:nvPr/>
          </p:nvSpPr>
          <p:spPr>
            <a:xfrm>
              <a:off x="9326113" y="1352658"/>
              <a:ext cx="1935145" cy="369332"/>
            </a:xfrm>
            <a:prstGeom prst="rect">
              <a:avLst/>
            </a:prstGeom>
            <a:noFill/>
          </p:spPr>
          <p:txBody>
            <a:bodyPr wrap="none" rtlCol="0">
              <a:spAutoFit/>
            </a:bodyPr>
            <a:lstStyle/>
            <a:p>
              <a:r>
                <a:rPr lang="en-US"/>
                <a:t>QANet (Yu, et al)</a:t>
              </a:r>
            </a:p>
          </p:txBody>
        </p:sp>
      </p:grpSp>
      <p:sp>
        <p:nvSpPr>
          <p:cNvPr id="30" name="Rectangle 29">
            <a:extLst>
              <a:ext uri="{FF2B5EF4-FFF2-40B4-BE49-F238E27FC236}">
                <a16:creationId xmlns:a16="http://schemas.microsoft.com/office/drawing/2014/main" id="{92042510-D0A5-4940-92AE-E54AF5078690}"/>
              </a:ext>
            </a:extLst>
          </p:cNvPr>
          <p:cNvSpPr/>
          <p:nvPr/>
        </p:nvSpPr>
        <p:spPr>
          <a:xfrm>
            <a:off x="1368239" y="4737279"/>
            <a:ext cx="10241280" cy="100584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buFont typeface="Arial" panose="020B0604020202020204" pitchFamily="34" charset="0"/>
              <a:buChar char="•"/>
            </a:pPr>
            <a:r>
              <a:rPr lang="en-US" sz="3200" dirty="0"/>
              <a:t>Document encoding does not depend on the question</a:t>
            </a:r>
          </a:p>
          <a:p>
            <a:pPr marL="457200" indent="-457200">
              <a:buFont typeface="Arial" panose="020B0604020202020204" pitchFamily="34" charset="0"/>
              <a:buChar char="•"/>
            </a:pPr>
            <a:r>
              <a:rPr lang="en-US" sz="3200" dirty="0"/>
              <a:t>Pre-compute document encoding offline</a:t>
            </a:r>
          </a:p>
        </p:txBody>
      </p:sp>
      <p:sp>
        <p:nvSpPr>
          <p:cNvPr id="47" name="Right Arrow 46">
            <a:extLst>
              <a:ext uri="{FF2B5EF4-FFF2-40B4-BE49-F238E27FC236}">
                <a16:creationId xmlns:a16="http://schemas.microsoft.com/office/drawing/2014/main" id="{B22167BC-C016-7444-A967-5E7647BA1501}"/>
              </a:ext>
            </a:extLst>
          </p:cNvPr>
          <p:cNvSpPr/>
          <p:nvPr/>
        </p:nvSpPr>
        <p:spPr>
          <a:xfrm rot="2400000">
            <a:off x="3465163" y="4212350"/>
            <a:ext cx="640080" cy="274320"/>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ight Arrow 47">
            <a:extLst>
              <a:ext uri="{FF2B5EF4-FFF2-40B4-BE49-F238E27FC236}">
                <a16:creationId xmlns:a16="http://schemas.microsoft.com/office/drawing/2014/main" id="{A07252E5-3924-9A47-A0F8-EEFDAF481DF8}"/>
              </a:ext>
            </a:extLst>
          </p:cNvPr>
          <p:cNvSpPr/>
          <p:nvPr/>
        </p:nvSpPr>
        <p:spPr>
          <a:xfrm rot="5400000">
            <a:off x="5527374" y="4248819"/>
            <a:ext cx="548640" cy="274320"/>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ight Arrow 48">
            <a:extLst>
              <a:ext uri="{FF2B5EF4-FFF2-40B4-BE49-F238E27FC236}">
                <a16:creationId xmlns:a16="http://schemas.microsoft.com/office/drawing/2014/main" id="{B77D81B3-44C6-A94B-BD9B-54EAEB84105F}"/>
              </a:ext>
            </a:extLst>
          </p:cNvPr>
          <p:cNvSpPr/>
          <p:nvPr/>
        </p:nvSpPr>
        <p:spPr>
          <a:xfrm rot="8400000">
            <a:off x="7865746" y="4212351"/>
            <a:ext cx="640080" cy="274320"/>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a:extLst>
              <a:ext uri="{FF2B5EF4-FFF2-40B4-BE49-F238E27FC236}">
                <a16:creationId xmlns:a16="http://schemas.microsoft.com/office/drawing/2014/main" id="{1EFD88AB-1624-8649-877D-A8027AAFB302}"/>
              </a:ext>
            </a:extLst>
          </p:cNvPr>
          <p:cNvSpPr/>
          <p:nvPr/>
        </p:nvSpPr>
        <p:spPr>
          <a:xfrm>
            <a:off x="1610030" y="3445348"/>
            <a:ext cx="1658116" cy="673111"/>
          </a:xfrm>
          <a:prstGeom prst="ellipse">
            <a:avLst/>
          </a:prstGeom>
          <a:noFill/>
          <a:ln w="508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079536FA-D9B3-044A-8A1A-6965CACE6B5A}"/>
              </a:ext>
            </a:extLst>
          </p:cNvPr>
          <p:cNvSpPr/>
          <p:nvPr/>
        </p:nvSpPr>
        <p:spPr>
          <a:xfrm>
            <a:off x="5276269" y="3159503"/>
            <a:ext cx="880144" cy="765580"/>
          </a:xfrm>
          <a:prstGeom prst="ellipse">
            <a:avLst/>
          </a:prstGeom>
          <a:noFill/>
          <a:ln w="508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 name="Oval 35">
            <a:extLst>
              <a:ext uri="{FF2B5EF4-FFF2-40B4-BE49-F238E27FC236}">
                <a16:creationId xmlns:a16="http://schemas.microsoft.com/office/drawing/2014/main" id="{87FEEE5E-CB0E-1D47-8CB0-A04F0461DBFE}"/>
              </a:ext>
            </a:extLst>
          </p:cNvPr>
          <p:cNvSpPr/>
          <p:nvPr/>
        </p:nvSpPr>
        <p:spPr>
          <a:xfrm>
            <a:off x="8702735" y="3125963"/>
            <a:ext cx="927545" cy="740239"/>
          </a:xfrm>
          <a:prstGeom prst="ellipse">
            <a:avLst/>
          </a:prstGeom>
          <a:noFill/>
          <a:ln w="508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10" name="Group 9">
            <a:extLst>
              <a:ext uri="{FF2B5EF4-FFF2-40B4-BE49-F238E27FC236}">
                <a16:creationId xmlns:a16="http://schemas.microsoft.com/office/drawing/2014/main" id="{4EC07E15-B097-414A-A19C-D3EE5550121C}"/>
              </a:ext>
            </a:extLst>
          </p:cNvPr>
          <p:cNvGrpSpPr/>
          <p:nvPr/>
        </p:nvGrpSpPr>
        <p:grpSpPr>
          <a:xfrm>
            <a:off x="617627" y="3438548"/>
            <a:ext cx="907192" cy="615388"/>
            <a:chOff x="617627" y="3438548"/>
            <a:chExt cx="907192" cy="615388"/>
          </a:xfrm>
        </p:grpSpPr>
        <p:sp>
          <p:nvSpPr>
            <p:cNvPr id="24" name="Oval 23">
              <a:extLst>
                <a:ext uri="{FF2B5EF4-FFF2-40B4-BE49-F238E27FC236}">
                  <a16:creationId xmlns:a16="http://schemas.microsoft.com/office/drawing/2014/main" id="{34E099FB-9619-7944-B711-3F8D62BA5B70}"/>
                </a:ext>
              </a:extLst>
            </p:cNvPr>
            <p:cNvSpPr/>
            <p:nvPr/>
          </p:nvSpPr>
          <p:spPr>
            <a:xfrm>
              <a:off x="679132" y="3438548"/>
              <a:ext cx="845687" cy="615388"/>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0248B5E9-AC69-294D-9154-524A12C3C597}"/>
                </a:ext>
              </a:extLst>
            </p:cNvPr>
            <p:cNvSpPr txBox="1"/>
            <p:nvPr/>
          </p:nvSpPr>
          <p:spPr>
            <a:xfrm>
              <a:off x="617627" y="3499515"/>
              <a:ext cx="441146" cy="461665"/>
            </a:xfrm>
            <a:prstGeom prst="rect">
              <a:avLst/>
            </a:prstGeom>
            <a:noFill/>
          </p:spPr>
          <p:txBody>
            <a:bodyPr wrap="none" rtlCol="0">
              <a:spAutoFit/>
            </a:bodyPr>
            <a:lstStyle/>
            <a:p>
              <a:r>
                <a:rPr lang="en-US" sz="2400" b="1" dirty="0">
                  <a:solidFill>
                    <a:schemeClr val="accent1"/>
                  </a:solidFill>
                </a:rPr>
                <a:t>Q</a:t>
              </a:r>
            </a:p>
          </p:txBody>
        </p:sp>
      </p:grpSp>
      <p:grpSp>
        <p:nvGrpSpPr>
          <p:cNvPr id="12" name="Group 11">
            <a:extLst>
              <a:ext uri="{FF2B5EF4-FFF2-40B4-BE49-F238E27FC236}">
                <a16:creationId xmlns:a16="http://schemas.microsoft.com/office/drawing/2014/main" id="{BA57D026-FC87-BC4C-A3B6-B6F6FB381D4B}"/>
              </a:ext>
            </a:extLst>
          </p:cNvPr>
          <p:cNvGrpSpPr/>
          <p:nvPr/>
        </p:nvGrpSpPr>
        <p:grpSpPr>
          <a:xfrm>
            <a:off x="1619239" y="3438548"/>
            <a:ext cx="1658116" cy="673111"/>
            <a:chOff x="1619239" y="3438548"/>
            <a:chExt cx="1658116" cy="673111"/>
          </a:xfrm>
        </p:grpSpPr>
        <p:sp>
          <p:nvSpPr>
            <p:cNvPr id="25" name="Oval 24">
              <a:extLst>
                <a:ext uri="{FF2B5EF4-FFF2-40B4-BE49-F238E27FC236}">
                  <a16:creationId xmlns:a16="http://schemas.microsoft.com/office/drawing/2014/main" id="{17B55336-B1AB-EC43-9253-2D282D59FC7F}"/>
                </a:ext>
              </a:extLst>
            </p:cNvPr>
            <p:cNvSpPr/>
            <p:nvPr/>
          </p:nvSpPr>
          <p:spPr>
            <a:xfrm>
              <a:off x="1619239" y="3438548"/>
              <a:ext cx="1658116" cy="673111"/>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1" name="TextBox 40">
              <a:extLst>
                <a:ext uri="{FF2B5EF4-FFF2-40B4-BE49-F238E27FC236}">
                  <a16:creationId xmlns:a16="http://schemas.microsoft.com/office/drawing/2014/main" id="{B4B4C5EF-0662-834F-AB2F-269B2A918C0D}"/>
                </a:ext>
              </a:extLst>
            </p:cNvPr>
            <p:cNvSpPr txBox="1"/>
            <p:nvPr/>
          </p:nvSpPr>
          <p:spPr>
            <a:xfrm>
              <a:off x="1935684" y="3544270"/>
              <a:ext cx="441146" cy="461665"/>
            </a:xfrm>
            <a:prstGeom prst="rect">
              <a:avLst/>
            </a:prstGeom>
            <a:noFill/>
          </p:spPr>
          <p:txBody>
            <a:bodyPr wrap="none" rtlCol="0">
              <a:spAutoFit/>
            </a:bodyPr>
            <a:lstStyle/>
            <a:p>
              <a:r>
                <a:rPr lang="en-US" sz="2400" b="1" dirty="0">
                  <a:solidFill>
                    <a:schemeClr val="accent2"/>
                  </a:solidFill>
                </a:rPr>
                <a:t>D</a:t>
              </a:r>
            </a:p>
          </p:txBody>
        </p:sp>
      </p:grpSp>
      <p:grpSp>
        <p:nvGrpSpPr>
          <p:cNvPr id="14" name="Group 13">
            <a:extLst>
              <a:ext uri="{FF2B5EF4-FFF2-40B4-BE49-F238E27FC236}">
                <a16:creationId xmlns:a16="http://schemas.microsoft.com/office/drawing/2014/main" id="{39C66F3C-1626-AE40-9CB0-A4612F4FAE88}"/>
              </a:ext>
            </a:extLst>
          </p:cNvPr>
          <p:cNvGrpSpPr/>
          <p:nvPr/>
        </p:nvGrpSpPr>
        <p:grpSpPr>
          <a:xfrm>
            <a:off x="8702843" y="3125963"/>
            <a:ext cx="928052" cy="740239"/>
            <a:chOff x="8702843" y="3125963"/>
            <a:chExt cx="928052" cy="740239"/>
          </a:xfrm>
        </p:grpSpPr>
        <p:sp>
          <p:nvSpPr>
            <p:cNvPr id="28" name="Oval 27">
              <a:extLst>
                <a:ext uri="{FF2B5EF4-FFF2-40B4-BE49-F238E27FC236}">
                  <a16:creationId xmlns:a16="http://schemas.microsoft.com/office/drawing/2014/main" id="{64FA69E0-B330-3C45-9A3E-36395885099C}"/>
                </a:ext>
              </a:extLst>
            </p:cNvPr>
            <p:cNvSpPr/>
            <p:nvPr/>
          </p:nvSpPr>
          <p:spPr>
            <a:xfrm>
              <a:off x="8703350" y="3125963"/>
              <a:ext cx="927545" cy="740239"/>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2" name="TextBox 41">
              <a:extLst>
                <a:ext uri="{FF2B5EF4-FFF2-40B4-BE49-F238E27FC236}">
                  <a16:creationId xmlns:a16="http://schemas.microsoft.com/office/drawing/2014/main" id="{00B4855E-93C1-6146-8240-8D110E95C16E}"/>
                </a:ext>
              </a:extLst>
            </p:cNvPr>
            <p:cNvSpPr txBox="1"/>
            <p:nvPr/>
          </p:nvSpPr>
          <p:spPr>
            <a:xfrm>
              <a:off x="8702843" y="3303376"/>
              <a:ext cx="441146" cy="461665"/>
            </a:xfrm>
            <a:prstGeom prst="rect">
              <a:avLst/>
            </a:prstGeom>
            <a:noFill/>
          </p:spPr>
          <p:txBody>
            <a:bodyPr wrap="none" rtlCol="0">
              <a:spAutoFit/>
            </a:bodyPr>
            <a:lstStyle/>
            <a:p>
              <a:r>
                <a:rPr lang="en-US" sz="2400" b="1" dirty="0">
                  <a:solidFill>
                    <a:schemeClr val="accent2"/>
                  </a:solidFill>
                </a:rPr>
                <a:t>D</a:t>
              </a:r>
            </a:p>
          </p:txBody>
        </p:sp>
      </p:grpSp>
      <p:grpSp>
        <p:nvGrpSpPr>
          <p:cNvPr id="13" name="Group 12">
            <a:extLst>
              <a:ext uri="{FF2B5EF4-FFF2-40B4-BE49-F238E27FC236}">
                <a16:creationId xmlns:a16="http://schemas.microsoft.com/office/drawing/2014/main" id="{C4EFF5F5-E12B-DB44-8343-4A357BDF7C9C}"/>
              </a:ext>
            </a:extLst>
          </p:cNvPr>
          <p:cNvGrpSpPr/>
          <p:nvPr/>
        </p:nvGrpSpPr>
        <p:grpSpPr>
          <a:xfrm>
            <a:off x="5237097" y="3165837"/>
            <a:ext cx="900051" cy="765580"/>
            <a:chOff x="5237097" y="3165837"/>
            <a:chExt cx="900051" cy="765580"/>
          </a:xfrm>
        </p:grpSpPr>
        <p:sp>
          <p:nvSpPr>
            <p:cNvPr id="26" name="Oval 25">
              <a:extLst>
                <a:ext uri="{FF2B5EF4-FFF2-40B4-BE49-F238E27FC236}">
                  <a16:creationId xmlns:a16="http://schemas.microsoft.com/office/drawing/2014/main" id="{C1F49CC7-9580-E846-AEBB-713D0E9014F7}"/>
                </a:ext>
              </a:extLst>
            </p:cNvPr>
            <p:cNvSpPr/>
            <p:nvPr/>
          </p:nvSpPr>
          <p:spPr>
            <a:xfrm>
              <a:off x="5260166" y="3165837"/>
              <a:ext cx="876982" cy="765580"/>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3" name="TextBox 42">
              <a:extLst>
                <a:ext uri="{FF2B5EF4-FFF2-40B4-BE49-F238E27FC236}">
                  <a16:creationId xmlns:a16="http://schemas.microsoft.com/office/drawing/2014/main" id="{DC0E9ACE-DA4D-FD48-AC2F-92E72FECF469}"/>
                </a:ext>
              </a:extLst>
            </p:cNvPr>
            <p:cNvSpPr txBox="1"/>
            <p:nvPr/>
          </p:nvSpPr>
          <p:spPr>
            <a:xfrm>
              <a:off x="5237097" y="3350178"/>
              <a:ext cx="441146" cy="461665"/>
            </a:xfrm>
            <a:prstGeom prst="rect">
              <a:avLst/>
            </a:prstGeom>
            <a:noFill/>
          </p:spPr>
          <p:txBody>
            <a:bodyPr wrap="none" rtlCol="0">
              <a:spAutoFit/>
            </a:bodyPr>
            <a:lstStyle/>
            <a:p>
              <a:r>
                <a:rPr lang="en-US" sz="2400" b="1" dirty="0">
                  <a:solidFill>
                    <a:schemeClr val="accent2"/>
                  </a:solidFill>
                </a:rPr>
                <a:t>D</a:t>
              </a:r>
            </a:p>
          </p:txBody>
        </p:sp>
      </p:grpSp>
      <p:grpSp>
        <p:nvGrpSpPr>
          <p:cNvPr id="11" name="Group 10">
            <a:extLst>
              <a:ext uri="{FF2B5EF4-FFF2-40B4-BE49-F238E27FC236}">
                <a16:creationId xmlns:a16="http://schemas.microsoft.com/office/drawing/2014/main" id="{0C7A41A2-5585-3043-81C8-1759736EA613}"/>
              </a:ext>
            </a:extLst>
          </p:cNvPr>
          <p:cNvGrpSpPr/>
          <p:nvPr/>
        </p:nvGrpSpPr>
        <p:grpSpPr>
          <a:xfrm>
            <a:off x="9746847" y="3115337"/>
            <a:ext cx="895812" cy="765580"/>
            <a:chOff x="9746847" y="3115337"/>
            <a:chExt cx="895812" cy="765580"/>
          </a:xfrm>
        </p:grpSpPr>
        <p:sp>
          <p:nvSpPr>
            <p:cNvPr id="29" name="Oval 28">
              <a:extLst>
                <a:ext uri="{FF2B5EF4-FFF2-40B4-BE49-F238E27FC236}">
                  <a16:creationId xmlns:a16="http://schemas.microsoft.com/office/drawing/2014/main" id="{9CF83B70-71CE-A746-81B3-E690BC65AF17}"/>
                </a:ext>
              </a:extLst>
            </p:cNvPr>
            <p:cNvSpPr/>
            <p:nvPr/>
          </p:nvSpPr>
          <p:spPr>
            <a:xfrm>
              <a:off x="9746847" y="3115337"/>
              <a:ext cx="811020" cy="765580"/>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4" name="TextBox 43">
              <a:extLst>
                <a:ext uri="{FF2B5EF4-FFF2-40B4-BE49-F238E27FC236}">
                  <a16:creationId xmlns:a16="http://schemas.microsoft.com/office/drawing/2014/main" id="{2370E698-8CC5-1D45-B77D-A1F46BBC4264}"/>
                </a:ext>
              </a:extLst>
            </p:cNvPr>
            <p:cNvSpPr txBox="1"/>
            <p:nvPr/>
          </p:nvSpPr>
          <p:spPr>
            <a:xfrm>
              <a:off x="10201513" y="3265249"/>
              <a:ext cx="441146" cy="461665"/>
            </a:xfrm>
            <a:prstGeom prst="rect">
              <a:avLst/>
            </a:prstGeom>
            <a:noFill/>
          </p:spPr>
          <p:txBody>
            <a:bodyPr wrap="none" rtlCol="0">
              <a:spAutoFit/>
            </a:bodyPr>
            <a:lstStyle/>
            <a:p>
              <a:r>
                <a:rPr lang="en-US" sz="2400" b="1" dirty="0">
                  <a:solidFill>
                    <a:schemeClr val="accent1"/>
                  </a:solidFill>
                </a:rPr>
                <a:t>Q</a:t>
              </a:r>
            </a:p>
          </p:txBody>
        </p:sp>
      </p:grpSp>
      <p:grpSp>
        <p:nvGrpSpPr>
          <p:cNvPr id="8" name="Group 7">
            <a:extLst>
              <a:ext uri="{FF2B5EF4-FFF2-40B4-BE49-F238E27FC236}">
                <a16:creationId xmlns:a16="http://schemas.microsoft.com/office/drawing/2014/main" id="{57B5BB6D-290D-CA4A-902E-DA3DBDCEBC87}"/>
              </a:ext>
            </a:extLst>
          </p:cNvPr>
          <p:cNvGrpSpPr/>
          <p:nvPr/>
        </p:nvGrpSpPr>
        <p:grpSpPr>
          <a:xfrm>
            <a:off x="6289548" y="3176455"/>
            <a:ext cx="823675" cy="765580"/>
            <a:chOff x="6289548" y="3176455"/>
            <a:chExt cx="823675" cy="765580"/>
          </a:xfrm>
        </p:grpSpPr>
        <p:sp>
          <p:nvSpPr>
            <p:cNvPr id="27" name="Oval 26">
              <a:extLst>
                <a:ext uri="{FF2B5EF4-FFF2-40B4-BE49-F238E27FC236}">
                  <a16:creationId xmlns:a16="http://schemas.microsoft.com/office/drawing/2014/main" id="{64425383-A457-E547-B848-6ADFB1667075}"/>
                </a:ext>
              </a:extLst>
            </p:cNvPr>
            <p:cNvSpPr/>
            <p:nvPr/>
          </p:nvSpPr>
          <p:spPr>
            <a:xfrm>
              <a:off x="6289548" y="3176455"/>
              <a:ext cx="765059" cy="765580"/>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5" name="TextBox 44">
              <a:extLst>
                <a:ext uri="{FF2B5EF4-FFF2-40B4-BE49-F238E27FC236}">
                  <a16:creationId xmlns:a16="http://schemas.microsoft.com/office/drawing/2014/main" id="{9B6AB186-DD4F-E64A-90E4-A313C24BF63E}"/>
                </a:ext>
              </a:extLst>
            </p:cNvPr>
            <p:cNvSpPr txBox="1"/>
            <p:nvPr/>
          </p:nvSpPr>
          <p:spPr>
            <a:xfrm>
              <a:off x="6672077" y="3310296"/>
              <a:ext cx="441146" cy="461665"/>
            </a:xfrm>
            <a:prstGeom prst="rect">
              <a:avLst/>
            </a:prstGeom>
            <a:noFill/>
          </p:spPr>
          <p:txBody>
            <a:bodyPr wrap="none" rtlCol="0">
              <a:spAutoFit/>
            </a:bodyPr>
            <a:lstStyle/>
            <a:p>
              <a:r>
                <a:rPr lang="en-US" sz="2400" b="1" dirty="0">
                  <a:solidFill>
                    <a:schemeClr val="accent1"/>
                  </a:solidFill>
                </a:rPr>
                <a:t>Q</a:t>
              </a:r>
            </a:p>
          </p:txBody>
        </p:sp>
      </p:grpSp>
    </p:spTree>
    <p:extLst>
      <p:ext uri="{BB962C8B-B14F-4D97-AF65-F5344CB8AC3E}">
        <p14:creationId xmlns:p14="http://schemas.microsoft.com/office/powerpoint/2010/main" val="283148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par>
                                <p:cTn id="24" presetID="3"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par>
                                <p:cTn id="32" presetID="9"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par>
                                <p:cTn id="35" presetID="9"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34"/>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childTnLst>
                          </p:cTn>
                        </p:par>
                        <p:par>
                          <p:cTn id="46" fill="hold">
                            <p:stCondLst>
                              <p:cond delay="0"/>
                            </p:stCondLst>
                            <p:childTnLst>
                              <p:par>
                                <p:cTn id="47" presetID="9" presetClass="entr" presetSubtype="0" fill="hold" grpId="0" nodeType="after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dissolve">
                                      <p:cBhvr>
                                        <p:cTn id="49" dur="500"/>
                                        <p:tgtEl>
                                          <p:spTgt spid="47"/>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dissolve">
                                      <p:cBhvr>
                                        <p:cTn id="52" dur="500"/>
                                        <p:tgtEl>
                                          <p:spTgt spid="48"/>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dissolve">
                                      <p:cBhvr>
                                        <p:cTn id="55" dur="500"/>
                                        <p:tgtEl>
                                          <p:spTgt spid="49"/>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dissolve">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0">
                                            <p:txEl>
                                              <p:pRg st="0" end="0"/>
                                            </p:txEl>
                                          </p:spTgt>
                                        </p:tgtEl>
                                        <p:attrNameLst>
                                          <p:attrName>style.visibility</p:attrName>
                                        </p:attrNameLst>
                                      </p:cBhvr>
                                      <p:to>
                                        <p:strVal val="visible"/>
                                      </p:to>
                                    </p:set>
                                    <p:animEffect transition="in" filter="blinds(horizontal)">
                                      <p:cBhvr>
                                        <p:cTn id="63" dur="500"/>
                                        <p:tgtEl>
                                          <p:spTgt spid="30">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nodeType="clickEffect">
                                  <p:stCondLst>
                                    <p:cond delay="0"/>
                                  </p:stCondLst>
                                  <p:childTnLst>
                                    <p:set>
                                      <p:cBhvr>
                                        <p:cTn id="67" dur="1" fill="hold">
                                          <p:stCondLst>
                                            <p:cond delay="0"/>
                                          </p:stCondLst>
                                        </p:cTn>
                                        <p:tgtEl>
                                          <p:spTgt spid="30">
                                            <p:txEl>
                                              <p:pRg st="1" end="1"/>
                                            </p:txEl>
                                          </p:spTgt>
                                        </p:tgtEl>
                                        <p:attrNameLst>
                                          <p:attrName>style.visibility</p:attrName>
                                        </p:attrNameLst>
                                      </p:cBhvr>
                                      <p:to>
                                        <p:strVal val="visible"/>
                                      </p:to>
                                    </p:set>
                                    <p:animEffect transition="in" filter="checkerboard(across)">
                                      <p:cBhvr>
                                        <p:cTn id="68"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7" grpId="0" animBg="1"/>
      <p:bldP spid="48" grpId="0" animBg="1"/>
      <p:bldP spid="49" grpId="0" animBg="1"/>
      <p:bldP spid="34" grpId="1" animBg="1"/>
      <p:bldP spid="35" grpId="1" animBg="1"/>
      <p:bldP spid="3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99798463-6730-F64E-BBC2-B65912AF6840}"/>
              </a:ext>
            </a:extLst>
          </p:cNvPr>
          <p:cNvGrpSpPr/>
          <p:nvPr/>
        </p:nvGrpSpPr>
        <p:grpSpPr>
          <a:xfrm>
            <a:off x="6131061" y="2077326"/>
            <a:ext cx="2111790" cy="1041810"/>
            <a:chOff x="6041610" y="2068006"/>
            <a:chExt cx="2111790" cy="1041810"/>
          </a:xfrm>
        </p:grpSpPr>
        <p:pic>
          <p:nvPicPr>
            <p:cNvPr id="21" name="Picture 20">
              <a:extLst>
                <a:ext uri="{FF2B5EF4-FFF2-40B4-BE49-F238E27FC236}">
                  <a16:creationId xmlns:a16="http://schemas.microsoft.com/office/drawing/2014/main" id="{0BAAA49A-2AFE-0F49-99DC-86BB9AD8017A}"/>
                </a:ext>
              </a:extLst>
            </p:cNvPr>
            <p:cNvPicPr>
              <a:picLocks noChangeAspect="1"/>
            </p:cNvPicPr>
            <p:nvPr/>
          </p:nvPicPr>
          <p:blipFill>
            <a:blip r:embed="rId3"/>
            <a:stretch>
              <a:fillRect/>
            </a:stretch>
          </p:blipFill>
          <p:spPr>
            <a:xfrm>
              <a:off x="6418898" y="2068006"/>
              <a:ext cx="1244539" cy="788208"/>
            </a:xfrm>
            <a:prstGeom prst="rect">
              <a:avLst/>
            </a:prstGeom>
          </p:spPr>
        </p:pic>
        <p:pic>
          <p:nvPicPr>
            <p:cNvPr id="22" name="Picture 21">
              <a:extLst>
                <a:ext uri="{FF2B5EF4-FFF2-40B4-BE49-F238E27FC236}">
                  <a16:creationId xmlns:a16="http://schemas.microsoft.com/office/drawing/2014/main" id="{136008D6-D799-2F49-85F0-A817E044047D}"/>
                </a:ext>
              </a:extLst>
            </p:cNvPr>
            <p:cNvPicPr>
              <a:picLocks noChangeAspect="1"/>
            </p:cNvPicPr>
            <p:nvPr/>
          </p:nvPicPr>
          <p:blipFill>
            <a:blip r:embed="rId3"/>
            <a:stretch>
              <a:fillRect/>
            </a:stretch>
          </p:blipFill>
          <p:spPr>
            <a:xfrm>
              <a:off x="6908861" y="2142441"/>
              <a:ext cx="1244539" cy="788208"/>
            </a:xfrm>
            <a:prstGeom prst="rect">
              <a:avLst/>
            </a:prstGeom>
          </p:spPr>
        </p:pic>
        <p:pic>
          <p:nvPicPr>
            <p:cNvPr id="23" name="Picture 22">
              <a:extLst>
                <a:ext uri="{FF2B5EF4-FFF2-40B4-BE49-F238E27FC236}">
                  <a16:creationId xmlns:a16="http://schemas.microsoft.com/office/drawing/2014/main" id="{0EE1C734-9518-E54D-8080-7993D31A3CE5}"/>
                </a:ext>
              </a:extLst>
            </p:cNvPr>
            <p:cNvPicPr>
              <a:picLocks noChangeAspect="1"/>
            </p:cNvPicPr>
            <p:nvPr/>
          </p:nvPicPr>
          <p:blipFill>
            <a:blip r:embed="rId3"/>
            <a:stretch>
              <a:fillRect/>
            </a:stretch>
          </p:blipFill>
          <p:spPr>
            <a:xfrm>
              <a:off x="6041610" y="2321608"/>
              <a:ext cx="1244539" cy="788208"/>
            </a:xfrm>
            <a:prstGeom prst="rect">
              <a:avLst/>
            </a:prstGeom>
          </p:spPr>
        </p:pic>
      </p:grpSp>
      <p:sp>
        <p:nvSpPr>
          <p:cNvPr id="2" name="Title 1">
            <a:extLst>
              <a:ext uri="{FF2B5EF4-FFF2-40B4-BE49-F238E27FC236}">
                <a16:creationId xmlns:a16="http://schemas.microsoft.com/office/drawing/2014/main" id="{2BE2FAEC-2560-2340-BD6D-2864F4C48600}"/>
              </a:ext>
            </a:extLst>
          </p:cNvPr>
          <p:cNvSpPr>
            <a:spLocks noGrp="1"/>
          </p:cNvSpPr>
          <p:nvPr>
            <p:ph type="title"/>
          </p:nvPr>
        </p:nvSpPr>
        <p:spPr/>
        <p:txBody>
          <a:bodyPr/>
          <a:lstStyle/>
          <a:p>
            <a:r>
              <a:rPr lang="en-US"/>
              <a:t>QA Memory Optimizations</a:t>
            </a:r>
          </a:p>
        </p:txBody>
      </p:sp>
      <p:sp>
        <p:nvSpPr>
          <p:cNvPr id="4" name="Date Placeholder 3">
            <a:extLst>
              <a:ext uri="{FF2B5EF4-FFF2-40B4-BE49-F238E27FC236}">
                <a16:creationId xmlns:a16="http://schemas.microsoft.com/office/drawing/2014/main" id="{93F65489-8253-2D48-B219-64E258FACC2D}"/>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BEC9E63F-8119-D44E-9996-7EF3DCBED8B5}"/>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B453F242-34A9-BE4A-ABDC-BBB7B23EF0E0}"/>
              </a:ext>
            </a:extLst>
          </p:cNvPr>
          <p:cNvSpPr>
            <a:spLocks noGrp="1"/>
          </p:cNvSpPr>
          <p:nvPr>
            <p:ph type="sldNum" sz="quarter" idx="12"/>
          </p:nvPr>
        </p:nvSpPr>
        <p:spPr/>
        <p:txBody>
          <a:bodyPr/>
          <a:lstStyle/>
          <a:p>
            <a:fld id="{C27E3DE6-4B5A-DC4B-92A7-08CD6C59DC0B}" type="slidenum">
              <a:rPr lang="en-US" smtClean="0"/>
              <a:t>23</a:t>
            </a:fld>
            <a:endParaRPr lang="en-US"/>
          </a:p>
        </p:txBody>
      </p:sp>
      <p:pic>
        <p:nvPicPr>
          <p:cNvPr id="8" name="Picture 7">
            <a:extLst>
              <a:ext uri="{FF2B5EF4-FFF2-40B4-BE49-F238E27FC236}">
                <a16:creationId xmlns:a16="http://schemas.microsoft.com/office/drawing/2014/main" id="{53AAE0B7-90D1-2D4B-98AF-BC0F759B6475}"/>
              </a:ext>
            </a:extLst>
          </p:cNvPr>
          <p:cNvPicPr>
            <a:picLocks noChangeAspect="1"/>
          </p:cNvPicPr>
          <p:nvPr/>
        </p:nvPicPr>
        <p:blipFill rotWithShape="1">
          <a:blip r:embed="rId4">
            <a:clrChange>
              <a:clrFrom>
                <a:srgbClr val="D4EBF4"/>
              </a:clrFrom>
              <a:clrTo>
                <a:srgbClr val="D4EBF4">
                  <a:alpha val="0"/>
                </a:srgbClr>
              </a:clrTo>
            </a:clrChange>
            <a:extLst>
              <a:ext uri="{28A0092B-C50C-407E-A947-70E740481C1C}">
                <a14:useLocalDpi xmlns:a14="http://schemas.microsoft.com/office/drawing/2010/main"/>
              </a:ext>
            </a:extLst>
          </a:blip>
          <a:srcRect/>
          <a:stretch/>
        </p:blipFill>
        <p:spPr>
          <a:xfrm>
            <a:off x="3229675" y="4057478"/>
            <a:ext cx="2033638" cy="1253033"/>
          </a:xfrm>
          <a:prstGeom prst="rect">
            <a:avLst/>
          </a:prstGeom>
        </p:spPr>
      </p:pic>
      <p:grpSp>
        <p:nvGrpSpPr>
          <p:cNvPr id="29" name="Group 28">
            <a:extLst>
              <a:ext uri="{FF2B5EF4-FFF2-40B4-BE49-F238E27FC236}">
                <a16:creationId xmlns:a16="http://schemas.microsoft.com/office/drawing/2014/main" id="{12D241E8-5EFB-C34A-A225-0929D8547012}"/>
              </a:ext>
            </a:extLst>
          </p:cNvPr>
          <p:cNvGrpSpPr/>
          <p:nvPr/>
        </p:nvGrpSpPr>
        <p:grpSpPr>
          <a:xfrm>
            <a:off x="2134704" y="2077326"/>
            <a:ext cx="2111790" cy="1041810"/>
            <a:chOff x="1740325" y="2122333"/>
            <a:chExt cx="2111790" cy="1041810"/>
          </a:xfrm>
        </p:grpSpPr>
        <p:pic>
          <p:nvPicPr>
            <p:cNvPr id="10" name="Picture 9">
              <a:extLst>
                <a:ext uri="{FF2B5EF4-FFF2-40B4-BE49-F238E27FC236}">
                  <a16:creationId xmlns:a16="http://schemas.microsoft.com/office/drawing/2014/main" id="{A75D8B9B-5C70-FA49-BB06-BD3C712FC392}"/>
                </a:ext>
              </a:extLst>
            </p:cNvPr>
            <p:cNvPicPr>
              <a:picLocks noChangeAspect="1"/>
            </p:cNvPicPr>
            <p:nvPr/>
          </p:nvPicPr>
          <p:blipFill>
            <a:blip r:embed="rId3"/>
            <a:stretch>
              <a:fillRect/>
            </a:stretch>
          </p:blipFill>
          <p:spPr>
            <a:xfrm>
              <a:off x="2117613" y="2122333"/>
              <a:ext cx="1244539" cy="788208"/>
            </a:xfrm>
            <a:prstGeom prst="rect">
              <a:avLst/>
            </a:prstGeom>
          </p:spPr>
        </p:pic>
        <p:pic>
          <p:nvPicPr>
            <p:cNvPr id="11" name="Picture 10">
              <a:extLst>
                <a:ext uri="{FF2B5EF4-FFF2-40B4-BE49-F238E27FC236}">
                  <a16:creationId xmlns:a16="http://schemas.microsoft.com/office/drawing/2014/main" id="{7CC6A857-88C8-BF46-86AE-9B21DFE1C538}"/>
                </a:ext>
              </a:extLst>
            </p:cNvPr>
            <p:cNvPicPr>
              <a:picLocks noChangeAspect="1"/>
            </p:cNvPicPr>
            <p:nvPr/>
          </p:nvPicPr>
          <p:blipFill>
            <a:blip r:embed="rId3"/>
            <a:stretch>
              <a:fillRect/>
            </a:stretch>
          </p:blipFill>
          <p:spPr>
            <a:xfrm>
              <a:off x="2607576" y="2196768"/>
              <a:ext cx="1244539" cy="788208"/>
            </a:xfrm>
            <a:prstGeom prst="rect">
              <a:avLst/>
            </a:prstGeom>
          </p:spPr>
        </p:pic>
        <p:pic>
          <p:nvPicPr>
            <p:cNvPr id="12" name="Picture 11">
              <a:extLst>
                <a:ext uri="{FF2B5EF4-FFF2-40B4-BE49-F238E27FC236}">
                  <a16:creationId xmlns:a16="http://schemas.microsoft.com/office/drawing/2014/main" id="{14DB3FC5-AE9E-F746-AACB-0815F64D7471}"/>
                </a:ext>
              </a:extLst>
            </p:cNvPr>
            <p:cNvPicPr>
              <a:picLocks noChangeAspect="1"/>
            </p:cNvPicPr>
            <p:nvPr/>
          </p:nvPicPr>
          <p:blipFill>
            <a:blip r:embed="rId3"/>
            <a:stretch>
              <a:fillRect/>
            </a:stretch>
          </p:blipFill>
          <p:spPr>
            <a:xfrm>
              <a:off x="1740325" y="2375935"/>
              <a:ext cx="1244539" cy="788208"/>
            </a:xfrm>
            <a:prstGeom prst="rect">
              <a:avLst/>
            </a:prstGeom>
          </p:spPr>
        </p:pic>
      </p:grpSp>
      <p:sp>
        <p:nvSpPr>
          <p:cNvPr id="13" name="Rectangle 12">
            <a:extLst>
              <a:ext uri="{FF2B5EF4-FFF2-40B4-BE49-F238E27FC236}">
                <a16:creationId xmlns:a16="http://schemas.microsoft.com/office/drawing/2014/main" id="{BBA2C5A9-1A0A-9845-A6FF-89EDD6AEBAEB}"/>
              </a:ext>
            </a:extLst>
          </p:cNvPr>
          <p:cNvSpPr/>
          <p:nvPr/>
        </p:nvSpPr>
        <p:spPr>
          <a:xfrm>
            <a:off x="1009452" y="3257851"/>
            <a:ext cx="4639412" cy="660181"/>
          </a:xfrm>
          <a:prstGeom prst="rect">
            <a:avLst/>
          </a:prstGeom>
        </p:spPr>
        <p:txBody>
          <a:bodyPr wrap="none">
            <a:spAutoFit/>
          </a:bodyPr>
          <a:lstStyle/>
          <a:p>
            <a:pPr marL="285750" indent="-285750">
              <a:lnSpc>
                <a:spcPct val="150000"/>
              </a:lnSpc>
              <a:buFont typeface="Arial" panose="020B0604020202020204" pitchFamily="34" charset="0"/>
              <a:buChar char="•"/>
            </a:pPr>
            <a:r>
              <a:rPr lang="en-US" sz="2800"/>
              <a:t>Searching on partial index</a:t>
            </a:r>
          </a:p>
        </p:txBody>
      </p:sp>
      <p:sp>
        <p:nvSpPr>
          <p:cNvPr id="14" name="Oval 13">
            <a:extLst>
              <a:ext uri="{FF2B5EF4-FFF2-40B4-BE49-F238E27FC236}">
                <a16:creationId xmlns:a16="http://schemas.microsoft.com/office/drawing/2014/main" id="{B71D44A3-4CE3-DC49-9E87-FCC125EA9848}"/>
              </a:ext>
            </a:extLst>
          </p:cNvPr>
          <p:cNvSpPr/>
          <p:nvPr/>
        </p:nvSpPr>
        <p:spPr>
          <a:xfrm>
            <a:off x="3955567" y="4289088"/>
            <a:ext cx="581854" cy="4137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Rectangle 14">
            <a:extLst>
              <a:ext uri="{FF2B5EF4-FFF2-40B4-BE49-F238E27FC236}">
                <a16:creationId xmlns:a16="http://schemas.microsoft.com/office/drawing/2014/main" id="{B762F37F-5B1C-2644-A994-2542384E2330}"/>
              </a:ext>
            </a:extLst>
          </p:cNvPr>
          <p:cNvSpPr/>
          <p:nvPr/>
        </p:nvSpPr>
        <p:spPr>
          <a:xfrm>
            <a:off x="957667" y="1190031"/>
            <a:ext cx="8957901" cy="660181"/>
          </a:xfrm>
          <a:prstGeom prst="rect">
            <a:avLst/>
          </a:prstGeom>
        </p:spPr>
        <p:txBody>
          <a:bodyPr wrap="none">
            <a:spAutoFit/>
          </a:bodyPr>
          <a:lstStyle/>
          <a:p>
            <a:pPr marL="285750" indent="-285750">
              <a:lnSpc>
                <a:spcPct val="150000"/>
              </a:lnSpc>
              <a:buFont typeface="Arial" panose="020B0604020202020204" pitchFamily="34" charset="0"/>
              <a:buChar char="•"/>
            </a:pPr>
            <a:r>
              <a:rPr lang="en-US" sz="2800"/>
              <a:t>Indexing at paragraph level instead of document level</a:t>
            </a:r>
          </a:p>
        </p:txBody>
      </p:sp>
      <p:sp>
        <p:nvSpPr>
          <p:cNvPr id="18" name="Rectangle 17">
            <a:extLst>
              <a:ext uri="{FF2B5EF4-FFF2-40B4-BE49-F238E27FC236}">
                <a16:creationId xmlns:a16="http://schemas.microsoft.com/office/drawing/2014/main" id="{1B6D8B8F-5313-1F46-AB27-6093CE4B1880}"/>
              </a:ext>
            </a:extLst>
          </p:cNvPr>
          <p:cNvSpPr/>
          <p:nvPr/>
        </p:nvSpPr>
        <p:spPr>
          <a:xfrm>
            <a:off x="957667" y="5226972"/>
            <a:ext cx="5581977" cy="660181"/>
          </a:xfrm>
          <a:prstGeom prst="rect">
            <a:avLst/>
          </a:prstGeom>
        </p:spPr>
        <p:txBody>
          <a:bodyPr wrap="none">
            <a:spAutoFit/>
          </a:bodyPr>
          <a:lstStyle/>
          <a:p>
            <a:pPr marL="285750" indent="-285750">
              <a:lnSpc>
                <a:spcPct val="150000"/>
              </a:lnSpc>
              <a:buFont typeface="Arial" panose="020B0604020202020204" pitchFamily="34" charset="0"/>
              <a:buChar char="•"/>
            </a:pPr>
            <a:r>
              <a:rPr lang="en-US" sz="2800"/>
              <a:t>On-demand embeddings lookup</a:t>
            </a:r>
          </a:p>
        </p:txBody>
      </p:sp>
      <p:sp>
        <p:nvSpPr>
          <p:cNvPr id="24" name="Rectangle 23">
            <a:extLst>
              <a:ext uri="{FF2B5EF4-FFF2-40B4-BE49-F238E27FC236}">
                <a16:creationId xmlns:a16="http://schemas.microsoft.com/office/drawing/2014/main" id="{84435FFA-C72E-8843-991A-0E2AD52AB1CE}"/>
              </a:ext>
            </a:extLst>
          </p:cNvPr>
          <p:cNvSpPr/>
          <p:nvPr/>
        </p:nvSpPr>
        <p:spPr>
          <a:xfrm>
            <a:off x="6572613" y="2392861"/>
            <a:ext cx="679326" cy="2587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8A8E261-7B69-C14C-9E5F-D8C1BABB35CA}"/>
              </a:ext>
            </a:extLst>
          </p:cNvPr>
          <p:cNvSpPr/>
          <p:nvPr/>
        </p:nvSpPr>
        <p:spPr>
          <a:xfrm>
            <a:off x="6554573" y="2775851"/>
            <a:ext cx="679326" cy="2587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B60A87-4CF8-9743-A83C-11D62E39253F}"/>
              </a:ext>
            </a:extLst>
          </p:cNvPr>
          <p:cNvSpPr/>
          <p:nvPr/>
        </p:nvSpPr>
        <p:spPr>
          <a:xfrm>
            <a:off x="7370268" y="2636637"/>
            <a:ext cx="679326" cy="2587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D3EB8E8-F3A5-7040-AD4A-DD99C58407FA}"/>
              </a:ext>
            </a:extLst>
          </p:cNvPr>
          <p:cNvSpPr/>
          <p:nvPr/>
        </p:nvSpPr>
        <p:spPr>
          <a:xfrm>
            <a:off x="7354770" y="2239434"/>
            <a:ext cx="679326" cy="2587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DCF08FD1-EEB3-C949-A615-17B853EB3652}"/>
              </a:ext>
            </a:extLst>
          </p:cNvPr>
          <p:cNvSpPr/>
          <p:nvPr/>
        </p:nvSpPr>
        <p:spPr>
          <a:xfrm>
            <a:off x="4557313" y="2516142"/>
            <a:ext cx="777106" cy="223767"/>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31" name="Picture 30">
            <a:extLst>
              <a:ext uri="{FF2B5EF4-FFF2-40B4-BE49-F238E27FC236}">
                <a16:creationId xmlns:a16="http://schemas.microsoft.com/office/drawing/2014/main" id="{9CDE872D-2E3F-0F4C-9B9A-664FB2E8F0AD}"/>
              </a:ext>
            </a:extLst>
          </p:cNvPr>
          <p:cNvPicPr>
            <a:picLocks noChangeAspect="1"/>
          </p:cNvPicPr>
          <p:nvPr/>
        </p:nvPicPr>
        <p:blipFill>
          <a:blip r:embed="rId5"/>
          <a:stretch>
            <a:fillRect/>
          </a:stretch>
        </p:blipFill>
        <p:spPr>
          <a:xfrm>
            <a:off x="6707385" y="5266593"/>
            <a:ext cx="872853" cy="872853"/>
          </a:xfrm>
          <a:prstGeom prst="rect">
            <a:avLst/>
          </a:prstGeom>
        </p:spPr>
      </p:pic>
      <p:sp>
        <p:nvSpPr>
          <p:cNvPr id="32" name="Rounded Rectangle 31">
            <a:extLst>
              <a:ext uri="{FF2B5EF4-FFF2-40B4-BE49-F238E27FC236}">
                <a16:creationId xmlns:a16="http://schemas.microsoft.com/office/drawing/2014/main" id="{B0D4FFCA-3B2B-404F-A65C-56F85304B667}"/>
              </a:ext>
            </a:extLst>
          </p:cNvPr>
          <p:cNvSpPr/>
          <p:nvPr/>
        </p:nvSpPr>
        <p:spPr>
          <a:xfrm>
            <a:off x="6508349" y="3406852"/>
            <a:ext cx="5297764" cy="12439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dirty="0">
                <a:ln w="0"/>
                <a:solidFill>
                  <a:prstClr val="black"/>
                </a:solidFill>
                <a:effectLst>
                  <a:outerShdw blurRad="38100" dist="19050" dir="2700000" algn="tl" rotWithShape="0">
                    <a:prstClr val="black">
                      <a:alpha val="40000"/>
                    </a:prstClr>
                  </a:outerShdw>
                </a:effectLst>
              </a:rPr>
              <a:t>refer to the paper for more details</a:t>
            </a:r>
          </a:p>
        </p:txBody>
      </p:sp>
    </p:spTree>
    <p:extLst>
      <p:ext uri="{BB962C8B-B14F-4D97-AF65-F5344CB8AC3E}">
        <p14:creationId xmlns:p14="http://schemas.microsoft.com/office/powerpoint/2010/main" val="363036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linds(horizontal)">
                                      <p:cBhvr>
                                        <p:cTn id="11" dur="500"/>
                                        <p:tgtEl>
                                          <p:spTgt spid="29"/>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p:tgtEl>
                                          <p:spTgt spid="28"/>
                                        </p:tgtEl>
                                        <p:attrNameLst>
                                          <p:attrName>ppt_x</p:attrName>
                                        </p:attrNameLst>
                                      </p:cBhvr>
                                      <p:tavLst>
                                        <p:tav tm="0">
                                          <p:val>
                                            <p:strVal val="#ppt_x-#ppt_w*1.125000"/>
                                          </p:val>
                                        </p:tav>
                                        <p:tav tm="100000">
                                          <p:val>
                                            <p:strVal val="#ppt_x"/>
                                          </p:val>
                                        </p:tav>
                                      </p:tavLst>
                                    </p:anim>
                                    <p:animEffect transition="in" filter="wipe(right)">
                                      <p:cBhvr>
                                        <p:cTn id="16" dur="500"/>
                                        <p:tgtEl>
                                          <p:spTgt spid="28"/>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par>
                                <p:cTn id="21" presetID="16" presetClass="entr" presetSubtype="21" fill="hold" grpId="0" nodeType="withEffect">
                                  <p:stCondLst>
                                    <p:cond delay="100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200"/>
                                        <p:tgtEl>
                                          <p:spTgt spid="24"/>
                                        </p:tgtEl>
                                      </p:cBhvr>
                                    </p:animEffect>
                                  </p:childTnLst>
                                </p:cTn>
                              </p:par>
                            </p:childTnLst>
                          </p:cTn>
                        </p:par>
                        <p:par>
                          <p:cTn id="24" fill="hold">
                            <p:stCondLst>
                              <p:cond delay="2700"/>
                            </p:stCondLst>
                            <p:childTnLst>
                              <p:par>
                                <p:cTn id="25" presetID="18" presetClass="entr" presetSubtype="12"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strips(downLeft)">
                                      <p:cBhvr>
                                        <p:cTn id="27" dur="200"/>
                                        <p:tgtEl>
                                          <p:spTgt spid="25"/>
                                        </p:tgtEl>
                                      </p:cBhvr>
                                    </p:animEffect>
                                  </p:childTnLst>
                                </p:cTn>
                              </p:par>
                            </p:childTnLst>
                          </p:cTn>
                        </p:par>
                        <p:par>
                          <p:cTn id="28" fill="hold">
                            <p:stCondLst>
                              <p:cond delay="2900"/>
                            </p:stCondLst>
                            <p:childTnLst>
                              <p:par>
                                <p:cTn id="29" presetID="16" presetClass="entr" presetSubtype="21"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200"/>
                                        <p:tgtEl>
                                          <p:spTgt spid="27"/>
                                        </p:tgtEl>
                                      </p:cBhvr>
                                    </p:animEffect>
                                  </p:childTnLst>
                                </p:cTn>
                              </p:par>
                            </p:childTnLst>
                          </p:cTn>
                        </p:par>
                        <p:par>
                          <p:cTn id="32" fill="hold">
                            <p:stCondLst>
                              <p:cond delay="3100"/>
                            </p:stCondLst>
                            <p:childTnLst>
                              <p:par>
                                <p:cTn id="33" presetID="18" presetClass="entr" presetSubtype="12"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strips(downLeft)">
                                      <p:cBhvr>
                                        <p:cTn id="35" dur="2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childTnLst>
                          </p:cTn>
                        </p:par>
                        <p:par>
                          <p:cTn id="41" fill="hold">
                            <p:stCondLst>
                              <p:cond delay="500"/>
                            </p:stCondLst>
                            <p:childTnLst>
                              <p:par>
                                <p:cTn id="42" presetID="9" presetClass="entr" presetSubtype="0" fill="hold" nodeType="afterEffect">
                                  <p:stCondLst>
                                    <p:cond delay="100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tgtEl>
                                          <p:spTgt spid="8"/>
                                        </p:tgtEl>
                                      </p:cBhvr>
                                    </p:animEffect>
                                  </p:childTnLst>
                                </p:cTn>
                              </p:par>
                            </p:childTnLst>
                          </p:cTn>
                        </p:par>
                        <p:par>
                          <p:cTn id="45" fill="hold">
                            <p:stCondLst>
                              <p:cond delay="2000"/>
                            </p:stCondLst>
                            <p:childTnLst>
                              <p:par>
                                <p:cTn id="46" presetID="5" presetClass="entr" presetSubtype="1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animEffect transition="in" filter="checkerboard(across)">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linds(horizontal)">
                                      <p:cBhvr>
                                        <p:cTn id="53" dur="500"/>
                                        <p:tgtEl>
                                          <p:spTgt spid="18"/>
                                        </p:tgtEl>
                                      </p:cBhvr>
                                    </p:animEffect>
                                  </p:childTnLst>
                                </p:cTn>
                              </p:par>
                              <p:par>
                                <p:cTn id="54" presetID="3" presetClass="entr" presetSubtype="1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linds(horizontal)">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blinds(horizontal)">
                                      <p:cBhvr>
                                        <p:cTn id="6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8" grpId="0"/>
      <p:bldP spid="24" grpId="0" animBg="1"/>
      <p:bldP spid="25" grpId="0" animBg="1"/>
      <p:bldP spid="26" grpId="0" animBg="1"/>
      <p:bldP spid="27" grpId="0" animBg="1"/>
      <p:bldP spid="28"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4D2AB-CB60-E54C-AC2A-C8AEBB066B8B}"/>
              </a:ext>
            </a:extLst>
          </p:cNvPr>
          <p:cNvSpPr>
            <a:spLocks noGrp="1"/>
          </p:cNvSpPr>
          <p:nvPr>
            <p:ph type="title"/>
          </p:nvPr>
        </p:nvSpPr>
        <p:spPr/>
        <p:txBody>
          <a:bodyPr/>
          <a:lstStyle/>
          <a:p>
            <a:r>
              <a:rPr lang="en-US"/>
              <a:t>DeQA: On-device Question Answering</a:t>
            </a:r>
          </a:p>
        </p:txBody>
      </p:sp>
      <p:sp>
        <p:nvSpPr>
          <p:cNvPr id="4" name="Date Placeholder 3">
            <a:extLst>
              <a:ext uri="{FF2B5EF4-FFF2-40B4-BE49-F238E27FC236}">
                <a16:creationId xmlns:a16="http://schemas.microsoft.com/office/drawing/2014/main" id="{D362BED4-EABD-BF42-AB61-D2670713A41C}"/>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F06B400C-A506-4F4D-8796-D98A79694202}"/>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0FD4E7B8-0874-9E47-85E2-7C12E1C72EA0}"/>
              </a:ext>
            </a:extLst>
          </p:cNvPr>
          <p:cNvSpPr>
            <a:spLocks noGrp="1"/>
          </p:cNvSpPr>
          <p:nvPr>
            <p:ph type="sldNum" sz="quarter" idx="12"/>
          </p:nvPr>
        </p:nvSpPr>
        <p:spPr/>
        <p:txBody>
          <a:bodyPr/>
          <a:lstStyle/>
          <a:p>
            <a:fld id="{C27E3DE6-4B5A-DC4B-92A7-08CD6C59DC0B}" type="slidenum">
              <a:rPr lang="en-US" smtClean="0"/>
              <a:t>24</a:t>
            </a:fld>
            <a:endParaRPr lang="en-US"/>
          </a:p>
        </p:txBody>
      </p:sp>
      <p:grpSp>
        <p:nvGrpSpPr>
          <p:cNvPr id="17" name="Group 16">
            <a:extLst>
              <a:ext uri="{FF2B5EF4-FFF2-40B4-BE49-F238E27FC236}">
                <a16:creationId xmlns:a16="http://schemas.microsoft.com/office/drawing/2014/main" id="{5D3B1839-6F6E-A840-9F6C-37FFFF869836}"/>
              </a:ext>
            </a:extLst>
          </p:cNvPr>
          <p:cNvGrpSpPr/>
          <p:nvPr/>
        </p:nvGrpSpPr>
        <p:grpSpPr>
          <a:xfrm>
            <a:off x="1182020" y="1421440"/>
            <a:ext cx="5493797" cy="987556"/>
            <a:chOff x="1182020" y="1421440"/>
            <a:chExt cx="5493797" cy="987556"/>
          </a:xfrm>
        </p:grpSpPr>
        <p:pic>
          <p:nvPicPr>
            <p:cNvPr id="10" name="Picture 9">
              <a:extLst>
                <a:ext uri="{FF2B5EF4-FFF2-40B4-BE49-F238E27FC236}">
                  <a16:creationId xmlns:a16="http://schemas.microsoft.com/office/drawing/2014/main" id="{36F11D41-1316-AE41-A337-A16DF4408B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82020" y="1421440"/>
              <a:ext cx="1115882" cy="987556"/>
            </a:xfrm>
            <a:prstGeom prst="rect">
              <a:avLst/>
            </a:prstGeom>
          </p:spPr>
        </p:pic>
        <p:sp>
          <p:nvSpPr>
            <p:cNvPr id="11" name="Rectangle 10">
              <a:extLst>
                <a:ext uri="{FF2B5EF4-FFF2-40B4-BE49-F238E27FC236}">
                  <a16:creationId xmlns:a16="http://schemas.microsoft.com/office/drawing/2014/main" id="{7E6F3D75-D362-FC48-882A-8FEB6A4D6400}"/>
                </a:ext>
              </a:extLst>
            </p:cNvPr>
            <p:cNvSpPr/>
            <p:nvPr/>
          </p:nvSpPr>
          <p:spPr>
            <a:xfrm>
              <a:off x="2600662" y="1713819"/>
              <a:ext cx="4075155" cy="584775"/>
            </a:xfrm>
            <a:prstGeom prst="rect">
              <a:avLst/>
            </a:prstGeom>
          </p:spPr>
          <p:txBody>
            <a:bodyPr>
              <a:spAutoFit/>
            </a:bodyPr>
            <a:lstStyle/>
            <a:p>
              <a:r>
                <a:rPr lang="en-US" sz="3200">
                  <a:solidFill>
                    <a:schemeClr val="bg1">
                      <a:lumMod val="50000"/>
                    </a:schemeClr>
                  </a:solidFill>
                </a:rPr>
                <a:t>Measurement study</a:t>
              </a:r>
            </a:p>
          </p:txBody>
        </p:sp>
      </p:grpSp>
      <p:grpSp>
        <p:nvGrpSpPr>
          <p:cNvPr id="18" name="Group 17">
            <a:extLst>
              <a:ext uri="{FF2B5EF4-FFF2-40B4-BE49-F238E27FC236}">
                <a16:creationId xmlns:a16="http://schemas.microsoft.com/office/drawing/2014/main" id="{BAF963CF-104B-5942-985B-C8F5143C6BDC}"/>
              </a:ext>
            </a:extLst>
          </p:cNvPr>
          <p:cNvGrpSpPr/>
          <p:nvPr/>
        </p:nvGrpSpPr>
        <p:grpSpPr>
          <a:xfrm>
            <a:off x="1008441" y="2883048"/>
            <a:ext cx="7688221" cy="1208588"/>
            <a:chOff x="1008441" y="2883048"/>
            <a:chExt cx="7688221" cy="1208588"/>
          </a:xfrm>
        </p:grpSpPr>
        <p:sp>
          <p:nvSpPr>
            <p:cNvPr id="9" name="Rectangle 8">
              <a:extLst>
                <a:ext uri="{FF2B5EF4-FFF2-40B4-BE49-F238E27FC236}">
                  <a16:creationId xmlns:a16="http://schemas.microsoft.com/office/drawing/2014/main" id="{20195EB8-C25D-AA48-A90F-F0D01A61299D}"/>
                </a:ext>
              </a:extLst>
            </p:cNvPr>
            <p:cNvSpPr/>
            <p:nvPr/>
          </p:nvSpPr>
          <p:spPr>
            <a:xfrm>
              <a:off x="2600662" y="3249491"/>
              <a:ext cx="6096000" cy="584775"/>
            </a:xfrm>
            <a:prstGeom prst="rect">
              <a:avLst/>
            </a:prstGeom>
          </p:spPr>
          <p:txBody>
            <a:bodyPr>
              <a:spAutoFit/>
            </a:bodyPr>
            <a:lstStyle/>
            <a:p>
              <a:r>
                <a:rPr lang="en-US" sz="3200">
                  <a:solidFill>
                    <a:schemeClr val="bg1">
                      <a:lumMod val="50000"/>
                    </a:schemeClr>
                  </a:solidFill>
                </a:rPr>
                <a:t>DeQA optimizations</a:t>
              </a:r>
            </a:p>
          </p:txBody>
        </p:sp>
        <p:pic>
          <p:nvPicPr>
            <p:cNvPr id="13" name="Picture 12">
              <a:extLst>
                <a:ext uri="{FF2B5EF4-FFF2-40B4-BE49-F238E27FC236}">
                  <a16:creationId xmlns:a16="http://schemas.microsoft.com/office/drawing/2014/main" id="{9B40E5A5-8DBD-C349-BE2D-70E5D128627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08441" y="2883048"/>
              <a:ext cx="1463040" cy="1208588"/>
            </a:xfrm>
            <a:prstGeom prst="rect">
              <a:avLst/>
            </a:prstGeom>
          </p:spPr>
        </p:pic>
      </p:grpSp>
      <p:grpSp>
        <p:nvGrpSpPr>
          <p:cNvPr id="19" name="Group 18">
            <a:extLst>
              <a:ext uri="{FF2B5EF4-FFF2-40B4-BE49-F238E27FC236}">
                <a16:creationId xmlns:a16="http://schemas.microsoft.com/office/drawing/2014/main" id="{FED9D336-8945-E44A-8CDD-010F4BF323AF}"/>
              </a:ext>
            </a:extLst>
          </p:cNvPr>
          <p:cNvGrpSpPr/>
          <p:nvPr/>
        </p:nvGrpSpPr>
        <p:grpSpPr>
          <a:xfrm>
            <a:off x="1017742" y="4550965"/>
            <a:ext cx="8181122" cy="1046121"/>
            <a:chOff x="1017742" y="4550965"/>
            <a:chExt cx="8181122" cy="1046121"/>
          </a:xfrm>
        </p:grpSpPr>
        <p:sp>
          <p:nvSpPr>
            <p:cNvPr id="14" name="Rectangle 13">
              <a:extLst>
                <a:ext uri="{FF2B5EF4-FFF2-40B4-BE49-F238E27FC236}">
                  <a16:creationId xmlns:a16="http://schemas.microsoft.com/office/drawing/2014/main" id="{C3484B5C-DAEA-C34E-ADC4-B46D6BA0BD74}"/>
                </a:ext>
              </a:extLst>
            </p:cNvPr>
            <p:cNvSpPr/>
            <p:nvPr/>
          </p:nvSpPr>
          <p:spPr>
            <a:xfrm>
              <a:off x="2600662" y="4851793"/>
              <a:ext cx="6598202" cy="584775"/>
            </a:xfrm>
            <a:prstGeom prst="rect">
              <a:avLst/>
            </a:prstGeom>
          </p:spPr>
          <p:txBody>
            <a:bodyPr wrap="square">
              <a:spAutoFit/>
            </a:bodyPr>
            <a:lstStyle/>
            <a:p>
              <a:r>
                <a:rPr lang="en-US" sz="3200" b="1"/>
                <a:t>DeQA evaluation</a:t>
              </a:r>
            </a:p>
          </p:txBody>
        </p:sp>
        <p:pic>
          <p:nvPicPr>
            <p:cNvPr id="16" name="Picture 15">
              <a:extLst>
                <a:ext uri="{FF2B5EF4-FFF2-40B4-BE49-F238E27FC236}">
                  <a16:creationId xmlns:a16="http://schemas.microsoft.com/office/drawing/2014/main" id="{DDC734A4-B8B2-484A-B725-12FEC614D6F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17742" y="4550965"/>
              <a:ext cx="1280160" cy="1046121"/>
            </a:xfrm>
            <a:prstGeom prst="rect">
              <a:avLst/>
            </a:prstGeom>
          </p:spPr>
        </p:pic>
      </p:grpSp>
    </p:spTree>
    <p:extLst>
      <p:ext uri="{BB962C8B-B14F-4D97-AF65-F5344CB8AC3E}">
        <p14:creationId xmlns:p14="http://schemas.microsoft.com/office/powerpoint/2010/main" val="4142363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FAEC-2560-2340-BD6D-2864F4C48600}"/>
              </a:ext>
            </a:extLst>
          </p:cNvPr>
          <p:cNvSpPr>
            <a:spLocks noGrp="1"/>
          </p:cNvSpPr>
          <p:nvPr>
            <p:ph type="title"/>
          </p:nvPr>
        </p:nvSpPr>
        <p:spPr/>
        <p:txBody>
          <a:bodyPr/>
          <a:lstStyle/>
          <a:p>
            <a:r>
              <a:rPr lang="en-US" dirty="0"/>
              <a:t>Evaluation Data</a:t>
            </a:r>
          </a:p>
        </p:txBody>
      </p:sp>
      <p:sp>
        <p:nvSpPr>
          <p:cNvPr id="4" name="Date Placeholder 3">
            <a:extLst>
              <a:ext uri="{FF2B5EF4-FFF2-40B4-BE49-F238E27FC236}">
                <a16:creationId xmlns:a16="http://schemas.microsoft.com/office/drawing/2014/main" id="{93F65489-8253-2D48-B219-64E258FACC2D}"/>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BEC9E63F-8119-D44E-9996-7EF3DCBED8B5}"/>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B453F242-34A9-BE4A-ABDC-BBB7B23EF0E0}"/>
              </a:ext>
            </a:extLst>
          </p:cNvPr>
          <p:cNvSpPr>
            <a:spLocks noGrp="1"/>
          </p:cNvSpPr>
          <p:nvPr>
            <p:ph type="sldNum" sz="quarter" idx="12"/>
          </p:nvPr>
        </p:nvSpPr>
        <p:spPr/>
        <p:txBody>
          <a:bodyPr/>
          <a:lstStyle/>
          <a:p>
            <a:fld id="{C27E3DE6-4B5A-DC4B-92A7-08CD6C59DC0B}" type="slidenum">
              <a:rPr lang="en-US" smtClean="0"/>
              <a:t>25</a:t>
            </a:fld>
            <a:endParaRPr lang="en-US"/>
          </a:p>
        </p:txBody>
      </p:sp>
      <p:grpSp>
        <p:nvGrpSpPr>
          <p:cNvPr id="26" name="Group 25">
            <a:extLst>
              <a:ext uri="{FF2B5EF4-FFF2-40B4-BE49-F238E27FC236}">
                <a16:creationId xmlns:a16="http://schemas.microsoft.com/office/drawing/2014/main" id="{7D95A702-49B5-D244-BA01-AAD524DD7516}"/>
              </a:ext>
            </a:extLst>
          </p:cNvPr>
          <p:cNvGrpSpPr/>
          <p:nvPr/>
        </p:nvGrpSpPr>
        <p:grpSpPr>
          <a:xfrm>
            <a:off x="1617176" y="3525037"/>
            <a:ext cx="8129868" cy="1087970"/>
            <a:chOff x="1617176" y="3801534"/>
            <a:chExt cx="8129868" cy="1087970"/>
          </a:xfrm>
        </p:grpSpPr>
        <p:grpSp>
          <p:nvGrpSpPr>
            <p:cNvPr id="20" name="Group 19">
              <a:extLst>
                <a:ext uri="{FF2B5EF4-FFF2-40B4-BE49-F238E27FC236}">
                  <a16:creationId xmlns:a16="http://schemas.microsoft.com/office/drawing/2014/main" id="{F9CFD7C8-188B-0A4F-88E0-2A0535E13DBF}"/>
                </a:ext>
              </a:extLst>
            </p:cNvPr>
            <p:cNvGrpSpPr/>
            <p:nvPr/>
          </p:nvGrpSpPr>
          <p:grpSpPr>
            <a:xfrm>
              <a:off x="1617176" y="3801534"/>
              <a:ext cx="4529113" cy="1087970"/>
              <a:chOff x="1617176" y="2440132"/>
              <a:chExt cx="4529113" cy="1087970"/>
            </a:xfrm>
          </p:grpSpPr>
          <p:sp>
            <p:nvSpPr>
              <p:cNvPr id="12" name="Rectangle 11">
                <a:extLst>
                  <a:ext uri="{FF2B5EF4-FFF2-40B4-BE49-F238E27FC236}">
                    <a16:creationId xmlns:a16="http://schemas.microsoft.com/office/drawing/2014/main" id="{65F0696F-57E4-D645-AF60-7C26656C107D}"/>
                  </a:ext>
                </a:extLst>
              </p:cNvPr>
              <p:cNvSpPr/>
              <p:nvPr/>
            </p:nvSpPr>
            <p:spPr>
              <a:xfrm>
                <a:off x="1617176" y="2440132"/>
                <a:ext cx="3536546" cy="821828"/>
              </a:xfrm>
              <a:prstGeom prst="rect">
                <a:avLst/>
              </a:prstGeom>
            </p:spPr>
            <p:txBody>
              <a:bodyPr wrap="none">
                <a:spAutoFit/>
              </a:bodyPr>
              <a:lstStyle/>
              <a:p>
                <a:pPr marL="457200" indent="-457200">
                  <a:lnSpc>
                    <a:spcPct val="200000"/>
                  </a:lnSpc>
                  <a:buFont typeface="System Font Regular"/>
                  <a:buChar char="-"/>
                </a:pPr>
                <a:r>
                  <a:rPr lang="en-US" sz="2800" dirty="0"/>
                  <a:t>Single app (email)</a:t>
                </a:r>
              </a:p>
            </p:txBody>
          </p:sp>
          <p:pic>
            <p:nvPicPr>
              <p:cNvPr id="19" name="Picture 18">
                <a:extLst>
                  <a:ext uri="{FF2B5EF4-FFF2-40B4-BE49-F238E27FC236}">
                    <a16:creationId xmlns:a16="http://schemas.microsoft.com/office/drawing/2014/main" id="{202DA659-F353-E543-8B0E-090C5780B8CB}"/>
                  </a:ext>
                </a:extLst>
              </p:cNvPr>
              <p:cNvPicPr>
                <a:picLocks noChangeAspect="1"/>
              </p:cNvPicPr>
              <p:nvPr/>
            </p:nvPicPr>
            <p:blipFill>
              <a:blip r:embed="rId3"/>
              <a:stretch>
                <a:fillRect/>
              </a:stretch>
            </p:blipFill>
            <p:spPr>
              <a:xfrm>
                <a:off x="5153722" y="2549493"/>
                <a:ext cx="992567" cy="978609"/>
              </a:xfrm>
              <a:prstGeom prst="rect">
                <a:avLst/>
              </a:prstGeom>
            </p:spPr>
          </p:pic>
        </p:grpSp>
        <p:sp>
          <p:nvSpPr>
            <p:cNvPr id="3" name="TextBox 2">
              <a:extLst>
                <a:ext uri="{FF2B5EF4-FFF2-40B4-BE49-F238E27FC236}">
                  <a16:creationId xmlns:a16="http://schemas.microsoft.com/office/drawing/2014/main" id="{AD1FE435-F7D4-F54E-8E75-1786D18A452A}"/>
                </a:ext>
              </a:extLst>
            </p:cNvPr>
            <p:cNvSpPr txBox="1"/>
            <p:nvPr/>
          </p:nvSpPr>
          <p:spPr>
            <a:xfrm>
              <a:off x="6643309" y="4081583"/>
              <a:ext cx="3103735" cy="461665"/>
            </a:xfrm>
            <a:prstGeom prst="rect">
              <a:avLst/>
            </a:prstGeom>
            <a:noFill/>
          </p:spPr>
          <p:txBody>
            <a:bodyPr wrap="square" rtlCol="0">
              <a:spAutoFit/>
            </a:bodyPr>
            <a:lstStyle>
              <a:defPPr>
                <a:defRPr lang="en-US"/>
              </a:defPPr>
              <a:lvl1pPr algn="ctr">
                <a:defRPr sz="2400">
                  <a:ln w="0"/>
                  <a:effectLst>
                    <a:outerShdw blurRad="38100" dist="19050" dir="2700000" algn="tl" rotWithShape="0">
                      <a:schemeClr val="dk1">
                        <a:alpha val="40000"/>
                      </a:schemeClr>
                    </a:outerShdw>
                  </a:effectLst>
                </a:defRPr>
              </a:lvl1pPr>
            </a:lstStyle>
            <a:p>
              <a:r>
                <a:rPr lang="en-US" dirty="0"/>
                <a:t>Curated 120 QA pairs</a:t>
              </a:r>
            </a:p>
          </p:txBody>
        </p:sp>
      </p:grpSp>
      <p:sp>
        <p:nvSpPr>
          <p:cNvPr id="22" name="TextBox 21">
            <a:extLst>
              <a:ext uri="{FF2B5EF4-FFF2-40B4-BE49-F238E27FC236}">
                <a16:creationId xmlns:a16="http://schemas.microsoft.com/office/drawing/2014/main" id="{89B687EA-6F88-6E47-BB54-5EEFD3EAF76D}"/>
              </a:ext>
            </a:extLst>
          </p:cNvPr>
          <p:cNvSpPr txBox="1"/>
          <p:nvPr/>
        </p:nvSpPr>
        <p:spPr>
          <a:xfrm>
            <a:off x="1006586" y="2990153"/>
            <a:ext cx="2497800" cy="523220"/>
          </a:xfrm>
          <a:prstGeom prst="rect">
            <a:avLst/>
          </a:prstGeom>
          <a:noFill/>
        </p:spPr>
        <p:txBody>
          <a:bodyPr wrap="none" rtlCol="0">
            <a:spAutoFit/>
          </a:bodyPr>
          <a:lstStyle/>
          <a:p>
            <a:r>
              <a:rPr lang="en-US" sz="2800" dirty="0"/>
              <a:t>Personal Data </a:t>
            </a:r>
          </a:p>
        </p:txBody>
      </p:sp>
      <p:grpSp>
        <p:nvGrpSpPr>
          <p:cNvPr id="9" name="Group 8">
            <a:extLst>
              <a:ext uri="{FF2B5EF4-FFF2-40B4-BE49-F238E27FC236}">
                <a16:creationId xmlns:a16="http://schemas.microsoft.com/office/drawing/2014/main" id="{6DF97142-0C54-9245-8636-A373E69387CA}"/>
              </a:ext>
            </a:extLst>
          </p:cNvPr>
          <p:cNvGrpSpPr/>
          <p:nvPr/>
        </p:nvGrpSpPr>
        <p:grpSpPr>
          <a:xfrm>
            <a:off x="1006586" y="1382056"/>
            <a:ext cx="9033216" cy="1216126"/>
            <a:chOff x="1006586" y="1382056"/>
            <a:chExt cx="9033216" cy="1216126"/>
          </a:xfrm>
        </p:grpSpPr>
        <p:grpSp>
          <p:nvGrpSpPr>
            <p:cNvPr id="27" name="Group 26">
              <a:extLst>
                <a:ext uri="{FF2B5EF4-FFF2-40B4-BE49-F238E27FC236}">
                  <a16:creationId xmlns:a16="http://schemas.microsoft.com/office/drawing/2014/main" id="{3F26A76B-61FB-2447-A150-977CFFF2D203}"/>
                </a:ext>
              </a:extLst>
            </p:cNvPr>
            <p:cNvGrpSpPr/>
            <p:nvPr/>
          </p:nvGrpSpPr>
          <p:grpSpPr>
            <a:xfrm>
              <a:off x="1617176" y="1669695"/>
              <a:ext cx="8422626" cy="928487"/>
              <a:chOff x="1617176" y="1669695"/>
              <a:chExt cx="8422626" cy="928487"/>
            </a:xfrm>
          </p:grpSpPr>
          <p:grpSp>
            <p:nvGrpSpPr>
              <p:cNvPr id="11" name="Group 10">
                <a:extLst>
                  <a:ext uri="{FF2B5EF4-FFF2-40B4-BE49-F238E27FC236}">
                    <a16:creationId xmlns:a16="http://schemas.microsoft.com/office/drawing/2014/main" id="{8955C811-382E-504B-BE9D-433191DA582D}"/>
                  </a:ext>
                </a:extLst>
              </p:cNvPr>
              <p:cNvGrpSpPr/>
              <p:nvPr/>
            </p:nvGrpSpPr>
            <p:grpSpPr>
              <a:xfrm>
                <a:off x="1617176" y="1669695"/>
                <a:ext cx="3126531" cy="928487"/>
                <a:chOff x="1078899" y="1498811"/>
                <a:chExt cx="3126531" cy="928487"/>
              </a:xfrm>
            </p:grpSpPr>
            <p:pic>
              <p:nvPicPr>
                <p:cNvPr id="10" name="Picture 9" descr="Des recherches avec Wikipédia sans seulement surligner une ...">
                  <a:extLst>
                    <a:ext uri="{FF2B5EF4-FFF2-40B4-BE49-F238E27FC236}">
                      <a16:creationId xmlns:a16="http://schemas.microsoft.com/office/drawing/2014/main" id="{50D45490-E92F-6346-81A0-EA5352D418D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415261" y="1729269"/>
                  <a:ext cx="790169" cy="698029"/>
                </a:xfrm>
                <a:prstGeom prst="rect">
                  <a:avLst/>
                </a:prstGeom>
              </p:spPr>
            </p:pic>
            <p:sp>
              <p:nvSpPr>
                <p:cNvPr id="7" name="Rectangle 6">
                  <a:extLst>
                    <a:ext uri="{FF2B5EF4-FFF2-40B4-BE49-F238E27FC236}">
                      <a16:creationId xmlns:a16="http://schemas.microsoft.com/office/drawing/2014/main" id="{CFC3748F-2B76-D040-AD46-66A721D32509}"/>
                    </a:ext>
                  </a:extLst>
                </p:cNvPr>
                <p:cNvSpPr/>
                <p:nvPr/>
              </p:nvSpPr>
              <p:spPr>
                <a:xfrm>
                  <a:off x="1078899" y="1498811"/>
                  <a:ext cx="2359941" cy="821828"/>
                </a:xfrm>
                <a:prstGeom prst="rect">
                  <a:avLst/>
                </a:prstGeom>
              </p:spPr>
              <p:txBody>
                <a:bodyPr wrap="none">
                  <a:spAutoFit/>
                </a:bodyPr>
                <a:lstStyle/>
                <a:p>
                  <a:pPr marL="457200" indent="-457200">
                    <a:lnSpc>
                      <a:spcPct val="200000"/>
                    </a:lnSpc>
                    <a:buFont typeface="System Font Regular"/>
                    <a:buChar char="-"/>
                  </a:pPr>
                  <a:r>
                    <a:rPr lang="en-US" sz="2800" dirty="0"/>
                    <a:t>Wikipedia </a:t>
                  </a:r>
                </a:p>
              </p:txBody>
            </p:sp>
          </p:grpSp>
          <p:grpSp>
            <p:nvGrpSpPr>
              <p:cNvPr id="15" name="Group 14">
                <a:extLst>
                  <a:ext uri="{FF2B5EF4-FFF2-40B4-BE49-F238E27FC236}">
                    <a16:creationId xmlns:a16="http://schemas.microsoft.com/office/drawing/2014/main" id="{1B569C51-B0E5-9643-8CCB-2CCDE911A59A}"/>
                  </a:ext>
                </a:extLst>
              </p:cNvPr>
              <p:cNvGrpSpPr/>
              <p:nvPr/>
            </p:nvGrpSpPr>
            <p:grpSpPr>
              <a:xfrm>
                <a:off x="5404789" y="1823209"/>
                <a:ext cx="4635013" cy="738664"/>
                <a:chOff x="3063012" y="2568438"/>
                <a:chExt cx="4635013" cy="738664"/>
              </a:xfrm>
            </p:grpSpPr>
            <p:sp>
              <p:nvSpPr>
                <p:cNvPr id="16" name="TextBox 15">
                  <a:extLst>
                    <a:ext uri="{FF2B5EF4-FFF2-40B4-BE49-F238E27FC236}">
                      <a16:creationId xmlns:a16="http://schemas.microsoft.com/office/drawing/2014/main" id="{64D9C21E-D1C7-F440-BAEC-267A77149A28}"/>
                    </a:ext>
                  </a:extLst>
                </p:cNvPr>
                <p:cNvSpPr txBox="1"/>
                <p:nvPr/>
              </p:nvSpPr>
              <p:spPr>
                <a:xfrm>
                  <a:off x="3063012" y="2568438"/>
                  <a:ext cx="2012891" cy="738664"/>
                </a:xfrm>
                <a:prstGeom prst="rect">
                  <a:avLst/>
                </a:prstGeom>
                <a:noFill/>
              </p:spPr>
              <p:txBody>
                <a:bodyPr wrap="square" rtlCol="0">
                  <a:spAutoFit/>
                </a:bodyPr>
                <a:lstStyle/>
                <a:p>
                  <a:pPr algn="ctr"/>
                  <a:r>
                    <a:rPr lang="en-US" sz="2400" dirty="0" err="1">
                      <a:ln w="0"/>
                      <a:effectLst>
                        <a:outerShdw blurRad="38100" dist="19050" dir="2700000" algn="tl" rotWithShape="0">
                          <a:schemeClr val="dk1">
                            <a:alpha val="40000"/>
                          </a:schemeClr>
                        </a:outerShdw>
                      </a:effectLst>
                    </a:rPr>
                    <a:t>CuratedTrec</a:t>
                  </a:r>
                  <a:endParaRPr lang="en-US" sz="2400" dirty="0"/>
                </a:p>
                <a:p>
                  <a:pPr algn="ctr"/>
                  <a:r>
                    <a:rPr lang="en-US" dirty="0"/>
                    <a:t>(3k questions) </a:t>
                  </a:r>
                </a:p>
              </p:txBody>
            </p:sp>
            <p:sp>
              <p:nvSpPr>
                <p:cNvPr id="17" name="Rectangle 16">
                  <a:extLst>
                    <a:ext uri="{FF2B5EF4-FFF2-40B4-BE49-F238E27FC236}">
                      <a16:creationId xmlns:a16="http://schemas.microsoft.com/office/drawing/2014/main" id="{B2F4F7F0-A688-EF4F-A291-5AFDF6975C64}"/>
                    </a:ext>
                  </a:extLst>
                </p:cNvPr>
                <p:cNvSpPr/>
                <p:nvPr/>
              </p:nvSpPr>
              <p:spPr>
                <a:xfrm>
                  <a:off x="5623418" y="2568438"/>
                  <a:ext cx="2074607" cy="73866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400" dirty="0" err="1">
                      <a:ln w="0"/>
                      <a:solidFill>
                        <a:schemeClr val="tx1"/>
                      </a:solidFill>
                      <a:effectLst>
                        <a:outerShdw blurRad="38100" dist="19050" dir="2700000" algn="tl" rotWithShape="0">
                          <a:schemeClr val="dk1">
                            <a:alpha val="40000"/>
                          </a:schemeClr>
                        </a:outerShdw>
                      </a:effectLst>
                    </a:rPr>
                    <a:t>SQuAD</a:t>
                  </a:r>
                  <a:r>
                    <a:rPr lang="en-US" sz="2400" dirty="0">
                      <a:ln w="0"/>
                      <a:solidFill>
                        <a:schemeClr val="tx1"/>
                      </a:solidFill>
                      <a:effectLst>
                        <a:outerShdw blurRad="38100" dist="19050" dir="2700000" algn="tl" rotWithShape="0">
                          <a:schemeClr val="dk1">
                            <a:alpha val="40000"/>
                          </a:schemeClr>
                        </a:outerShdw>
                      </a:effectLst>
                    </a:rPr>
                    <a:t> 1.1</a:t>
                  </a:r>
                </a:p>
                <a:p>
                  <a:pPr algn="ctr"/>
                  <a:r>
                    <a:rPr lang="en-US" dirty="0">
                      <a:solidFill>
                        <a:schemeClr val="tx1"/>
                      </a:solidFill>
                    </a:rPr>
                    <a:t>(100k questions)</a:t>
                  </a:r>
                </a:p>
              </p:txBody>
            </p:sp>
            <p:sp>
              <p:nvSpPr>
                <p:cNvPr id="18" name="TextBox 17">
                  <a:extLst>
                    <a:ext uri="{FF2B5EF4-FFF2-40B4-BE49-F238E27FC236}">
                      <a16:creationId xmlns:a16="http://schemas.microsoft.com/office/drawing/2014/main" id="{FA1BFE01-2C6A-4240-872E-67302BD4B589}"/>
                    </a:ext>
                  </a:extLst>
                </p:cNvPr>
                <p:cNvSpPr txBox="1"/>
                <p:nvPr/>
              </p:nvSpPr>
              <p:spPr>
                <a:xfrm>
                  <a:off x="5113676" y="2645382"/>
                  <a:ext cx="449162" cy="584775"/>
                </a:xfrm>
                <a:prstGeom prst="rect">
                  <a:avLst/>
                </a:prstGeom>
                <a:noFill/>
              </p:spPr>
              <p:txBody>
                <a:bodyPr wrap="none" rtlCol="0">
                  <a:spAutoFit/>
                </a:bodyPr>
                <a:lstStyle/>
                <a:p>
                  <a:r>
                    <a:rPr lang="en-US" sz="3200" dirty="0">
                      <a:ln w="0"/>
                      <a:effectLst>
                        <a:outerShdw blurRad="38100" dist="19050" dir="2700000" algn="tl" rotWithShape="0">
                          <a:schemeClr val="dk1">
                            <a:alpha val="40000"/>
                          </a:schemeClr>
                        </a:outerShdw>
                      </a:effectLst>
                    </a:rPr>
                    <a:t>+</a:t>
                  </a:r>
                </a:p>
              </p:txBody>
            </p:sp>
          </p:grpSp>
        </p:grpSp>
        <p:sp>
          <p:nvSpPr>
            <p:cNvPr id="23" name="TextBox 22">
              <a:extLst>
                <a:ext uri="{FF2B5EF4-FFF2-40B4-BE49-F238E27FC236}">
                  <a16:creationId xmlns:a16="http://schemas.microsoft.com/office/drawing/2014/main" id="{6ECB5C97-482B-C749-8482-0729294BA816}"/>
                </a:ext>
              </a:extLst>
            </p:cNvPr>
            <p:cNvSpPr txBox="1"/>
            <p:nvPr/>
          </p:nvSpPr>
          <p:spPr>
            <a:xfrm>
              <a:off x="1006586" y="1382056"/>
              <a:ext cx="3248005" cy="523220"/>
            </a:xfrm>
            <a:prstGeom prst="rect">
              <a:avLst/>
            </a:prstGeom>
            <a:noFill/>
          </p:spPr>
          <p:txBody>
            <a:bodyPr wrap="none" rtlCol="0">
              <a:spAutoFit/>
            </a:bodyPr>
            <a:lstStyle/>
            <a:p>
              <a:r>
                <a:rPr lang="en-US" sz="2800" dirty="0"/>
                <a:t>Open Domain Data</a:t>
              </a:r>
            </a:p>
          </p:txBody>
        </p:sp>
      </p:grpSp>
      <p:grpSp>
        <p:nvGrpSpPr>
          <p:cNvPr id="25" name="Group 24">
            <a:extLst>
              <a:ext uri="{FF2B5EF4-FFF2-40B4-BE49-F238E27FC236}">
                <a16:creationId xmlns:a16="http://schemas.microsoft.com/office/drawing/2014/main" id="{69FC41F3-3660-7A46-A5CB-2C195FA2CBDC}"/>
              </a:ext>
            </a:extLst>
          </p:cNvPr>
          <p:cNvGrpSpPr/>
          <p:nvPr/>
        </p:nvGrpSpPr>
        <p:grpSpPr>
          <a:xfrm>
            <a:off x="1617176" y="4684456"/>
            <a:ext cx="9166593" cy="902019"/>
            <a:chOff x="1617176" y="4944938"/>
            <a:chExt cx="9166593" cy="902019"/>
          </a:xfrm>
        </p:grpSpPr>
        <p:grpSp>
          <p:nvGrpSpPr>
            <p:cNvPr id="21" name="Group 20">
              <a:extLst>
                <a:ext uri="{FF2B5EF4-FFF2-40B4-BE49-F238E27FC236}">
                  <a16:creationId xmlns:a16="http://schemas.microsoft.com/office/drawing/2014/main" id="{B5E484D3-7B99-3942-9744-D786A00D5114}"/>
                </a:ext>
              </a:extLst>
            </p:cNvPr>
            <p:cNvGrpSpPr/>
            <p:nvPr/>
          </p:nvGrpSpPr>
          <p:grpSpPr>
            <a:xfrm>
              <a:off x="1617176" y="4944938"/>
              <a:ext cx="5675909" cy="902019"/>
              <a:chOff x="1609078" y="3765417"/>
              <a:chExt cx="5675909" cy="902019"/>
            </a:xfrm>
          </p:grpSpPr>
          <p:pic>
            <p:nvPicPr>
              <p:cNvPr id="8" name="Picture 7">
                <a:extLst>
                  <a:ext uri="{FF2B5EF4-FFF2-40B4-BE49-F238E27FC236}">
                    <a16:creationId xmlns:a16="http://schemas.microsoft.com/office/drawing/2014/main" id="{FFE4A063-54F2-3C42-8139-7AA44357A262}"/>
                  </a:ext>
                </a:extLst>
              </p:cNvPr>
              <p:cNvPicPr>
                <a:picLocks noChangeAspect="1"/>
              </p:cNvPicPr>
              <p:nvPr/>
            </p:nvPicPr>
            <p:blipFill rotWithShape="1">
              <a:blip r:embed="rId6" cstate="hq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3945440" y="4104682"/>
                <a:ext cx="3339547" cy="562754"/>
              </a:xfrm>
              <a:prstGeom prst="rect">
                <a:avLst/>
              </a:prstGeom>
            </p:spPr>
          </p:pic>
          <p:sp>
            <p:nvSpPr>
              <p:cNvPr id="13" name="Rectangle 12">
                <a:extLst>
                  <a:ext uri="{FF2B5EF4-FFF2-40B4-BE49-F238E27FC236}">
                    <a16:creationId xmlns:a16="http://schemas.microsoft.com/office/drawing/2014/main" id="{1EBE94D9-3088-3043-9EA0-A6A162FD25EE}"/>
                  </a:ext>
                </a:extLst>
              </p:cNvPr>
              <p:cNvSpPr/>
              <p:nvPr/>
            </p:nvSpPr>
            <p:spPr>
              <a:xfrm>
                <a:off x="1609078" y="3765417"/>
                <a:ext cx="3161102" cy="821828"/>
              </a:xfrm>
              <a:prstGeom prst="rect">
                <a:avLst/>
              </a:prstGeom>
            </p:spPr>
            <p:txBody>
              <a:bodyPr wrap="none">
                <a:spAutoFit/>
              </a:bodyPr>
              <a:lstStyle/>
              <a:p>
                <a:pPr marL="457200" indent="-457200">
                  <a:lnSpc>
                    <a:spcPct val="200000"/>
                  </a:lnSpc>
                  <a:buFont typeface="System Font Regular"/>
                  <a:buChar char="-"/>
                </a:pPr>
                <a:r>
                  <a:rPr lang="en-US" sz="2800" dirty="0"/>
                  <a:t>Cross-app</a:t>
                </a:r>
              </a:p>
            </p:txBody>
          </p:sp>
        </p:grpSp>
        <p:sp>
          <p:nvSpPr>
            <p:cNvPr id="24" name="TextBox 23">
              <a:extLst>
                <a:ext uri="{FF2B5EF4-FFF2-40B4-BE49-F238E27FC236}">
                  <a16:creationId xmlns:a16="http://schemas.microsoft.com/office/drawing/2014/main" id="{6398D188-6E87-4D4F-9132-045EADFCB988}"/>
                </a:ext>
              </a:extLst>
            </p:cNvPr>
            <p:cNvSpPr txBox="1"/>
            <p:nvPr/>
          </p:nvSpPr>
          <p:spPr>
            <a:xfrm>
              <a:off x="7680034" y="5300790"/>
              <a:ext cx="3103735" cy="461665"/>
            </a:xfrm>
            <a:prstGeom prst="rect">
              <a:avLst/>
            </a:prstGeom>
            <a:noFill/>
          </p:spPr>
          <p:txBody>
            <a:bodyPr wrap="square" rtlCol="0">
              <a:spAutoFit/>
            </a:bodyPr>
            <a:lstStyle>
              <a:defPPr>
                <a:defRPr lang="en-US"/>
              </a:defPPr>
              <a:lvl1pPr algn="ctr">
                <a:defRPr sz="2400">
                  <a:ln w="0"/>
                  <a:effectLst>
                    <a:outerShdw blurRad="38100" dist="19050" dir="2700000" algn="tl" rotWithShape="0">
                      <a:schemeClr val="dk1">
                        <a:alpha val="40000"/>
                      </a:schemeClr>
                    </a:outerShdw>
                  </a:effectLst>
                </a:defRPr>
              </a:lvl1pPr>
            </a:lstStyle>
            <a:p>
              <a:r>
                <a:rPr lang="en-US" dirty="0"/>
                <a:t>Curated 100 QA pairs</a:t>
              </a:r>
            </a:p>
          </p:txBody>
        </p:sp>
      </p:grpSp>
    </p:spTree>
    <p:extLst>
      <p:ext uri="{BB962C8B-B14F-4D97-AF65-F5344CB8AC3E}">
        <p14:creationId xmlns:p14="http://schemas.microsoft.com/office/powerpoint/2010/main" val="403489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heckerboard(across)">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heckerboard(across)">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FAEC-2560-2340-BD6D-2864F4C48600}"/>
              </a:ext>
            </a:extLst>
          </p:cNvPr>
          <p:cNvSpPr>
            <a:spLocks noGrp="1"/>
          </p:cNvSpPr>
          <p:nvPr>
            <p:ph type="title"/>
          </p:nvPr>
        </p:nvSpPr>
        <p:spPr/>
        <p:txBody>
          <a:bodyPr/>
          <a:lstStyle/>
          <a:p>
            <a:r>
              <a:rPr lang="en-US" dirty="0"/>
              <a:t>Evaluation Systems and Metrics</a:t>
            </a:r>
          </a:p>
        </p:txBody>
      </p:sp>
      <p:sp>
        <p:nvSpPr>
          <p:cNvPr id="3" name="Content Placeholder 2">
            <a:extLst>
              <a:ext uri="{FF2B5EF4-FFF2-40B4-BE49-F238E27FC236}">
                <a16:creationId xmlns:a16="http://schemas.microsoft.com/office/drawing/2014/main" id="{CEDE58BF-7034-CC47-B8A8-E07BC3154220}"/>
              </a:ext>
            </a:extLst>
          </p:cNvPr>
          <p:cNvSpPr>
            <a:spLocks noGrp="1"/>
          </p:cNvSpPr>
          <p:nvPr>
            <p:ph idx="1"/>
          </p:nvPr>
        </p:nvSpPr>
        <p:spPr>
          <a:xfrm>
            <a:off x="838200" y="1656423"/>
            <a:ext cx="11061526" cy="2627479"/>
          </a:xfrm>
        </p:spPr>
        <p:txBody>
          <a:bodyPr>
            <a:normAutofit/>
          </a:bodyPr>
          <a:lstStyle/>
          <a:p>
            <a:pPr>
              <a:lnSpc>
                <a:spcPct val="200000"/>
              </a:lnSpc>
              <a:buFont typeface="Wingdings" pitchFamily="2" charset="2"/>
              <a:buChar char="v"/>
            </a:pPr>
            <a:r>
              <a:rPr lang="en-US" sz="2400" dirty="0"/>
              <a:t> Compare DeQA with baseline of top3 QA models (RNet, MReader and QANet)</a:t>
            </a:r>
          </a:p>
          <a:p>
            <a:pPr lvl="1">
              <a:lnSpc>
                <a:spcPct val="200000"/>
              </a:lnSpc>
              <a:buFont typeface="Courier New" panose="02070309020205020404" pitchFamily="49" charset="0"/>
              <a:buChar char="o"/>
            </a:pPr>
            <a:r>
              <a:rPr lang="en-US" sz="2000" dirty="0"/>
              <a:t>DeQA version does not require changing the QA models</a:t>
            </a:r>
          </a:p>
          <a:p>
            <a:pPr>
              <a:lnSpc>
                <a:spcPct val="250000"/>
              </a:lnSpc>
              <a:buFont typeface="Wingdings" pitchFamily="2" charset="2"/>
              <a:buChar char="v"/>
            </a:pPr>
            <a:r>
              <a:rPr lang="en-US" sz="2400" dirty="0"/>
              <a:t> Measure QA latency, accuracy, and energy</a:t>
            </a:r>
          </a:p>
        </p:txBody>
      </p:sp>
      <p:sp>
        <p:nvSpPr>
          <p:cNvPr id="4" name="Date Placeholder 3">
            <a:extLst>
              <a:ext uri="{FF2B5EF4-FFF2-40B4-BE49-F238E27FC236}">
                <a16:creationId xmlns:a16="http://schemas.microsoft.com/office/drawing/2014/main" id="{93F65489-8253-2D48-B219-64E258FACC2D}"/>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BEC9E63F-8119-D44E-9996-7EF3DCBED8B5}"/>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B453F242-34A9-BE4A-ABDC-BBB7B23EF0E0}"/>
              </a:ext>
            </a:extLst>
          </p:cNvPr>
          <p:cNvSpPr>
            <a:spLocks noGrp="1"/>
          </p:cNvSpPr>
          <p:nvPr>
            <p:ph type="sldNum" sz="quarter" idx="12"/>
          </p:nvPr>
        </p:nvSpPr>
        <p:spPr/>
        <p:txBody>
          <a:bodyPr/>
          <a:lstStyle/>
          <a:p>
            <a:fld id="{C27E3DE6-4B5A-DC4B-92A7-08CD6C59DC0B}" type="slidenum">
              <a:rPr lang="en-US" smtClean="0"/>
              <a:t>26</a:t>
            </a:fld>
            <a:endParaRPr lang="en-US"/>
          </a:p>
        </p:txBody>
      </p:sp>
    </p:spTree>
    <p:extLst>
      <p:ext uri="{BB962C8B-B14F-4D97-AF65-F5344CB8AC3E}">
        <p14:creationId xmlns:p14="http://schemas.microsoft.com/office/powerpoint/2010/main" val="123625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D34B9-B522-764A-95E9-1C385658CED1}"/>
              </a:ext>
            </a:extLst>
          </p:cNvPr>
          <p:cNvSpPr>
            <a:spLocks noGrp="1"/>
          </p:cNvSpPr>
          <p:nvPr>
            <p:ph type="title"/>
          </p:nvPr>
        </p:nvSpPr>
        <p:spPr/>
        <p:txBody>
          <a:bodyPr/>
          <a:lstStyle/>
          <a:p>
            <a:r>
              <a:rPr lang="en-US"/>
              <a:t>DeQA Brings Huge Latency Benefits</a:t>
            </a:r>
          </a:p>
        </p:txBody>
      </p:sp>
      <p:sp>
        <p:nvSpPr>
          <p:cNvPr id="4" name="Date Placeholder 3">
            <a:extLst>
              <a:ext uri="{FF2B5EF4-FFF2-40B4-BE49-F238E27FC236}">
                <a16:creationId xmlns:a16="http://schemas.microsoft.com/office/drawing/2014/main" id="{F4812DC3-16DD-7948-8B20-F854F205E3CA}"/>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02CABB45-705B-E440-B7A2-CC84EE484979}"/>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180F9E32-37ED-1E4D-A8E6-A76175AEE153}"/>
              </a:ext>
            </a:extLst>
          </p:cNvPr>
          <p:cNvSpPr>
            <a:spLocks noGrp="1"/>
          </p:cNvSpPr>
          <p:nvPr>
            <p:ph type="sldNum" sz="quarter" idx="12"/>
          </p:nvPr>
        </p:nvSpPr>
        <p:spPr/>
        <p:txBody>
          <a:bodyPr/>
          <a:lstStyle/>
          <a:p>
            <a:fld id="{C27E3DE6-4B5A-DC4B-92A7-08CD6C59DC0B}" type="slidenum">
              <a:rPr lang="en-US" smtClean="0"/>
              <a:t>27</a:t>
            </a:fld>
            <a:endParaRPr lang="en-US"/>
          </a:p>
        </p:txBody>
      </p:sp>
      <p:graphicFrame>
        <p:nvGraphicFramePr>
          <p:cNvPr id="7" name="Chart 6">
            <a:extLst>
              <a:ext uri="{FF2B5EF4-FFF2-40B4-BE49-F238E27FC236}">
                <a16:creationId xmlns:a16="http://schemas.microsoft.com/office/drawing/2014/main" id="{13CF5E5A-ABE2-F445-BD4B-ADE6386CDF4F}"/>
              </a:ext>
            </a:extLst>
          </p:cNvPr>
          <p:cNvGraphicFramePr/>
          <p:nvPr>
            <p:extLst>
              <p:ext uri="{D42A27DB-BD31-4B8C-83A1-F6EECF244321}">
                <p14:modId xmlns:p14="http://schemas.microsoft.com/office/powerpoint/2010/main" val="1913319942"/>
              </p:ext>
            </p:extLst>
          </p:nvPr>
        </p:nvGraphicFramePr>
        <p:xfrm>
          <a:off x="634088" y="1552738"/>
          <a:ext cx="5461912" cy="33128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366BF00A-6FA9-DD4B-ACC6-6C31E2CA0CF7}"/>
              </a:ext>
            </a:extLst>
          </p:cNvPr>
          <p:cNvGraphicFramePr/>
          <p:nvPr>
            <p:extLst>
              <p:ext uri="{D42A27DB-BD31-4B8C-83A1-F6EECF244321}">
                <p14:modId xmlns:p14="http://schemas.microsoft.com/office/powerpoint/2010/main" val="1743062971"/>
              </p:ext>
            </p:extLst>
          </p:nvPr>
        </p:nvGraphicFramePr>
        <p:xfrm>
          <a:off x="6096000" y="1451187"/>
          <a:ext cx="5695950" cy="3530165"/>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43B2E483-9EAC-4F47-80FF-84C2CEF2F4DD}"/>
              </a:ext>
            </a:extLst>
          </p:cNvPr>
          <p:cNvSpPr txBox="1"/>
          <p:nvPr/>
        </p:nvSpPr>
        <p:spPr>
          <a:xfrm>
            <a:off x="7768132" y="4981353"/>
            <a:ext cx="2214068" cy="523220"/>
          </a:xfrm>
          <a:prstGeom prst="rect">
            <a:avLst/>
          </a:prstGeom>
          <a:noFill/>
        </p:spPr>
        <p:txBody>
          <a:bodyPr wrap="none" rtlCol="0">
            <a:spAutoFit/>
          </a:bodyPr>
          <a:lstStyle>
            <a:defPPr>
              <a:defRPr lang="en-US"/>
            </a:defPPr>
            <a:lvl1pPr>
              <a:defRPr sz="2800" b="1"/>
            </a:lvl1pPr>
          </a:lstStyle>
          <a:p>
            <a:r>
              <a:rPr lang="en-US" dirty="0"/>
              <a:t>13x </a:t>
            </a:r>
            <a:r>
              <a:rPr lang="en-US" b="0" dirty="0"/>
              <a:t>speedup</a:t>
            </a:r>
          </a:p>
        </p:txBody>
      </p:sp>
      <p:sp>
        <p:nvSpPr>
          <p:cNvPr id="9" name="TextBox 8">
            <a:extLst>
              <a:ext uri="{FF2B5EF4-FFF2-40B4-BE49-F238E27FC236}">
                <a16:creationId xmlns:a16="http://schemas.microsoft.com/office/drawing/2014/main" id="{4F24803F-87C8-8142-B1F6-EEF373CD80DE}"/>
              </a:ext>
            </a:extLst>
          </p:cNvPr>
          <p:cNvSpPr txBox="1"/>
          <p:nvPr/>
        </p:nvSpPr>
        <p:spPr>
          <a:xfrm>
            <a:off x="1955654" y="4981353"/>
            <a:ext cx="2217274" cy="523220"/>
          </a:xfrm>
          <a:prstGeom prst="rect">
            <a:avLst/>
          </a:prstGeom>
          <a:noFill/>
        </p:spPr>
        <p:txBody>
          <a:bodyPr wrap="none" rtlCol="0">
            <a:spAutoFit/>
          </a:bodyPr>
          <a:lstStyle/>
          <a:p>
            <a:r>
              <a:rPr lang="en-US" sz="2800" b="1" dirty="0"/>
              <a:t>16x</a:t>
            </a:r>
            <a:r>
              <a:rPr lang="en-US" sz="2800" dirty="0"/>
              <a:t> speedup</a:t>
            </a:r>
          </a:p>
        </p:txBody>
      </p:sp>
    </p:spTree>
    <p:extLst>
      <p:ext uri="{BB962C8B-B14F-4D97-AF65-F5344CB8AC3E}">
        <p14:creationId xmlns:p14="http://schemas.microsoft.com/office/powerpoint/2010/main" val="365879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P spid="3"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D34B9-B522-764A-95E9-1C385658CED1}"/>
              </a:ext>
            </a:extLst>
          </p:cNvPr>
          <p:cNvSpPr>
            <a:spLocks noGrp="1"/>
          </p:cNvSpPr>
          <p:nvPr>
            <p:ph type="title"/>
          </p:nvPr>
        </p:nvSpPr>
        <p:spPr/>
        <p:txBody>
          <a:bodyPr/>
          <a:lstStyle/>
          <a:p>
            <a:r>
              <a:rPr lang="en-US"/>
              <a:t>DeQA Causes Minimal Accuracy Drop</a:t>
            </a:r>
          </a:p>
        </p:txBody>
      </p:sp>
      <p:sp>
        <p:nvSpPr>
          <p:cNvPr id="4" name="Date Placeholder 3">
            <a:extLst>
              <a:ext uri="{FF2B5EF4-FFF2-40B4-BE49-F238E27FC236}">
                <a16:creationId xmlns:a16="http://schemas.microsoft.com/office/drawing/2014/main" id="{F4812DC3-16DD-7948-8B20-F854F205E3CA}"/>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02CABB45-705B-E440-B7A2-CC84EE484979}"/>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180F9E32-37ED-1E4D-A8E6-A76175AEE153}"/>
              </a:ext>
            </a:extLst>
          </p:cNvPr>
          <p:cNvSpPr>
            <a:spLocks noGrp="1"/>
          </p:cNvSpPr>
          <p:nvPr>
            <p:ph type="sldNum" sz="quarter" idx="12"/>
          </p:nvPr>
        </p:nvSpPr>
        <p:spPr/>
        <p:txBody>
          <a:bodyPr/>
          <a:lstStyle/>
          <a:p>
            <a:fld id="{C27E3DE6-4B5A-DC4B-92A7-08CD6C59DC0B}" type="slidenum">
              <a:rPr lang="en-US" smtClean="0"/>
              <a:t>28</a:t>
            </a:fld>
            <a:endParaRPr lang="en-US"/>
          </a:p>
        </p:txBody>
      </p:sp>
      <p:grpSp>
        <p:nvGrpSpPr>
          <p:cNvPr id="11" name="Group 10">
            <a:extLst>
              <a:ext uri="{FF2B5EF4-FFF2-40B4-BE49-F238E27FC236}">
                <a16:creationId xmlns:a16="http://schemas.microsoft.com/office/drawing/2014/main" id="{10FEE352-9FDD-064D-AE97-E8358B1F7B20}"/>
              </a:ext>
            </a:extLst>
          </p:cNvPr>
          <p:cNvGrpSpPr/>
          <p:nvPr/>
        </p:nvGrpSpPr>
        <p:grpSpPr>
          <a:xfrm>
            <a:off x="838200" y="1577180"/>
            <a:ext cx="5567590" cy="4252914"/>
            <a:chOff x="1047750" y="1747835"/>
            <a:chExt cx="5567590" cy="4252914"/>
          </a:xfrm>
        </p:grpSpPr>
        <p:pic>
          <p:nvPicPr>
            <p:cNvPr id="9" name="Picture 8">
              <a:extLst>
                <a:ext uri="{FF2B5EF4-FFF2-40B4-BE49-F238E27FC236}">
                  <a16:creationId xmlns:a16="http://schemas.microsoft.com/office/drawing/2014/main" id="{44C9B006-1C99-E949-A851-4C63F25FE413}"/>
                </a:ext>
              </a:extLst>
            </p:cNvPr>
            <p:cNvPicPr>
              <a:picLocks noChangeAspect="1"/>
            </p:cNvPicPr>
            <p:nvPr/>
          </p:nvPicPr>
          <p:blipFill>
            <a:blip r:embed="rId3"/>
            <a:stretch>
              <a:fillRect/>
            </a:stretch>
          </p:blipFill>
          <p:spPr>
            <a:xfrm>
              <a:off x="1047750" y="2103436"/>
              <a:ext cx="5567590" cy="3897313"/>
            </a:xfrm>
            <a:prstGeom prst="rect">
              <a:avLst/>
            </a:prstGeom>
          </p:spPr>
        </p:pic>
        <p:sp>
          <p:nvSpPr>
            <p:cNvPr id="10" name="TextBox 9">
              <a:extLst>
                <a:ext uri="{FF2B5EF4-FFF2-40B4-BE49-F238E27FC236}">
                  <a16:creationId xmlns:a16="http://schemas.microsoft.com/office/drawing/2014/main" id="{AC060A90-E723-8040-A62B-267E1CA59158}"/>
                </a:ext>
              </a:extLst>
            </p:cNvPr>
            <p:cNvSpPr txBox="1"/>
            <p:nvPr/>
          </p:nvSpPr>
          <p:spPr>
            <a:xfrm>
              <a:off x="2328035" y="1747835"/>
              <a:ext cx="3421129" cy="461665"/>
            </a:xfrm>
            <a:prstGeom prst="rect">
              <a:avLst/>
            </a:prstGeom>
            <a:noFill/>
          </p:spPr>
          <p:txBody>
            <a:bodyPr wrap="none" rtlCol="0">
              <a:spAutoFit/>
            </a:bodyPr>
            <a:lstStyle/>
            <a:p>
              <a:r>
                <a:rPr lang="en-US" sz="2400"/>
                <a:t>QA over Wikipedia data</a:t>
              </a:r>
            </a:p>
          </p:txBody>
        </p:sp>
      </p:grpSp>
      <p:sp>
        <p:nvSpPr>
          <p:cNvPr id="12" name="Rectangle 11">
            <a:extLst>
              <a:ext uri="{FF2B5EF4-FFF2-40B4-BE49-F238E27FC236}">
                <a16:creationId xmlns:a16="http://schemas.microsoft.com/office/drawing/2014/main" id="{31AE0C32-8DBC-5746-92D9-D6AB6D1B089E}"/>
              </a:ext>
            </a:extLst>
          </p:cNvPr>
          <p:cNvSpPr/>
          <p:nvPr/>
        </p:nvSpPr>
        <p:spPr>
          <a:xfrm>
            <a:off x="6624410" y="2896364"/>
            <a:ext cx="5567590" cy="954107"/>
          </a:xfrm>
          <a:prstGeom prst="rect">
            <a:avLst/>
          </a:prstGeom>
        </p:spPr>
        <p:txBody>
          <a:bodyPr wrap="square">
            <a:spAutoFit/>
          </a:bodyPr>
          <a:lstStyle/>
          <a:p>
            <a:r>
              <a:rPr lang="en-US" sz="2800" b="1" dirty="0"/>
              <a:t>~1% </a:t>
            </a:r>
            <a:r>
              <a:rPr lang="en-US" sz="2800" dirty="0"/>
              <a:t>drop for both single app (email) and cross-app data</a:t>
            </a:r>
          </a:p>
        </p:txBody>
      </p:sp>
    </p:spTree>
    <p:extLst>
      <p:ext uri="{BB962C8B-B14F-4D97-AF65-F5344CB8AC3E}">
        <p14:creationId xmlns:p14="http://schemas.microsoft.com/office/powerpoint/2010/main" val="121010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D34B9-B522-764A-95E9-1C385658CED1}"/>
              </a:ext>
            </a:extLst>
          </p:cNvPr>
          <p:cNvSpPr>
            <a:spLocks noGrp="1"/>
          </p:cNvSpPr>
          <p:nvPr>
            <p:ph type="title"/>
          </p:nvPr>
        </p:nvSpPr>
        <p:spPr>
          <a:xfrm>
            <a:off x="609600" y="136525"/>
            <a:ext cx="11449050" cy="914400"/>
          </a:xfrm>
        </p:spPr>
        <p:txBody>
          <a:bodyPr>
            <a:normAutofit fontScale="90000"/>
          </a:bodyPr>
          <a:lstStyle/>
          <a:p>
            <a:r>
              <a:rPr lang="en-US"/>
              <a:t>DeQA Significantly Reduces Energy Consumption</a:t>
            </a:r>
          </a:p>
        </p:txBody>
      </p:sp>
      <p:sp>
        <p:nvSpPr>
          <p:cNvPr id="4" name="Date Placeholder 3">
            <a:extLst>
              <a:ext uri="{FF2B5EF4-FFF2-40B4-BE49-F238E27FC236}">
                <a16:creationId xmlns:a16="http://schemas.microsoft.com/office/drawing/2014/main" id="{F4812DC3-16DD-7948-8B20-F854F205E3CA}"/>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02CABB45-705B-E440-B7A2-CC84EE484979}"/>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180F9E32-37ED-1E4D-A8E6-A76175AEE153}"/>
              </a:ext>
            </a:extLst>
          </p:cNvPr>
          <p:cNvSpPr>
            <a:spLocks noGrp="1"/>
          </p:cNvSpPr>
          <p:nvPr>
            <p:ph type="sldNum" sz="quarter" idx="12"/>
          </p:nvPr>
        </p:nvSpPr>
        <p:spPr/>
        <p:txBody>
          <a:bodyPr/>
          <a:lstStyle/>
          <a:p>
            <a:fld id="{C27E3DE6-4B5A-DC4B-92A7-08CD6C59DC0B}" type="slidenum">
              <a:rPr lang="en-US" smtClean="0"/>
              <a:t>29</a:t>
            </a:fld>
            <a:endParaRPr lang="en-US"/>
          </a:p>
        </p:txBody>
      </p:sp>
      <p:graphicFrame>
        <p:nvGraphicFramePr>
          <p:cNvPr id="7" name="Chart 6">
            <a:extLst>
              <a:ext uri="{FF2B5EF4-FFF2-40B4-BE49-F238E27FC236}">
                <a16:creationId xmlns:a16="http://schemas.microsoft.com/office/drawing/2014/main" id="{13CF5E5A-ABE2-F445-BD4B-ADE6386CDF4F}"/>
              </a:ext>
            </a:extLst>
          </p:cNvPr>
          <p:cNvGraphicFramePr/>
          <p:nvPr>
            <p:extLst>
              <p:ext uri="{D42A27DB-BD31-4B8C-83A1-F6EECF244321}">
                <p14:modId xmlns:p14="http://schemas.microsoft.com/office/powerpoint/2010/main" val="1507027082"/>
              </p:ext>
            </p:extLst>
          </p:nvPr>
        </p:nvGraphicFramePr>
        <p:xfrm>
          <a:off x="2544721" y="1265128"/>
          <a:ext cx="7102557" cy="465942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E596DE11-FCAB-5D4F-9122-DD4987635BB5}"/>
              </a:ext>
            </a:extLst>
          </p:cNvPr>
          <p:cNvSpPr txBox="1"/>
          <p:nvPr/>
        </p:nvSpPr>
        <p:spPr>
          <a:xfrm>
            <a:off x="7895035" y="3071619"/>
            <a:ext cx="3504486" cy="523220"/>
          </a:xfrm>
          <a:prstGeom prst="rect">
            <a:avLst/>
          </a:prstGeom>
          <a:noFill/>
        </p:spPr>
        <p:txBody>
          <a:bodyPr wrap="none" rtlCol="0">
            <a:spAutoFit/>
          </a:bodyPr>
          <a:lstStyle/>
          <a:p>
            <a:r>
              <a:rPr lang="en-US" sz="2800" dirty="0"/>
              <a:t>Reduce energy by </a:t>
            </a:r>
            <a:r>
              <a:rPr lang="en-US" sz="2800" b="1" dirty="0"/>
              <a:t>9x</a:t>
            </a:r>
          </a:p>
        </p:txBody>
      </p:sp>
    </p:spTree>
    <p:extLst>
      <p:ext uri="{BB962C8B-B14F-4D97-AF65-F5344CB8AC3E}">
        <p14:creationId xmlns:p14="http://schemas.microsoft.com/office/powerpoint/2010/main" val="93296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CF91460-0004-494F-A8C5-16A3582C973D}"/>
              </a:ext>
            </a:extLst>
          </p:cNvPr>
          <p:cNvPicPr>
            <a:picLocks noChangeAspect="1"/>
          </p:cNvPicPr>
          <p:nvPr/>
        </p:nvPicPr>
        <p:blipFill rotWithShape="1">
          <a:blip r:embed="rId3">
            <a:alphaModFix amt="35000"/>
            <a:extLst>
              <a:ext uri="{28A0092B-C50C-407E-A947-70E740481C1C}">
                <a14:useLocalDpi xmlns:a14="http://schemas.microsoft.com/office/drawing/2010/main"/>
              </a:ext>
            </a:extLst>
          </a:blip>
          <a:srcRect/>
          <a:stretch/>
        </p:blipFill>
        <p:spPr>
          <a:xfrm rot="5639240">
            <a:off x="2176297" y="3138765"/>
            <a:ext cx="1858488" cy="3251197"/>
          </a:xfrm>
          <a:prstGeom prst="rect">
            <a:avLst/>
          </a:prstGeom>
        </p:spPr>
      </p:pic>
      <p:sp>
        <p:nvSpPr>
          <p:cNvPr id="4" name="Date Placeholder 3">
            <a:extLst>
              <a:ext uri="{FF2B5EF4-FFF2-40B4-BE49-F238E27FC236}">
                <a16:creationId xmlns:a16="http://schemas.microsoft.com/office/drawing/2014/main" id="{3179740E-1D95-F240-92D7-A4CC236E0044}"/>
              </a:ext>
            </a:extLst>
          </p:cNvPr>
          <p:cNvSpPr>
            <a:spLocks noGrp="1"/>
          </p:cNvSpPr>
          <p:nvPr>
            <p:ph type="dt" sz="half" idx="10"/>
          </p:nvPr>
        </p:nvSpPr>
        <p:spPr/>
        <p:txBody>
          <a:bodyPr/>
          <a:lstStyle/>
          <a:p>
            <a:r>
              <a:rPr lang="en-US" dirty="0"/>
              <a:t>6/18/19</a:t>
            </a:r>
          </a:p>
        </p:txBody>
      </p:sp>
      <p:sp>
        <p:nvSpPr>
          <p:cNvPr id="5" name="Footer Placeholder 4">
            <a:extLst>
              <a:ext uri="{FF2B5EF4-FFF2-40B4-BE49-F238E27FC236}">
                <a16:creationId xmlns:a16="http://schemas.microsoft.com/office/drawing/2014/main" id="{96ED228E-850B-0D46-8B5E-4BE226F752E9}"/>
              </a:ext>
            </a:extLst>
          </p:cNvPr>
          <p:cNvSpPr>
            <a:spLocks noGrp="1"/>
          </p:cNvSpPr>
          <p:nvPr>
            <p:ph type="ftr" sz="quarter" idx="11"/>
          </p:nvPr>
        </p:nvSpPr>
        <p:spPr>
          <a:xfrm>
            <a:off x="4038600" y="6356350"/>
            <a:ext cx="4114800" cy="365125"/>
          </a:xfrm>
        </p:spPr>
        <p:txBody>
          <a:bodyPr/>
          <a:lstStyle/>
          <a:p>
            <a:r>
              <a:rPr lang="en-US" dirty="0"/>
              <a:t>DeQA, MobiSys 2019</a:t>
            </a:r>
          </a:p>
        </p:txBody>
      </p:sp>
      <p:sp>
        <p:nvSpPr>
          <p:cNvPr id="6" name="Slide Number Placeholder 5">
            <a:extLst>
              <a:ext uri="{FF2B5EF4-FFF2-40B4-BE49-F238E27FC236}">
                <a16:creationId xmlns:a16="http://schemas.microsoft.com/office/drawing/2014/main" id="{13E74DC5-34FB-B94C-A9DC-87157F42E230}"/>
              </a:ext>
            </a:extLst>
          </p:cNvPr>
          <p:cNvSpPr>
            <a:spLocks noGrp="1"/>
          </p:cNvSpPr>
          <p:nvPr>
            <p:ph type="sldNum" sz="quarter" idx="12"/>
          </p:nvPr>
        </p:nvSpPr>
        <p:spPr>
          <a:xfrm>
            <a:off x="8610600" y="6356350"/>
            <a:ext cx="2743200" cy="365125"/>
          </a:xfrm>
        </p:spPr>
        <p:txBody>
          <a:bodyPr/>
          <a:lstStyle/>
          <a:p>
            <a:fld id="{C27E3DE6-4B5A-DC4B-92A7-08CD6C59DC0B}" type="slidenum">
              <a:rPr lang="en-US" smtClean="0"/>
              <a:t>3</a:t>
            </a:fld>
            <a:endParaRPr lang="en-US" dirty="0"/>
          </a:p>
        </p:txBody>
      </p:sp>
      <p:pic>
        <p:nvPicPr>
          <p:cNvPr id="15" name="Picture 14" descr="A picture containing vector graphics&#10;&#10;Description automatically generated">
            <a:extLst>
              <a:ext uri="{FF2B5EF4-FFF2-40B4-BE49-F238E27FC236}">
                <a16:creationId xmlns:a16="http://schemas.microsoft.com/office/drawing/2014/main" id="{12E67CB7-E99E-8947-A912-D79D26739448}"/>
              </a:ext>
            </a:extLst>
          </p:cNvPr>
          <p:cNvPicPr>
            <a:picLocks noChangeAspect="1"/>
          </p:cNvPicPr>
          <p:nvPr/>
        </p:nvPicPr>
        <p:blipFill>
          <a:blip r:embed="rId4" cstate="hqprint">
            <a:alphaModFix/>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649843" y="4365849"/>
            <a:ext cx="822960" cy="822960"/>
          </a:xfrm>
          <a:prstGeom prst="rect">
            <a:avLst/>
          </a:prstGeom>
        </p:spPr>
      </p:pic>
      <p:sp>
        <p:nvSpPr>
          <p:cNvPr id="25" name="Right Arrow 24">
            <a:extLst>
              <a:ext uri="{FF2B5EF4-FFF2-40B4-BE49-F238E27FC236}">
                <a16:creationId xmlns:a16="http://schemas.microsoft.com/office/drawing/2014/main" id="{AFB9DDD7-2C48-8E4C-A36C-E7EB65E9D2AB}"/>
              </a:ext>
            </a:extLst>
          </p:cNvPr>
          <p:cNvSpPr/>
          <p:nvPr/>
        </p:nvSpPr>
        <p:spPr>
          <a:xfrm rot="4200000">
            <a:off x="3514623" y="3010408"/>
            <a:ext cx="1097280" cy="365760"/>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26" name="Right Arrow 25">
            <a:extLst>
              <a:ext uri="{FF2B5EF4-FFF2-40B4-BE49-F238E27FC236}">
                <a16:creationId xmlns:a16="http://schemas.microsoft.com/office/drawing/2014/main" id="{517765F4-313F-D343-8604-45A1FA90765F}"/>
              </a:ext>
            </a:extLst>
          </p:cNvPr>
          <p:cNvSpPr/>
          <p:nvPr/>
        </p:nvSpPr>
        <p:spPr>
          <a:xfrm rot="5400000">
            <a:off x="2595746" y="3036492"/>
            <a:ext cx="1097280" cy="365760"/>
          </a:xfrm>
          <a:prstGeom prst="rightArrow">
            <a:avLst/>
          </a:prstGeom>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ln w="22225">
                <a:solidFill>
                  <a:sysClr val="windowText" lastClr="000000"/>
                </a:solidFill>
                <a:prstDash val="solid"/>
              </a:ln>
              <a:solidFill>
                <a:schemeClr val="accent4">
                  <a:lumMod val="75000"/>
                </a:schemeClr>
              </a:solidFill>
            </a:endParaRPr>
          </a:p>
        </p:txBody>
      </p:sp>
      <p:sp>
        <p:nvSpPr>
          <p:cNvPr id="27" name="Right Arrow 26">
            <a:extLst>
              <a:ext uri="{FF2B5EF4-FFF2-40B4-BE49-F238E27FC236}">
                <a16:creationId xmlns:a16="http://schemas.microsoft.com/office/drawing/2014/main" id="{C248254A-5CC3-F94F-BC4D-3C27346D2371}"/>
              </a:ext>
            </a:extLst>
          </p:cNvPr>
          <p:cNvSpPr/>
          <p:nvPr/>
        </p:nvSpPr>
        <p:spPr>
          <a:xfrm rot="6600000">
            <a:off x="1675334" y="2981144"/>
            <a:ext cx="1097280" cy="365760"/>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56716DB9-65EA-3848-A468-ECB4FE79601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22503" y="4540545"/>
            <a:ext cx="914400" cy="862887"/>
          </a:xfrm>
          <a:prstGeom prst="rect">
            <a:avLst/>
          </a:prstGeom>
        </p:spPr>
      </p:pic>
      <p:pic>
        <p:nvPicPr>
          <p:cNvPr id="32" name="Picture 31">
            <a:extLst>
              <a:ext uri="{FF2B5EF4-FFF2-40B4-BE49-F238E27FC236}">
                <a16:creationId xmlns:a16="http://schemas.microsoft.com/office/drawing/2014/main" id="{FB0733C4-A6D4-2344-A544-141C0BF0E26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641207" y="4295445"/>
            <a:ext cx="1097280" cy="822960"/>
          </a:xfrm>
          <a:prstGeom prst="rect">
            <a:avLst/>
          </a:prstGeom>
        </p:spPr>
      </p:pic>
      <p:grpSp>
        <p:nvGrpSpPr>
          <p:cNvPr id="44" name="Group 43">
            <a:extLst>
              <a:ext uri="{FF2B5EF4-FFF2-40B4-BE49-F238E27FC236}">
                <a16:creationId xmlns:a16="http://schemas.microsoft.com/office/drawing/2014/main" id="{3B1A882B-C911-CA45-A7A9-1878FF1817EF}"/>
              </a:ext>
            </a:extLst>
          </p:cNvPr>
          <p:cNvGrpSpPr/>
          <p:nvPr/>
        </p:nvGrpSpPr>
        <p:grpSpPr>
          <a:xfrm>
            <a:off x="7471311" y="3680150"/>
            <a:ext cx="3825681" cy="1958690"/>
            <a:chOff x="7265939" y="3373941"/>
            <a:chExt cx="3825681" cy="1958690"/>
          </a:xfrm>
        </p:grpSpPr>
        <p:pic>
          <p:nvPicPr>
            <p:cNvPr id="34" name="Picture 33" descr="A screenshot of a cell phone&#10;&#10;Description automatically generated">
              <a:extLst>
                <a:ext uri="{FF2B5EF4-FFF2-40B4-BE49-F238E27FC236}">
                  <a16:creationId xmlns:a16="http://schemas.microsoft.com/office/drawing/2014/main" id="{FB805F01-871C-3644-A572-232561D0D06A}"/>
                </a:ext>
              </a:extLst>
            </p:cNvPr>
            <p:cNvPicPr>
              <a:picLocks noChangeAspect="1"/>
            </p:cNvPicPr>
            <p:nvPr/>
          </p:nvPicPr>
          <p:blipFill rotWithShape="1">
            <a:blip r:embed="rId8">
              <a:clrChange>
                <a:clrFrom>
                  <a:srgbClr val="BAE2F9"/>
                </a:clrFrom>
                <a:clrTo>
                  <a:srgbClr val="BAE2F9">
                    <a:alpha val="0"/>
                  </a:srgbClr>
                </a:clrTo>
              </a:clrChange>
              <a:alphaModFix amt="50000"/>
              <a:extLst>
                <a:ext uri="{28A0092B-C50C-407E-A947-70E740481C1C}">
                  <a14:useLocalDpi xmlns:a14="http://schemas.microsoft.com/office/drawing/2010/main"/>
                </a:ext>
              </a:extLst>
            </a:blip>
            <a:srcRect/>
            <a:stretch/>
          </p:blipFill>
          <p:spPr>
            <a:xfrm>
              <a:off x="7265939" y="3373941"/>
              <a:ext cx="3825681" cy="1958690"/>
            </a:xfrm>
            <a:prstGeom prst="rect">
              <a:avLst/>
            </a:prstGeom>
          </p:spPr>
        </p:pic>
        <p:sp>
          <p:nvSpPr>
            <p:cNvPr id="36" name="Rectangle 35">
              <a:extLst>
                <a:ext uri="{FF2B5EF4-FFF2-40B4-BE49-F238E27FC236}">
                  <a16:creationId xmlns:a16="http://schemas.microsoft.com/office/drawing/2014/main" id="{9BDAAC40-C9F9-4F46-9835-101634B989EC}"/>
                </a:ext>
              </a:extLst>
            </p:cNvPr>
            <p:cNvSpPr/>
            <p:nvPr/>
          </p:nvSpPr>
          <p:spPr>
            <a:xfrm>
              <a:off x="7810626" y="4394488"/>
              <a:ext cx="3004348" cy="461665"/>
            </a:xfrm>
            <a:prstGeom prst="rect">
              <a:avLst/>
            </a:prstGeom>
          </p:spPr>
          <p:txBody>
            <a:bodyPr wrap="none">
              <a:spAutoFit/>
            </a:bodyPr>
            <a:lstStyle/>
            <a:p>
              <a:pPr algn="ctr"/>
              <a:r>
                <a:rPr lang="en-US" sz="2400" dirty="0"/>
                <a:t>QA service providers</a:t>
              </a:r>
            </a:p>
          </p:txBody>
        </p:sp>
      </p:grpSp>
      <p:grpSp>
        <p:nvGrpSpPr>
          <p:cNvPr id="43" name="Group 42">
            <a:extLst>
              <a:ext uri="{FF2B5EF4-FFF2-40B4-BE49-F238E27FC236}">
                <a16:creationId xmlns:a16="http://schemas.microsoft.com/office/drawing/2014/main" id="{2C4FE22C-153C-F642-A23B-0E4A951B08CE}"/>
              </a:ext>
            </a:extLst>
          </p:cNvPr>
          <p:cNvGrpSpPr/>
          <p:nvPr/>
        </p:nvGrpSpPr>
        <p:grpSpPr>
          <a:xfrm>
            <a:off x="1175136" y="1194212"/>
            <a:ext cx="4812527" cy="1186581"/>
            <a:chOff x="1645624" y="1563278"/>
            <a:chExt cx="4812527" cy="1186581"/>
          </a:xfrm>
        </p:grpSpPr>
        <p:sp>
          <p:nvSpPr>
            <p:cNvPr id="19" name="TextBox 18">
              <a:extLst>
                <a:ext uri="{FF2B5EF4-FFF2-40B4-BE49-F238E27FC236}">
                  <a16:creationId xmlns:a16="http://schemas.microsoft.com/office/drawing/2014/main" id="{9B72158B-9500-424E-A713-FE695D3334CB}"/>
                </a:ext>
              </a:extLst>
            </p:cNvPr>
            <p:cNvSpPr txBox="1"/>
            <p:nvPr/>
          </p:nvSpPr>
          <p:spPr>
            <a:xfrm>
              <a:off x="2535282" y="2380527"/>
              <a:ext cx="3486852" cy="369332"/>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a:ln w="0"/>
                  <a:solidFill>
                    <a:schemeClr val="accent6"/>
                  </a:solidFill>
                  <a:effectLst>
                    <a:outerShdw blurRad="38100" dist="19050" dir="2700000" algn="tl" rotWithShape="0">
                      <a:schemeClr val="dk1">
                        <a:alpha val="40000"/>
                      </a:schemeClr>
                    </a:outerShdw>
                  </a:effectLst>
                </a:rPr>
                <a:t>The product price found earlier?</a:t>
              </a:r>
            </a:p>
          </p:txBody>
        </p:sp>
        <p:sp>
          <p:nvSpPr>
            <p:cNvPr id="20" name="TextBox 19">
              <a:extLst>
                <a:ext uri="{FF2B5EF4-FFF2-40B4-BE49-F238E27FC236}">
                  <a16:creationId xmlns:a16="http://schemas.microsoft.com/office/drawing/2014/main" id="{03ED3E07-AB68-AC48-93CC-9B0EEF43EFBD}"/>
                </a:ext>
              </a:extLst>
            </p:cNvPr>
            <p:cNvSpPr txBox="1"/>
            <p:nvPr/>
          </p:nvSpPr>
          <p:spPr>
            <a:xfrm>
              <a:off x="2535282" y="1563278"/>
              <a:ext cx="3477234"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ln w="0"/>
                  <a:solidFill>
                    <a:schemeClr val="accent1"/>
                  </a:solidFill>
                  <a:effectLst>
                    <a:outerShdw blurRad="38100" dist="19050" dir="2700000" algn="tl" rotWithShape="0">
                      <a:schemeClr val="dk1">
                        <a:alpha val="40000"/>
                      </a:schemeClr>
                    </a:outerShdw>
                  </a:effectLst>
                </a:rPr>
                <a:t>Alternatives his friends suggest?</a:t>
              </a:r>
            </a:p>
          </p:txBody>
        </p:sp>
        <p:sp>
          <p:nvSpPr>
            <p:cNvPr id="17" name="TextBox 16">
              <a:extLst>
                <a:ext uri="{FF2B5EF4-FFF2-40B4-BE49-F238E27FC236}">
                  <a16:creationId xmlns:a16="http://schemas.microsoft.com/office/drawing/2014/main" id="{55F6B513-8392-7645-925B-4BD9FB187910}"/>
                </a:ext>
              </a:extLst>
            </p:cNvPr>
            <p:cNvSpPr txBox="1"/>
            <p:nvPr/>
          </p:nvSpPr>
          <p:spPr>
            <a:xfrm>
              <a:off x="2535282" y="1979213"/>
              <a:ext cx="3922869" cy="3693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ln w="0"/>
                  <a:solidFill>
                    <a:schemeClr val="accent2"/>
                  </a:solidFill>
                  <a:effectLst>
                    <a:outerShdw blurRad="38100" dist="25400" dir="5400000" algn="ctr" rotWithShape="0">
                      <a:srgbClr val="6E747A">
                        <a:alpha val="43000"/>
                      </a:srgbClr>
                    </a:outerShdw>
                  </a:effectLst>
                </a:rPr>
                <a:t>Any restrictions given by the doctor?</a:t>
              </a:r>
            </a:p>
          </p:txBody>
        </p:sp>
        <p:pic>
          <p:nvPicPr>
            <p:cNvPr id="41" name="Picture 40" descr="A close up of a toy&#10;&#10;Description automatically generated">
              <a:extLst>
                <a:ext uri="{FF2B5EF4-FFF2-40B4-BE49-F238E27FC236}">
                  <a16:creationId xmlns:a16="http://schemas.microsoft.com/office/drawing/2014/main" id="{1387E374-1389-DE48-94E9-054721BA371E}"/>
                </a:ext>
              </a:extLst>
            </p:cNvPr>
            <p:cNvPicPr>
              <a:picLocks noChangeAspect="1"/>
            </p:cNvPicPr>
            <p:nvPr/>
          </p:nvPicPr>
          <p:blipFill>
            <a:blip r:embed="rId9" cstate="hq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1645624" y="1747944"/>
              <a:ext cx="889658" cy="889658"/>
            </a:xfrm>
            <a:prstGeom prst="rect">
              <a:avLst/>
            </a:prstGeom>
            <a:ln>
              <a:noFill/>
            </a:ln>
          </p:spPr>
        </p:pic>
      </p:grpSp>
      <p:sp>
        <p:nvSpPr>
          <p:cNvPr id="45" name="Right Arrow 44">
            <a:extLst>
              <a:ext uri="{FF2B5EF4-FFF2-40B4-BE49-F238E27FC236}">
                <a16:creationId xmlns:a16="http://schemas.microsoft.com/office/drawing/2014/main" id="{DE0F2554-AA5C-9843-851A-919B6FD0CF0A}"/>
              </a:ext>
            </a:extLst>
          </p:cNvPr>
          <p:cNvSpPr/>
          <p:nvPr/>
        </p:nvSpPr>
        <p:spPr>
          <a:xfrm>
            <a:off x="4841175" y="4448624"/>
            <a:ext cx="2902479" cy="995065"/>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dirty="0"/>
              <a:t>entire device data</a:t>
            </a:r>
          </a:p>
        </p:txBody>
      </p:sp>
      <p:sp>
        <p:nvSpPr>
          <p:cNvPr id="51" name="Right Arrow 50">
            <a:extLst>
              <a:ext uri="{FF2B5EF4-FFF2-40B4-BE49-F238E27FC236}">
                <a16:creationId xmlns:a16="http://schemas.microsoft.com/office/drawing/2014/main" id="{B15CC9FF-4D79-F844-BEDE-B494D512F6BA}"/>
              </a:ext>
            </a:extLst>
          </p:cNvPr>
          <p:cNvSpPr/>
          <p:nvPr/>
        </p:nvSpPr>
        <p:spPr>
          <a:xfrm rot="2437023">
            <a:off x="7898721" y="3092628"/>
            <a:ext cx="1371600" cy="365760"/>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52" name="Right Arrow 51">
            <a:extLst>
              <a:ext uri="{FF2B5EF4-FFF2-40B4-BE49-F238E27FC236}">
                <a16:creationId xmlns:a16="http://schemas.microsoft.com/office/drawing/2014/main" id="{EAD5CB87-D410-A24A-B18B-864248F2D82C}"/>
              </a:ext>
            </a:extLst>
          </p:cNvPr>
          <p:cNvSpPr/>
          <p:nvPr/>
        </p:nvSpPr>
        <p:spPr>
          <a:xfrm rot="2598006">
            <a:off x="7451197" y="3163257"/>
            <a:ext cx="1371600" cy="365760"/>
          </a:xfrm>
          <a:prstGeom prst="rightArrow">
            <a:avLst/>
          </a:prstGeom>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ln w="22225">
                <a:solidFill>
                  <a:sysClr val="windowText" lastClr="000000"/>
                </a:solidFill>
                <a:prstDash val="solid"/>
              </a:ln>
              <a:solidFill>
                <a:schemeClr val="accent4">
                  <a:lumMod val="75000"/>
                </a:schemeClr>
              </a:solidFill>
            </a:endParaRPr>
          </a:p>
        </p:txBody>
      </p:sp>
      <p:sp>
        <p:nvSpPr>
          <p:cNvPr id="53" name="Right Arrow 52">
            <a:extLst>
              <a:ext uri="{FF2B5EF4-FFF2-40B4-BE49-F238E27FC236}">
                <a16:creationId xmlns:a16="http://schemas.microsoft.com/office/drawing/2014/main" id="{251FAA19-1312-F240-AB04-FE5457C53847}"/>
              </a:ext>
            </a:extLst>
          </p:cNvPr>
          <p:cNvSpPr/>
          <p:nvPr/>
        </p:nvSpPr>
        <p:spPr>
          <a:xfrm rot="2507421">
            <a:off x="7035051" y="3202290"/>
            <a:ext cx="1371600" cy="365760"/>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78C0E33-63E8-BE49-A2D5-24DAC5F23908}"/>
              </a:ext>
            </a:extLst>
          </p:cNvPr>
          <p:cNvSpPr txBox="1"/>
          <p:nvPr/>
        </p:nvSpPr>
        <p:spPr>
          <a:xfrm>
            <a:off x="1619965" y="2763945"/>
            <a:ext cx="3372560"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4000" dirty="0"/>
              <a:t>Burdensome!</a:t>
            </a:r>
          </a:p>
        </p:txBody>
      </p:sp>
      <p:sp>
        <p:nvSpPr>
          <p:cNvPr id="55" name="TextBox 54">
            <a:extLst>
              <a:ext uri="{FF2B5EF4-FFF2-40B4-BE49-F238E27FC236}">
                <a16:creationId xmlns:a16="http://schemas.microsoft.com/office/drawing/2014/main" id="{B6031BD5-0A69-F247-B166-491F78879640}"/>
              </a:ext>
            </a:extLst>
          </p:cNvPr>
          <p:cNvSpPr txBox="1"/>
          <p:nvPr/>
        </p:nvSpPr>
        <p:spPr>
          <a:xfrm>
            <a:off x="7123738" y="2887970"/>
            <a:ext cx="2026517" cy="707886"/>
          </a:xfrm>
          <a:prstGeom prst="rect">
            <a:avLst/>
          </a:prstGeom>
          <a:solidFill>
            <a:srgbClr val="FF7E79"/>
          </a:solidFill>
        </p:spPr>
        <p:style>
          <a:lnRef idx="1">
            <a:schemeClr val="accent2"/>
          </a:lnRef>
          <a:fillRef idx="2">
            <a:schemeClr val="accent2"/>
          </a:fillRef>
          <a:effectRef idx="1">
            <a:schemeClr val="accent2"/>
          </a:effectRef>
          <a:fontRef idx="minor">
            <a:schemeClr val="dk1"/>
          </a:fontRef>
        </p:style>
        <p:txBody>
          <a:bodyPr wrap="none" rtlCol="0">
            <a:spAutoFit/>
          </a:bodyPr>
          <a:lstStyle>
            <a:defPPr>
              <a:defRPr lang="en-US"/>
            </a:defPPr>
            <a:lvl1pPr>
              <a:defRPr sz="32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000" dirty="0"/>
              <a:t>Privacy!</a:t>
            </a:r>
          </a:p>
        </p:txBody>
      </p:sp>
      <p:sp>
        <p:nvSpPr>
          <p:cNvPr id="56" name="Title 1">
            <a:extLst>
              <a:ext uri="{FF2B5EF4-FFF2-40B4-BE49-F238E27FC236}">
                <a16:creationId xmlns:a16="http://schemas.microsoft.com/office/drawing/2014/main" id="{653D52EC-D472-C040-A63A-BBBB348FBD4D}"/>
              </a:ext>
            </a:extLst>
          </p:cNvPr>
          <p:cNvSpPr txBox="1">
            <a:spLocks/>
          </p:cNvSpPr>
          <p:nvPr/>
        </p:nvSpPr>
        <p:spPr>
          <a:xfrm>
            <a:off x="609600" y="136525"/>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a:lstStyle>
          <a:p>
            <a:r>
              <a:rPr lang="en-US" dirty="0"/>
              <a:t>No Support for Device-wide QA</a:t>
            </a:r>
          </a:p>
        </p:txBody>
      </p:sp>
    </p:spTree>
    <p:extLst>
      <p:ext uri="{BB962C8B-B14F-4D97-AF65-F5344CB8AC3E}">
        <p14:creationId xmlns:p14="http://schemas.microsoft.com/office/powerpoint/2010/main" val="356731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downLeft)">
                                      <p:cBhvr>
                                        <p:cTn id="7" dur="500"/>
                                        <p:tgtEl>
                                          <p:spTgt spid="2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strips(downLeft)">
                                      <p:cBhvr>
                                        <p:cTn id="11" dur="500"/>
                                        <p:tgtEl>
                                          <p:spTgt spid="26"/>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strips(down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500" fill="hold"/>
                                        <p:tgtEl>
                                          <p:spTgt spid="54"/>
                                        </p:tgtEl>
                                        <p:attrNameLst>
                                          <p:attrName>ppt_w</p:attrName>
                                        </p:attrNameLst>
                                      </p:cBhvr>
                                      <p:tavLst>
                                        <p:tav tm="0">
                                          <p:val>
                                            <p:fltVal val="0"/>
                                          </p:val>
                                        </p:tav>
                                        <p:tav tm="100000">
                                          <p:val>
                                            <p:strVal val="#ppt_w"/>
                                          </p:val>
                                        </p:tav>
                                      </p:tavLst>
                                    </p:anim>
                                    <p:anim calcmode="lin" valueType="num">
                                      <p:cBhvr>
                                        <p:cTn id="21" dur="500" fill="hold"/>
                                        <p:tgtEl>
                                          <p:spTgt spid="54"/>
                                        </p:tgtEl>
                                        <p:attrNameLst>
                                          <p:attrName>ppt_h</p:attrName>
                                        </p:attrNameLst>
                                      </p:cBhvr>
                                      <p:tavLst>
                                        <p:tav tm="0">
                                          <p:val>
                                            <p:fltVal val="0"/>
                                          </p:val>
                                        </p:tav>
                                        <p:tav tm="100000">
                                          <p:val>
                                            <p:strVal val="#ppt_h"/>
                                          </p:val>
                                        </p:tav>
                                      </p:tavLst>
                                    </p:anim>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p:tgtEl>
                                          <p:spTgt spid="45"/>
                                        </p:tgtEl>
                                        <p:attrNameLst>
                                          <p:attrName>ppt_x</p:attrName>
                                        </p:attrNameLst>
                                      </p:cBhvr>
                                      <p:tavLst>
                                        <p:tav tm="0">
                                          <p:val>
                                            <p:strVal val="#ppt_x-#ppt_w*1.125000"/>
                                          </p:val>
                                        </p:tav>
                                        <p:tav tm="100000">
                                          <p:val>
                                            <p:strVal val="#ppt_x"/>
                                          </p:val>
                                        </p:tav>
                                      </p:tavLst>
                                    </p:anim>
                                    <p:animEffect transition="in" filter="wipe(right)">
                                      <p:cBhvr>
                                        <p:cTn id="28" dur="500"/>
                                        <p:tgtEl>
                                          <p:spTgt spid="45"/>
                                        </p:tgtEl>
                                      </p:cBhvr>
                                    </p:animEffec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dissolve">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45">
                                            <p:txEl>
                                              <p:pRg st="0" end="0"/>
                                            </p:txEl>
                                          </p:spTgt>
                                        </p:tgtEl>
                                      </p:cBhvr>
                                      <p:by x="130000" y="130000"/>
                                    </p:animScale>
                                  </p:childTnLst>
                                </p:cTn>
                              </p:par>
                              <p:par>
                                <p:cTn id="37" presetID="3" presetClass="emph" presetSubtype="2" fill="hold" nodeType="withEffect">
                                  <p:stCondLst>
                                    <p:cond delay="0"/>
                                  </p:stCondLst>
                                  <p:childTnLst>
                                    <p:animClr clrSpc="rgb" dir="cw">
                                      <p:cBhvr override="childStyle">
                                        <p:cTn id="38" dur="500" fill="hold"/>
                                        <p:tgtEl>
                                          <p:spTgt spid="45">
                                            <p:txEl>
                                              <p:pRg st="0" end="0"/>
                                            </p:txEl>
                                          </p:spTgt>
                                        </p:tgtEl>
                                        <p:attrNameLst>
                                          <p:attrName>style.color</p:attrName>
                                        </p:attrNameLst>
                                      </p:cBhvr>
                                      <p:to>
                                        <a:srgbClr val="FF2600"/>
                                      </p:to>
                                    </p:animClr>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strips(downLeft)">
                                      <p:cBhvr>
                                        <p:cTn id="43" dur="500"/>
                                        <p:tgtEl>
                                          <p:spTgt spid="53"/>
                                        </p:tgtEl>
                                      </p:cBhvr>
                                    </p:animEffect>
                                  </p:childTnLst>
                                </p:cTn>
                              </p:par>
                            </p:childTnLst>
                          </p:cTn>
                        </p:par>
                        <p:par>
                          <p:cTn id="44" fill="hold">
                            <p:stCondLst>
                              <p:cond delay="500"/>
                            </p:stCondLst>
                            <p:childTnLst>
                              <p:par>
                                <p:cTn id="45" presetID="18" presetClass="entr" presetSubtype="12"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strips(downLeft)">
                                      <p:cBhvr>
                                        <p:cTn id="47" dur="500"/>
                                        <p:tgtEl>
                                          <p:spTgt spid="52"/>
                                        </p:tgtEl>
                                      </p:cBhvr>
                                    </p:animEffect>
                                  </p:childTnLst>
                                </p:cTn>
                              </p:par>
                            </p:childTnLst>
                          </p:cTn>
                        </p:par>
                        <p:par>
                          <p:cTn id="48" fill="hold">
                            <p:stCondLst>
                              <p:cond delay="1000"/>
                            </p:stCondLst>
                            <p:childTnLst>
                              <p:par>
                                <p:cTn id="49" presetID="18" presetClass="entr" presetSubtype="12" fill="hold" grpId="0"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strips(downLeft)">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5"/>
                                        </p:tgtEl>
                                        <p:attrNameLst>
                                          <p:attrName>style.visibility</p:attrName>
                                        </p:attrNameLst>
                                      </p:cBhvr>
                                      <p:to>
                                        <p:strVal val="visible"/>
                                      </p:to>
                                    </p:set>
                                    <p:anim calcmode="lin" valueType="num">
                                      <p:cBhvr>
                                        <p:cTn id="56" dur="500" fill="hold"/>
                                        <p:tgtEl>
                                          <p:spTgt spid="55"/>
                                        </p:tgtEl>
                                        <p:attrNameLst>
                                          <p:attrName>ppt_w</p:attrName>
                                        </p:attrNameLst>
                                      </p:cBhvr>
                                      <p:tavLst>
                                        <p:tav tm="0">
                                          <p:val>
                                            <p:fltVal val="0"/>
                                          </p:val>
                                        </p:tav>
                                        <p:tav tm="100000">
                                          <p:val>
                                            <p:strVal val="#ppt_w"/>
                                          </p:val>
                                        </p:tav>
                                      </p:tavLst>
                                    </p:anim>
                                    <p:anim calcmode="lin" valueType="num">
                                      <p:cBhvr>
                                        <p:cTn id="57" dur="500" fill="hold"/>
                                        <p:tgtEl>
                                          <p:spTgt spid="55"/>
                                        </p:tgtEl>
                                        <p:attrNameLst>
                                          <p:attrName>ppt_h</p:attrName>
                                        </p:attrNameLst>
                                      </p:cBhvr>
                                      <p:tavLst>
                                        <p:tav tm="0">
                                          <p:val>
                                            <p:fltVal val="0"/>
                                          </p:val>
                                        </p:tav>
                                        <p:tav tm="100000">
                                          <p:val>
                                            <p:strVal val="#ppt_h"/>
                                          </p:val>
                                        </p:tav>
                                      </p:tavLst>
                                    </p:anim>
                                    <p:animEffect transition="in" filter="fade">
                                      <p:cBhvr>
                                        <p:cTn id="5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45" grpId="0" animBg="1"/>
      <p:bldP spid="51" grpId="0" animBg="1"/>
      <p:bldP spid="52" grpId="0" animBg="1"/>
      <p:bldP spid="53" grpId="0" animBg="1"/>
      <p:bldP spid="54" grpId="0" animBg="1"/>
      <p:bldP spid="5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270D4-C969-5140-825A-F038780CB376}"/>
              </a:ext>
            </a:extLst>
          </p:cNvPr>
          <p:cNvSpPr>
            <a:spLocks noGrp="1"/>
          </p:cNvSpPr>
          <p:nvPr>
            <p:ph type="title"/>
          </p:nvPr>
        </p:nvSpPr>
        <p:spPr/>
        <p:txBody>
          <a:bodyPr/>
          <a:lstStyle/>
          <a:p>
            <a:r>
              <a:rPr lang="en-US" dirty="0"/>
              <a:t>Other Key Results of DeQA</a:t>
            </a:r>
          </a:p>
        </p:txBody>
      </p:sp>
      <p:sp>
        <p:nvSpPr>
          <p:cNvPr id="4" name="Date Placeholder 3">
            <a:extLst>
              <a:ext uri="{FF2B5EF4-FFF2-40B4-BE49-F238E27FC236}">
                <a16:creationId xmlns:a16="http://schemas.microsoft.com/office/drawing/2014/main" id="{140A9B25-1D21-324A-8A7E-02B91ADA843F}"/>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BD148EED-C477-C447-B6A2-87677C906C6A}"/>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1F2AC497-C077-A04A-B421-A7DFCEBA7959}"/>
              </a:ext>
            </a:extLst>
          </p:cNvPr>
          <p:cNvSpPr>
            <a:spLocks noGrp="1"/>
          </p:cNvSpPr>
          <p:nvPr>
            <p:ph type="sldNum" sz="quarter" idx="12"/>
          </p:nvPr>
        </p:nvSpPr>
        <p:spPr/>
        <p:txBody>
          <a:bodyPr/>
          <a:lstStyle/>
          <a:p>
            <a:fld id="{C27E3DE6-4B5A-DC4B-92A7-08CD6C59DC0B}" type="slidenum">
              <a:rPr lang="en-US" smtClean="0"/>
              <a:t>30</a:t>
            </a:fld>
            <a:endParaRPr lang="en-US"/>
          </a:p>
        </p:txBody>
      </p:sp>
      <p:pic>
        <p:nvPicPr>
          <p:cNvPr id="18" name="Picture 17">
            <a:extLst>
              <a:ext uri="{FF2B5EF4-FFF2-40B4-BE49-F238E27FC236}">
                <a16:creationId xmlns:a16="http://schemas.microsoft.com/office/drawing/2014/main" id="{FE8CC913-23F1-D843-9F85-E920BFF0C54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01835" y="2829292"/>
            <a:ext cx="731520" cy="700692"/>
          </a:xfrm>
          <a:prstGeom prst="rect">
            <a:avLst/>
          </a:prstGeom>
        </p:spPr>
      </p:pic>
      <p:pic>
        <p:nvPicPr>
          <p:cNvPr id="20" name="Picture 19">
            <a:extLst>
              <a:ext uri="{FF2B5EF4-FFF2-40B4-BE49-F238E27FC236}">
                <a16:creationId xmlns:a16="http://schemas.microsoft.com/office/drawing/2014/main" id="{789BE67C-01B9-634A-9F9D-20966D591A5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01835" y="1568858"/>
            <a:ext cx="731520" cy="731520"/>
          </a:xfrm>
          <a:prstGeom prst="rect">
            <a:avLst/>
          </a:prstGeom>
        </p:spPr>
      </p:pic>
      <p:pic>
        <p:nvPicPr>
          <p:cNvPr id="22" name="Picture 21">
            <a:extLst>
              <a:ext uri="{FF2B5EF4-FFF2-40B4-BE49-F238E27FC236}">
                <a16:creationId xmlns:a16="http://schemas.microsoft.com/office/drawing/2014/main" id="{55BC5251-10AD-AF42-96CC-79A751983AE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01835" y="4058898"/>
            <a:ext cx="731520" cy="731520"/>
          </a:xfrm>
          <a:prstGeom prst="rect">
            <a:avLst/>
          </a:prstGeom>
        </p:spPr>
      </p:pic>
      <p:sp>
        <p:nvSpPr>
          <p:cNvPr id="23" name="TextBox 22">
            <a:extLst>
              <a:ext uri="{FF2B5EF4-FFF2-40B4-BE49-F238E27FC236}">
                <a16:creationId xmlns:a16="http://schemas.microsoft.com/office/drawing/2014/main" id="{CE8DB93E-13FE-E848-AF2F-76FB45A5D46A}"/>
              </a:ext>
            </a:extLst>
          </p:cNvPr>
          <p:cNvSpPr txBox="1"/>
          <p:nvPr/>
        </p:nvSpPr>
        <p:spPr>
          <a:xfrm>
            <a:off x="2316623" y="2948463"/>
            <a:ext cx="7417415" cy="461665"/>
          </a:xfrm>
          <a:prstGeom prst="rect">
            <a:avLst/>
          </a:prstGeom>
          <a:noFill/>
        </p:spPr>
        <p:txBody>
          <a:bodyPr wrap="none" rtlCol="0">
            <a:spAutoFit/>
          </a:bodyPr>
          <a:lstStyle/>
          <a:p>
            <a:r>
              <a:rPr lang="en-US" sz="2400" dirty="0"/>
              <a:t>Each DeQA optimization incrementally gives benefits</a:t>
            </a:r>
          </a:p>
        </p:txBody>
      </p:sp>
      <p:sp>
        <p:nvSpPr>
          <p:cNvPr id="24" name="TextBox 23">
            <a:extLst>
              <a:ext uri="{FF2B5EF4-FFF2-40B4-BE49-F238E27FC236}">
                <a16:creationId xmlns:a16="http://schemas.microsoft.com/office/drawing/2014/main" id="{AF74C75E-CD97-DD46-98BD-C61094FA061F}"/>
              </a:ext>
            </a:extLst>
          </p:cNvPr>
          <p:cNvSpPr txBox="1"/>
          <p:nvPr/>
        </p:nvSpPr>
        <p:spPr>
          <a:xfrm>
            <a:off x="2316623" y="4125516"/>
            <a:ext cx="8736687" cy="461665"/>
          </a:xfrm>
          <a:prstGeom prst="rect">
            <a:avLst/>
          </a:prstGeom>
          <a:noFill/>
        </p:spPr>
        <p:txBody>
          <a:bodyPr wrap="none" rtlCol="0">
            <a:spAutoFit/>
          </a:bodyPr>
          <a:lstStyle>
            <a:defPPr>
              <a:defRPr lang="en-US"/>
            </a:defPPr>
            <a:lvl1pPr>
              <a:defRPr sz="2400"/>
            </a:lvl1pPr>
          </a:lstStyle>
          <a:p>
            <a:r>
              <a:rPr lang="en-US" dirty="0"/>
              <a:t>Overhead of on-device indexing over cross-app data is minimal</a:t>
            </a:r>
          </a:p>
        </p:txBody>
      </p:sp>
      <p:sp>
        <p:nvSpPr>
          <p:cNvPr id="19" name="TextBox 18">
            <a:extLst>
              <a:ext uri="{FF2B5EF4-FFF2-40B4-BE49-F238E27FC236}">
                <a16:creationId xmlns:a16="http://schemas.microsoft.com/office/drawing/2014/main" id="{D0BD78A4-E4CD-AA46-A52D-52C8735AF450}"/>
              </a:ext>
            </a:extLst>
          </p:cNvPr>
          <p:cNvSpPr txBox="1"/>
          <p:nvPr/>
        </p:nvSpPr>
        <p:spPr>
          <a:xfrm>
            <a:off x="2316623" y="1699743"/>
            <a:ext cx="8201284" cy="830997"/>
          </a:xfrm>
          <a:prstGeom prst="rect">
            <a:avLst/>
          </a:prstGeom>
          <a:noFill/>
        </p:spPr>
        <p:txBody>
          <a:bodyPr wrap="none" rtlCol="0">
            <a:spAutoFit/>
          </a:bodyPr>
          <a:lstStyle/>
          <a:p>
            <a:r>
              <a:rPr lang="en-US" sz="2400" dirty="0"/>
              <a:t>Significantly reduce QA latency from over</a:t>
            </a:r>
            <a:r>
              <a:rPr lang="en-US" sz="2400" b="1" dirty="0"/>
              <a:t> 20s</a:t>
            </a:r>
            <a:r>
              <a:rPr lang="en-US" sz="2400" dirty="0"/>
              <a:t> to under </a:t>
            </a:r>
            <a:r>
              <a:rPr lang="en-US" sz="2400" b="1" dirty="0"/>
              <a:t>5s</a:t>
            </a:r>
            <a:r>
              <a:rPr lang="en-US" sz="2400" dirty="0"/>
              <a:t> </a:t>
            </a:r>
          </a:p>
          <a:p>
            <a:r>
              <a:rPr lang="en-US" sz="2400" dirty="0"/>
              <a:t>on the mobile TX2 board (</a:t>
            </a:r>
            <a:r>
              <a:rPr lang="en-US" sz="2400" b="1" dirty="0"/>
              <a:t>6x</a:t>
            </a:r>
            <a:r>
              <a:rPr lang="en-US" sz="2400" dirty="0"/>
              <a:t> speedup)</a:t>
            </a:r>
          </a:p>
        </p:txBody>
      </p:sp>
    </p:spTree>
    <p:extLst>
      <p:ext uri="{BB962C8B-B14F-4D97-AF65-F5344CB8AC3E}">
        <p14:creationId xmlns:p14="http://schemas.microsoft.com/office/powerpoint/2010/main" val="320385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par>
                                <p:cTn id="16" presetID="5"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heckerboard(across)">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500"/>
                                        <p:tgtEl>
                                          <p:spTgt spid="24"/>
                                        </p:tgtEl>
                                      </p:cBhvr>
                                    </p:animEffect>
                                  </p:childTnLst>
                                </p:cTn>
                              </p:par>
                              <p:par>
                                <p:cTn id="24" presetID="3"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968A-C089-D24A-AF91-D81006280CCC}"/>
              </a:ext>
            </a:extLst>
          </p:cNvPr>
          <p:cNvSpPr>
            <a:spLocks noGrp="1"/>
          </p:cNvSpPr>
          <p:nvPr>
            <p:ph type="title"/>
          </p:nvPr>
        </p:nvSpPr>
        <p:spPr/>
        <p:txBody>
          <a:bodyPr/>
          <a:lstStyle/>
          <a:p>
            <a:r>
              <a:rPr lang="en-US"/>
              <a:t>Main Takeaways of DeQA</a:t>
            </a:r>
          </a:p>
        </p:txBody>
      </p:sp>
      <p:sp>
        <p:nvSpPr>
          <p:cNvPr id="3" name="Content Placeholder 2">
            <a:extLst>
              <a:ext uri="{FF2B5EF4-FFF2-40B4-BE49-F238E27FC236}">
                <a16:creationId xmlns:a16="http://schemas.microsoft.com/office/drawing/2014/main" id="{2FCAC478-4312-974D-A3B4-7CCD23172DF9}"/>
              </a:ext>
            </a:extLst>
          </p:cNvPr>
          <p:cNvSpPr>
            <a:spLocks noGrp="1"/>
          </p:cNvSpPr>
          <p:nvPr>
            <p:ph idx="1"/>
          </p:nvPr>
        </p:nvSpPr>
        <p:spPr>
          <a:xfrm>
            <a:off x="838200" y="1486861"/>
            <a:ext cx="10972800" cy="1003300"/>
          </a:xfrm>
        </p:spPr>
        <p:txBody>
          <a:bodyPr>
            <a:normAutofit/>
          </a:bodyPr>
          <a:lstStyle/>
          <a:p>
            <a:pPr>
              <a:lnSpc>
                <a:spcPct val="100000"/>
              </a:lnSpc>
            </a:pPr>
            <a:r>
              <a:rPr lang="en-US" dirty="0"/>
              <a:t>On-device question answering system that can adapt state-of-the-art models to support cross-app QA services</a:t>
            </a:r>
          </a:p>
        </p:txBody>
      </p:sp>
      <p:sp>
        <p:nvSpPr>
          <p:cNvPr id="4" name="Date Placeholder 3">
            <a:extLst>
              <a:ext uri="{FF2B5EF4-FFF2-40B4-BE49-F238E27FC236}">
                <a16:creationId xmlns:a16="http://schemas.microsoft.com/office/drawing/2014/main" id="{E317405D-2120-8C42-9F8C-52FD6D885DAE}"/>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2025B57E-2031-7C4B-AA82-4DA70C315DA6}"/>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1D8D78EE-87F0-4D44-A9E7-99428230D310}"/>
              </a:ext>
            </a:extLst>
          </p:cNvPr>
          <p:cNvSpPr>
            <a:spLocks noGrp="1"/>
          </p:cNvSpPr>
          <p:nvPr>
            <p:ph type="sldNum" sz="quarter" idx="12"/>
          </p:nvPr>
        </p:nvSpPr>
        <p:spPr/>
        <p:txBody>
          <a:bodyPr/>
          <a:lstStyle/>
          <a:p>
            <a:fld id="{C27E3DE6-4B5A-DC4B-92A7-08CD6C59DC0B}" type="slidenum">
              <a:rPr lang="en-US" smtClean="0"/>
              <a:t>31</a:t>
            </a:fld>
            <a:endParaRPr lang="en-US"/>
          </a:p>
        </p:txBody>
      </p:sp>
      <p:sp>
        <p:nvSpPr>
          <p:cNvPr id="12" name="Rectangle 11">
            <a:extLst>
              <a:ext uri="{FF2B5EF4-FFF2-40B4-BE49-F238E27FC236}">
                <a16:creationId xmlns:a16="http://schemas.microsoft.com/office/drawing/2014/main" id="{33BC0D9A-9245-5B4F-A6F4-4B0AF1D349A6}"/>
              </a:ext>
            </a:extLst>
          </p:cNvPr>
          <p:cNvSpPr/>
          <p:nvPr/>
        </p:nvSpPr>
        <p:spPr>
          <a:xfrm>
            <a:off x="800100" y="2913254"/>
            <a:ext cx="10591800" cy="1036845"/>
          </a:xfrm>
          <a:prstGeom prst="rect">
            <a:avLst/>
          </a:prstGeom>
        </p:spPr>
        <p:txBody>
          <a:bodyPr vert="horz" lIns="91440" tIns="45720" rIns="91440" bIns="45720" rtlCol="0">
            <a:normAutofit/>
          </a:bodyPr>
          <a:lstStyle/>
          <a:p>
            <a:pPr marL="228600" indent="-228600">
              <a:spcBef>
                <a:spcPts val="1000"/>
              </a:spcBef>
              <a:buFont typeface="Arial" panose="020B0604020202020204" pitchFamily="34" charset="0"/>
              <a:buChar char="•"/>
            </a:pPr>
            <a:r>
              <a:rPr lang="en-US" sz="2800">
                <a:latin typeface="Georgia" panose="02040502050405020303" pitchFamily="18" charset="0"/>
              </a:rPr>
              <a:t>Set of memory- and latency- optimizations which require no change to the QA models</a:t>
            </a:r>
          </a:p>
        </p:txBody>
      </p:sp>
      <p:sp>
        <p:nvSpPr>
          <p:cNvPr id="13" name="Rectangle 12">
            <a:extLst>
              <a:ext uri="{FF2B5EF4-FFF2-40B4-BE49-F238E27FC236}">
                <a16:creationId xmlns:a16="http://schemas.microsoft.com/office/drawing/2014/main" id="{D154C8E2-D2C4-AE49-A65D-66770BE33D70}"/>
              </a:ext>
            </a:extLst>
          </p:cNvPr>
          <p:cNvSpPr/>
          <p:nvPr/>
        </p:nvSpPr>
        <p:spPr>
          <a:xfrm>
            <a:off x="838200" y="4373192"/>
            <a:ext cx="9829800" cy="523220"/>
          </a:xfrm>
          <a:prstGeom prst="rect">
            <a:avLst/>
          </a:prstGeom>
        </p:spPr>
        <p:txBody>
          <a:bodyPr vert="horz" lIns="91440" tIns="45720" rIns="91440" bIns="45720" rtlCol="0">
            <a:normAutofit/>
          </a:bodyPr>
          <a:lstStyle/>
          <a:p>
            <a:pPr marL="228600" indent="-228600">
              <a:spcBef>
                <a:spcPts val="1000"/>
              </a:spcBef>
              <a:buFont typeface="Arial" panose="020B0604020202020204" pitchFamily="34" charset="0"/>
              <a:buChar char="•"/>
            </a:pPr>
            <a:r>
              <a:rPr lang="en-US" sz="2800" dirty="0">
                <a:latin typeface="Georgia" panose="02040502050405020303" pitchFamily="18" charset="0"/>
              </a:rPr>
              <a:t>Reduces QA latency on mobile from over a minute to 3~5s</a:t>
            </a:r>
          </a:p>
        </p:txBody>
      </p:sp>
    </p:spTree>
    <p:extLst>
      <p:ext uri="{BB962C8B-B14F-4D97-AF65-F5344CB8AC3E}">
        <p14:creationId xmlns:p14="http://schemas.microsoft.com/office/powerpoint/2010/main" val="15375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FD1A8E-5667-C343-939B-1AF5B2F8075C}"/>
              </a:ext>
            </a:extLst>
          </p:cNvPr>
          <p:cNvPicPr>
            <a:picLocks noChangeAspect="1"/>
          </p:cNvPicPr>
          <p:nvPr/>
        </p:nvPicPr>
        <p:blipFill>
          <a:blip r:embed="rId3"/>
          <a:stretch>
            <a:fillRect/>
          </a:stretch>
        </p:blipFill>
        <p:spPr>
          <a:xfrm>
            <a:off x="3204272" y="4500082"/>
            <a:ext cx="5270500" cy="1003300"/>
          </a:xfrm>
          <a:prstGeom prst="rect">
            <a:avLst/>
          </a:prstGeom>
        </p:spPr>
      </p:pic>
      <p:sp>
        <p:nvSpPr>
          <p:cNvPr id="3" name="Subtitle 2">
            <a:extLst>
              <a:ext uri="{FF2B5EF4-FFF2-40B4-BE49-F238E27FC236}">
                <a16:creationId xmlns:a16="http://schemas.microsoft.com/office/drawing/2014/main" id="{274927A9-B724-BB42-B55F-D5CAE883E720}"/>
              </a:ext>
            </a:extLst>
          </p:cNvPr>
          <p:cNvSpPr>
            <a:spLocks noGrp="1"/>
          </p:cNvSpPr>
          <p:nvPr>
            <p:ph type="subTitle" idx="1"/>
          </p:nvPr>
        </p:nvSpPr>
        <p:spPr>
          <a:xfrm>
            <a:off x="1267521" y="2794499"/>
            <a:ext cx="9144000" cy="914400"/>
          </a:xfrm>
        </p:spPr>
        <p:txBody>
          <a:bodyPr>
            <a:noAutofit/>
          </a:bodyPr>
          <a:lstStyle/>
          <a:p>
            <a:r>
              <a:rPr lang="en-US" sz="3200" b="1">
                <a:latin typeface="+mn-lt"/>
              </a:rPr>
              <a:t>Qingqing Cao</a:t>
            </a:r>
            <a:r>
              <a:rPr lang="en-US" sz="3200">
                <a:latin typeface="+mn-lt"/>
              </a:rPr>
              <a:t>, Noah Weber, Niranjan Balasubramanian, and </a:t>
            </a:r>
            <a:r>
              <a:rPr lang="en-US" sz="3200" err="1">
                <a:latin typeface="+mn-lt"/>
              </a:rPr>
              <a:t>Aruna</a:t>
            </a:r>
            <a:r>
              <a:rPr lang="en-US" sz="3200">
                <a:latin typeface="+mn-lt"/>
              </a:rPr>
              <a:t> Balasubramanian</a:t>
            </a:r>
          </a:p>
        </p:txBody>
      </p:sp>
      <p:sp>
        <p:nvSpPr>
          <p:cNvPr id="2" name="Title 1">
            <a:extLst>
              <a:ext uri="{FF2B5EF4-FFF2-40B4-BE49-F238E27FC236}">
                <a16:creationId xmlns:a16="http://schemas.microsoft.com/office/drawing/2014/main" id="{772190AF-9A1E-DD4B-AFA9-A9DBC6AC509D}"/>
              </a:ext>
            </a:extLst>
          </p:cNvPr>
          <p:cNvSpPr>
            <a:spLocks noGrp="1"/>
          </p:cNvSpPr>
          <p:nvPr>
            <p:ph type="ctrTitle"/>
          </p:nvPr>
        </p:nvSpPr>
        <p:spPr>
          <a:xfrm>
            <a:off x="894748" y="1227062"/>
            <a:ext cx="10010079" cy="793898"/>
          </a:xfrm>
        </p:spPr>
        <p:txBody>
          <a:bodyPr>
            <a:normAutofit/>
          </a:bodyPr>
          <a:lstStyle/>
          <a:p>
            <a:r>
              <a:rPr lang="en-US" sz="4400" i="1"/>
              <a:t>DeQA: On-Device Question Answering</a:t>
            </a:r>
          </a:p>
        </p:txBody>
      </p:sp>
      <p:pic>
        <p:nvPicPr>
          <p:cNvPr id="9" name="Picture 8">
            <a:extLst>
              <a:ext uri="{FF2B5EF4-FFF2-40B4-BE49-F238E27FC236}">
                <a16:creationId xmlns:a16="http://schemas.microsoft.com/office/drawing/2014/main" id="{1A568E88-6206-E444-8721-09E8DC0EB70E}"/>
              </a:ext>
            </a:extLst>
          </p:cNvPr>
          <p:cNvPicPr>
            <a:picLocks noChangeAspect="1"/>
          </p:cNvPicPr>
          <p:nvPr/>
        </p:nvPicPr>
        <p:blipFill>
          <a:blip r:embed="rId4"/>
          <a:stretch>
            <a:fillRect/>
          </a:stretch>
        </p:blipFill>
        <p:spPr>
          <a:xfrm>
            <a:off x="3997834" y="5376326"/>
            <a:ext cx="1901953" cy="640080"/>
          </a:xfrm>
          <a:prstGeom prst="rect">
            <a:avLst/>
          </a:prstGeom>
        </p:spPr>
      </p:pic>
      <p:pic>
        <p:nvPicPr>
          <p:cNvPr id="11" name="Picture 10">
            <a:extLst>
              <a:ext uri="{FF2B5EF4-FFF2-40B4-BE49-F238E27FC236}">
                <a16:creationId xmlns:a16="http://schemas.microsoft.com/office/drawing/2014/main" id="{96E53455-A12C-5C42-AE12-EC51C1C28391}"/>
              </a:ext>
            </a:extLst>
          </p:cNvPr>
          <p:cNvPicPr>
            <a:picLocks noChangeAspect="1"/>
          </p:cNvPicPr>
          <p:nvPr/>
        </p:nvPicPr>
        <p:blipFill>
          <a:blip r:embed="rId5"/>
          <a:stretch>
            <a:fillRect/>
          </a:stretch>
        </p:blipFill>
        <p:spPr>
          <a:xfrm>
            <a:off x="6292215" y="5352116"/>
            <a:ext cx="1788159" cy="731520"/>
          </a:xfrm>
          <a:prstGeom prst="rect">
            <a:avLst/>
          </a:prstGeom>
        </p:spPr>
      </p:pic>
    </p:spTree>
    <p:extLst>
      <p:ext uri="{BB962C8B-B14F-4D97-AF65-F5344CB8AC3E}">
        <p14:creationId xmlns:p14="http://schemas.microsoft.com/office/powerpoint/2010/main" val="4120756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7DF94-57DD-1840-B2BF-C21BAB1F7EC3}"/>
              </a:ext>
            </a:extLst>
          </p:cNvPr>
          <p:cNvSpPr>
            <a:spLocks noGrp="1"/>
          </p:cNvSpPr>
          <p:nvPr>
            <p:ph type="title"/>
          </p:nvPr>
        </p:nvSpPr>
        <p:spPr/>
        <p:txBody>
          <a:bodyPr>
            <a:normAutofit/>
          </a:bodyPr>
          <a:lstStyle/>
          <a:p>
            <a:r>
              <a:rPr lang="en-US" dirty="0"/>
              <a:t>Our Solution: On-Device QA</a:t>
            </a:r>
          </a:p>
        </p:txBody>
      </p:sp>
      <p:sp>
        <p:nvSpPr>
          <p:cNvPr id="4" name="Date Placeholder 3">
            <a:extLst>
              <a:ext uri="{FF2B5EF4-FFF2-40B4-BE49-F238E27FC236}">
                <a16:creationId xmlns:a16="http://schemas.microsoft.com/office/drawing/2014/main" id="{5F348C0C-D80D-9E48-A13C-BF7140484621}"/>
              </a:ext>
            </a:extLst>
          </p:cNvPr>
          <p:cNvSpPr>
            <a:spLocks noGrp="1"/>
          </p:cNvSpPr>
          <p:nvPr>
            <p:ph type="dt" sz="half" idx="10"/>
          </p:nvPr>
        </p:nvSpPr>
        <p:spPr/>
        <p:txBody>
          <a:bodyPr/>
          <a:lstStyle/>
          <a:p>
            <a:r>
              <a:rPr lang="en-US" dirty="0"/>
              <a:t>6/18/19</a:t>
            </a:r>
          </a:p>
        </p:txBody>
      </p:sp>
      <p:sp>
        <p:nvSpPr>
          <p:cNvPr id="5" name="Footer Placeholder 4">
            <a:extLst>
              <a:ext uri="{FF2B5EF4-FFF2-40B4-BE49-F238E27FC236}">
                <a16:creationId xmlns:a16="http://schemas.microsoft.com/office/drawing/2014/main" id="{00C584CE-1D5C-FC4F-BFE2-845CD84B68D8}"/>
              </a:ext>
            </a:extLst>
          </p:cNvPr>
          <p:cNvSpPr>
            <a:spLocks noGrp="1"/>
          </p:cNvSpPr>
          <p:nvPr>
            <p:ph type="ftr" sz="quarter" idx="11"/>
          </p:nvPr>
        </p:nvSpPr>
        <p:spPr/>
        <p:txBody>
          <a:bodyPr/>
          <a:lstStyle/>
          <a:p>
            <a:r>
              <a:rPr lang="en-US" dirty="0"/>
              <a:t>DeQA, MobiSys 2019</a:t>
            </a:r>
          </a:p>
        </p:txBody>
      </p:sp>
      <p:sp>
        <p:nvSpPr>
          <p:cNvPr id="6" name="Slide Number Placeholder 5">
            <a:extLst>
              <a:ext uri="{FF2B5EF4-FFF2-40B4-BE49-F238E27FC236}">
                <a16:creationId xmlns:a16="http://schemas.microsoft.com/office/drawing/2014/main" id="{46EE4DA7-9836-F54E-8A31-9D1F0FC19040}"/>
              </a:ext>
            </a:extLst>
          </p:cNvPr>
          <p:cNvSpPr>
            <a:spLocks noGrp="1"/>
          </p:cNvSpPr>
          <p:nvPr>
            <p:ph type="sldNum" sz="quarter" idx="12"/>
          </p:nvPr>
        </p:nvSpPr>
        <p:spPr/>
        <p:txBody>
          <a:bodyPr/>
          <a:lstStyle/>
          <a:p>
            <a:fld id="{C27E3DE6-4B5A-DC4B-92A7-08CD6C59DC0B}" type="slidenum">
              <a:rPr lang="en-US" smtClean="0"/>
              <a:t>4</a:t>
            </a:fld>
            <a:endParaRPr lang="en-US" dirty="0"/>
          </a:p>
        </p:txBody>
      </p:sp>
      <p:pic>
        <p:nvPicPr>
          <p:cNvPr id="15" name="Picture 14">
            <a:extLst>
              <a:ext uri="{FF2B5EF4-FFF2-40B4-BE49-F238E27FC236}">
                <a16:creationId xmlns:a16="http://schemas.microsoft.com/office/drawing/2014/main" id="{65F9C377-67FF-AC42-A0EF-EE9D953B7D89}"/>
              </a:ext>
            </a:extLst>
          </p:cNvPr>
          <p:cNvPicPr>
            <a:picLocks noChangeAspect="1"/>
          </p:cNvPicPr>
          <p:nvPr/>
        </p:nvPicPr>
        <p:blipFill rotWithShape="1">
          <a:blip r:embed="rId3">
            <a:alphaModFix amt="35000"/>
            <a:extLst>
              <a:ext uri="{28A0092B-C50C-407E-A947-70E740481C1C}">
                <a14:useLocalDpi xmlns:a14="http://schemas.microsoft.com/office/drawing/2010/main"/>
              </a:ext>
            </a:extLst>
          </a:blip>
          <a:srcRect/>
          <a:stretch/>
        </p:blipFill>
        <p:spPr>
          <a:xfrm rot="5400000">
            <a:off x="3894487" y="1356002"/>
            <a:ext cx="3293504" cy="5761582"/>
          </a:xfrm>
          <a:prstGeom prst="rect">
            <a:avLst/>
          </a:prstGeom>
        </p:spPr>
      </p:pic>
      <p:pic>
        <p:nvPicPr>
          <p:cNvPr id="21" name="Picture 20">
            <a:extLst>
              <a:ext uri="{FF2B5EF4-FFF2-40B4-BE49-F238E27FC236}">
                <a16:creationId xmlns:a16="http://schemas.microsoft.com/office/drawing/2014/main" id="{5CECFBBF-F01C-0D48-B80A-083DDC4940B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43533" y="3850775"/>
            <a:ext cx="1097280" cy="822960"/>
          </a:xfrm>
          <a:prstGeom prst="rect">
            <a:avLst/>
          </a:prstGeom>
        </p:spPr>
      </p:pic>
      <p:pic>
        <p:nvPicPr>
          <p:cNvPr id="13" name="Picture 12" descr="A close up of a camera&#10;&#10;Description automatically generated">
            <a:extLst>
              <a:ext uri="{FF2B5EF4-FFF2-40B4-BE49-F238E27FC236}">
                <a16:creationId xmlns:a16="http://schemas.microsoft.com/office/drawing/2014/main" id="{4F7F87AC-5441-BB4D-9B69-7D07A7F40A1D}"/>
              </a:ext>
            </a:extLst>
          </p:cNvPr>
          <p:cNvPicPr>
            <a:picLocks noChangeAspect="1"/>
          </p:cNvPicPr>
          <p:nvPr/>
        </p:nvPicPr>
        <p:blipFill>
          <a:blip r:embed="rId5">
            <a:clrChange>
              <a:clrFrom>
                <a:srgbClr val="FFFFFF"/>
              </a:clrFrom>
              <a:clrTo>
                <a:srgbClr val="FFFFFF">
                  <a:alpha val="0"/>
                </a:srgbClr>
              </a:clrTo>
            </a:clrChange>
            <a:extLst>
              <a:ext uri="{837473B0-CC2E-450A-ABE3-18F120FF3D39}">
                <a1611:picAttrSrcUrl xmlns:a1611="http://schemas.microsoft.com/office/drawing/2016/11/main" r:id="rId6"/>
              </a:ext>
            </a:extLst>
          </a:blip>
          <a:stretch>
            <a:fillRect/>
          </a:stretch>
        </p:blipFill>
        <p:spPr>
          <a:xfrm>
            <a:off x="6356762" y="3268124"/>
            <a:ext cx="2128304" cy="2128304"/>
          </a:xfrm>
          <a:prstGeom prst="rect">
            <a:avLst/>
          </a:prstGeom>
        </p:spPr>
      </p:pic>
      <p:sp>
        <p:nvSpPr>
          <p:cNvPr id="31" name="Right Arrow 30">
            <a:extLst>
              <a:ext uri="{FF2B5EF4-FFF2-40B4-BE49-F238E27FC236}">
                <a16:creationId xmlns:a16="http://schemas.microsoft.com/office/drawing/2014/main" id="{AF356012-5A8E-0C46-9D16-E939448097FA}"/>
              </a:ext>
            </a:extLst>
          </p:cNvPr>
          <p:cNvSpPr/>
          <p:nvPr/>
        </p:nvSpPr>
        <p:spPr>
          <a:xfrm>
            <a:off x="4892314" y="3919909"/>
            <a:ext cx="2148840" cy="731520"/>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dirty="0"/>
              <a:t>Store and index </a:t>
            </a:r>
          </a:p>
        </p:txBody>
      </p:sp>
      <p:sp>
        <p:nvSpPr>
          <p:cNvPr id="32" name="Right Arrow 31">
            <a:extLst>
              <a:ext uri="{FF2B5EF4-FFF2-40B4-BE49-F238E27FC236}">
                <a16:creationId xmlns:a16="http://schemas.microsoft.com/office/drawing/2014/main" id="{E0478CB2-C90B-BA44-ABE9-075487B19947}"/>
              </a:ext>
            </a:extLst>
          </p:cNvPr>
          <p:cNvSpPr/>
          <p:nvPr/>
        </p:nvSpPr>
        <p:spPr>
          <a:xfrm rot="3600000">
            <a:off x="6372451" y="2581862"/>
            <a:ext cx="1371600" cy="365760"/>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33" name="Right Arrow 32">
            <a:extLst>
              <a:ext uri="{FF2B5EF4-FFF2-40B4-BE49-F238E27FC236}">
                <a16:creationId xmlns:a16="http://schemas.microsoft.com/office/drawing/2014/main" id="{C9047D47-B014-E942-9FAC-2D450FC3FEA8}"/>
              </a:ext>
            </a:extLst>
          </p:cNvPr>
          <p:cNvSpPr/>
          <p:nvPr/>
        </p:nvSpPr>
        <p:spPr>
          <a:xfrm rot="3600000">
            <a:off x="5334317" y="2691991"/>
            <a:ext cx="1371600" cy="365760"/>
          </a:xfrm>
          <a:prstGeom prst="rightArrow">
            <a:avLst/>
          </a:prstGeom>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ln w="22225">
                <a:solidFill>
                  <a:sysClr val="windowText" lastClr="000000"/>
                </a:solidFill>
                <a:prstDash val="solid"/>
              </a:ln>
              <a:solidFill>
                <a:schemeClr val="accent4">
                  <a:lumMod val="75000"/>
                </a:schemeClr>
              </a:solidFill>
            </a:endParaRPr>
          </a:p>
        </p:txBody>
      </p:sp>
      <p:sp>
        <p:nvSpPr>
          <p:cNvPr id="34" name="Right Arrow 33">
            <a:extLst>
              <a:ext uri="{FF2B5EF4-FFF2-40B4-BE49-F238E27FC236}">
                <a16:creationId xmlns:a16="http://schemas.microsoft.com/office/drawing/2014/main" id="{64CEF519-5C8D-9C4C-82D8-4BA51A2254EA}"/>
              </a:ext>
            </a:extLst>
          </p:cNvPr>
          <p:cNvSpPr/>
          <p:nvPr/>
        </p:nvSpPr>
        <p:spPr>
          <a:xfrm rot="3600000">
            <a:off x="5839060" y="2599377"/>
            <a:ext cx="1371600" cy="365760"/>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7" name="Right Brace 6">
            <a:extLst>
              <a:ext uri="{FF2B5EF4-FFF2-40B4-BE49-F238E27FC236}">
                <a16:creationId xmlns:a16="http://schemas.microsoft.com/office/drawing/2014/main" id="{88ED919C-7BF9-A040-AF7E-73EED6F4C2DB}"/>
              </a:ext>
            </a:extLst>
          </p:cNvPr>
          <p:cNvSpPr/>
          <p:nvPr/>
        </p:nvSpPr>
        <p:spPr>
          <a:xfrm>
            <a:off x="3709632" y="3392043"/>
            <a:ext cx="565350" cy="1880466"/>
          </a:xfrm>
          <a:prstGeom prst="rightBrace">
            <a:avLst>
              <a:gd name="adj1" fmla="val 8333"/>
              <a:gd name="adj2" fmla="val 49027"/>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2E6ADE73-6C95-1545-B9D1-FC957A9FCC73}"/>
              </a:ext>
            </a:extLst>
          </p:cNvPr>
          <p:cNvGrpSpPr/>
          <p:nvPr/>
        </p:nvGrpSpPr>
        <p:grpSpPr>
          <a:xfrm>
            <a:off x="1175136" y="1194212"/>
            <a:ext cx="4812527" cy="1186581"/>
            <a:chOff x="1645624" y="1563278"/>
            <a:chExt cx="4812527" cy="1186581"/>
          </a:xfrm>
        </p:grpSpPr>
        <p:sp>
          <p:nvSpPr>
            <p:cNvPr id="37" name="TextBox 36">
              <a:extLst>
                <a:ext uri="{FF2B5EF4-FFF2-40B4-BE49-F238E27FC236}">
                  <a16:creationId xmlns:a16="http://schemas.microsoft.com/office/drawing/2014/main" id="{7B4A0455-ABEE-BC45-AED0-A4812440E464}"/>
                </a:ext>
              </a:extLst>
            </p:cNvPr>
            <p:cNvSpPr txBox="1"/>
            <p:nvPr/>
          </p:nvSpPr>
          <p:spPr>
            <a:xfrm>
              <a:off x="2535282" y="2380527"/>
              <a:ext cx="3486852" cy="369332"/>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a:ln w="0"/>
                  <a:solidFill>
                    <a:schemeClr val="accent6"/>
                  </a:solidFill>
                  <a:effectLst>
                    <a:outerShdw blurRad="38100" dist="19050" dir="2700000" algn="tl" rotWithShape="0">
                      <a:schemeClr val="dk1">
                        <a:alpha val="40000"/>
                      </a:schemeClr>
                    </a:outerShdw>
                  </a:effectLst>
                </a:rPr>
                <a:t>The product price found earlier?</a:t>
              </a:r>
            </a:p>
          </p:txBody>
        </p:sp>
        <p:sp>
          <p:nvSpPr>
            <p:cNvPr id="38" name="TextBox 37">
              <a:extLst>
                <a:ext uri="{FF2B5EF4-FFF2-40B4-BE49-F238E27FC236}">
                  <a16:creationId xmlns:a16="http://schemas.microsoft.com/office/drawing/2014/main" id="{D5FC7234-B302-BE40-B1DC-E6A06F953A1B}"/>
                </a:ext>
              </a:extLst>
            </p:cNvPr>
            <p:cNvSpPr txBox="1"/>
            <p:nvPr/>
          </p:nvSpPr>
          <p:spPr>
            <a:xfrm>
              <a:off x="2535282" y="1563278"/>
              <a:ext cx="3477234"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ln w="0"/>
                  <a:solidFill>
                    <a:schemeClr val="accent1"/>
                  </a:solidFill>
                  <a:effectLst>
                    <a:outerShdw blurRad="38100" dist="19050" dir="2700000" algn="tl" rotWithShape="0">
                      <a:schemeClr val="dk1">
                        <a:alpha val="40000"/>
                      </a:schemeClr>
                    </a:outerShdw>
                  </a:effectLst>
                </a:rPr>
                <a:t>Alternatives his friends suggest?</a:t>
              </a:r>
            </a:p>
          </p:txBody>
        </p:sp>
        <p:sp>
          <p:nvSpPr>
            <p:cNvPr id="39" name="TextBox 38">
              <a:extLst>
                <a:ext uri="{FF2B5EF4-FFF2-40B4-BE49-F238E27FC236}">
                  <a16:creationId xmlns:a16="http://schemas.microsoft.com/office/drawing/2014/main" id="{A0F1A233-B1D5-7543-9AD5-EFFA6096D420}"/>
                </a:ext>
              </a:extLst>
            </p:cNvPr>
            <p:cNvSpPr txBox="1"/>
            <p:nvPr/>
          </p:nvSpPr>
          <p:spPr>
            <a:xfrm>
              <a:off x="2535282" y="1979213"/>
              <a:ext cx="3922869" cy="3693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ln w="0"/>
                  <a:solidFill>
                    <a:schemeClr val="accent2"/>
                  </a:solidFill>
                  <a:effectLst>
                    <a:outerShdw blurRad="38100" dist="25400" dir="5400000" algn="ctr" rotWithShape="0">
                      <a:srgbClr val="6E747A">
                        <a:alpha val="43000"/>
                      </a:srgbClr>
                    </a:outerShdw>
                  </a:effectLst>
                </a:rPr>
                <a:t>Any restrictions given by the doctor?</a:t>
              </a:r>
            </a:p>
          </p:txBody>
        </p:sp>
        <p:pic>
          <p:nvPicPr>
            <p:cNvPr id="40" name="Picture 39" descr="A close up of a toy&#10;&#10;Description automatically generated">
              <a:extLst>
                <a:ext uri="{FF2B5EF4-FFF2-40B4-BE49-F238E27FC236}">
                  <a16:creationId xmlns:a16="http://schemas.microsoft.com/office/drawing/2014/main" id="{D77E4B6D-F5DB-BB4F-A462-63E9ACF774B4}"/>
                </a:ext>
              </a:extLst>
            </p:cNvPr>
            <p:cNvPicPr>
              <a:picLocks noChangeAspect="1"/>
            </p:cNvPicPr>
            <p:nvPr/>
          </p:nvPicPr>
          <p:blipFill>
            <a:blip r:embed="rId7" cstate="hq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1645624" y="1747944"/>
              <a:ext cx="889658" cy="889658"/>
            </a:xfrm>
            <a:prstGeom prst="rect">
              <a:avLst/>
            </a:prstGeom>
            <a:ln>
              <a:noFill/>
            </a:ln>
          </p:spPr>
        </p:pic>
      </p:grpSp>
      <p:pic>
        <p:nvPicPr>
          <p:cNvPr id="20" name="Picture 19">
            <a:extLst>
              <a:ext uri="{FF2B5EF4-FFF2-40B4-BE49-F238E27FC236}">
                <a16:creationId xmlns:a16="http://schemas.microsoft.com/office/drawing/2014/main" id="{38D9CE17-E92A-474D-91BC-CD1FAA4BF3B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932392" y="3047369"/>
            <a:ext cx="914400" cy="862887"/>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id="{11539DB1-B76A-B644-9297-2A5FB4615907}"/>
              </a:ext>
            </a:extLst>
          </p:cNvPr>
          <p:cNvPicPr>
            <a:picLocks noChangeAspect="1"/>
          </p:cNvPicPr>
          <p:nvPr/>
        </p:nvPicPr>
        <p:blipFill>
          <a:blip r:embed="rId10" cstate="hqprint">
            <a:alphaModFix/>
            <a:extLst>
              <a:ext uri="{28A0092B-C50C-407E-A947-70E740481C1C}">
                <a14:useLocalDpi xmlns:a14="http://schemas.microsoft.com/office/drawing/2010/main"/>
              </a:ext>
              <a:ext uri="{837473B0-CC2E-450A-ABE3-18F120FF3D39}">
                <a1611:picAttrSrcUrl xmlns:a1611="http://schemas.microsoft.com/office/drawing/2016/11/main" r:id="rId11"/>
              </a:ext>
            </a:extLst>
          </a:blip>
          <a:stretch>
            <a:fillRect/>
          </a:stretch>
        </p:blipFill>
        <p:spPr>
          <a:xfrm>
            <a:off x="2987040" y="4765184"/>
            <a:ext cx="822960" cy="822960"/>
          </a:xfrm>
          <a:prstGeom prst="rect">
            <a:avLst/>
          </a:prstGeom>
        </p:spPr>
      </p:pic>
      <p:grpSp>
        <p:nvGrpSpPr>
          <p:cNvPr id="11" name="Group 10">
            <a:extLst>
              <a:ext uri="{FF2B5EF4-FFF2-40B4-BE49-F238E27FC236}">
                <a16:creationId xmlns:a16="http://schemas.microsoft.com/office/drawing/2014/main" id="{586BF089-B777-2F48-86B4-287D5694037E}"/>
              </a:ext>
            </a:extLst>
          </p:cNvPr>
          <p:cNvGrpSpPr/>
          <p:nvPr/>
        </p:nvGrpSpPr>
        <p:grpSpPr>
          <a:xfrm>
            <a:off x="4045073" y="3794179"/>
            <a:ext cx="847241" cy="1076194"/>
            <a:chOff x="4045073" y="4239223"/>
            <a:chExt cx="847241" cy="1076194"/>
          </a:xfrm>
        </p:grpSpPr>
        <p:sp>
          <p:nvSpPr>
            <p:cNvPr id="10" name="Can 9">
              <a:extLst>
                <a:ext uri="{FF2B5EF4-FFF2-40B4-BE49-F238E27FC236}">
                  <a16:creationId xmlns:a16="http://schemas.microsoft.com/office/drawing/2014/main" id="{CAA886F9-4DE4-E44E-B6C5-4F125125B7E8}"/>
                </a:ext>
              </a:extLst>
            </p:cNvPr>
            <p:cNvSpPr/>
            <p:nvPr/>
          </p:nvSpPr>
          <p:spPr>
            <a:xfrm>
              <a:off x="4115084" y="4239223"/>
              <a:ext cx="680267" cy="10086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TextBox 2">
              <a:extLst>
                <a:ext uri="{FF2B5EF4-FFF2-40B4-BE49-F238E27FC236}">
                  <a16:creationId xmlns:a16="http://schemas.microsoft.com/office/drawing/2014/main" id="{1FC267A6-0185-BA4A-8D88-36A336DEE014}"/>
                </a:ext>
              </a:extLst>
            </p:cNvPr>
            <p:cNvSpPr txBox="1"/>
            <p:nvPr/>
          </p:nvSpPr>
          <p:spPr>
            <a:xfrm>
              <a:off x="4045073" y="4299754"/>
              <a:ext cx="847241" cy="10156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a:solidFill>
                    <a:schemeClr val="bg1"/>
                  </a:solidFill>
                </a:rPr>
                <a:t>Cross </a:t>
              </a:r>
            </a:p>
            <a:p>
              <a:pPr algn="ctr"/>
              <a:r>
                <a:rPr lang="en-US" sz="2000" dirty="0">
                  <a:solidFill>
                    <a:schemeClr val="bg1"/>
                  </a:solidFill>
                </a:rPr>
                <a:t>App </a:t>
              </a:r>
            </a:p>
            <a:p>
              <a:pPr algn="ctr"/>
              <a:r>
                <a:rPr lang="en-US" sz="2000" dirty="0">
                  <a:solidFill>
                    <a:schemeClr val="bg1"/>
                  </a:solidFill>
                </a:rPr>
                <a:t>Data</a:t>
              </a:r>
            </a:p>
          </p:txBody>
        </p:sp>
      </p:grpSp>
    </p:spTree>
    <p:extLst>
      <p:ext uri="{BB962C8B-B14F-4D97-AF65-F5344CB8AC3E}">
        <p14:creationId xmlns:p14="http://schemas.microsoft.com/office/powerpoint/2010/main" val="374834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p:tgtEl>
                                          <p:spTgt spid="31"/>
                                        </p:tgtEl>
                                        <p:attrNameLst>
                                          <p:attrName>ppt_x</p:attrName>
                                        </p:attrNameLst>
                                      </p:cBhvr>
                                      <p:tavLst>
                                        <p:tav tm="0">
                                          <p:val>
                                            <p:strVal val="#ppt_x-#ppt_w*1.125000"/>
                                          </p:val>
                                        </p:tav>
                                        <p:tav tm="100000">
                                          <p:val>
                                            <p:strVal val="#ppt_x"/>
                                          </p:val>
                                        </p:tav>
                                      </p:tavLst>
                                    </p:anim>
                                    <p:animEffect transition="in" filter="wipe(right)">
                                      <p:cBhvr>
                                        <p:cTn id="18" dur="500"/>
                                        <p:tgtEl>
                                          <p:spTgt spid="31"/>
                                        </p:tgtEl>
                                      </p:cBhvr>
                                    </p:animEffect>
                                  </p:childTnLst>
                                </p:cTn>
                              </p:par>
                            </p:childTnLst>
                          </p:cTn>
                        </p:par>
                        <p:par>
                          <p:cTn id="19" fill="hold">
                            <p:stCondLst>
                              <p:cond delay="500"/>
                            </p:stCondLst>
                            <p:childTnLst>
                              <p:par>
                                <p:cTn id="20" presetID="14" presetClass="entr" presetSubtype="10" fill="hold" nodeType="afterEffect">
                                  <p:stCondLst>
                                    <p:cond delay="200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par>
                          <p:cTn id="23" fill="hold">
                            <p:stCondLst>
                              <p:cond delay="3000"/>
                            </p:stCondLst>
                            <p:childTnLst>
                              <p:par>
                                <p:cTn id="24" presetID="14" presetClass="entr" presetSubtype="10" fill="hold" nodeType="afterEffect">
                                  <p:stCondLst>
                                    <p:cond delay="200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childTnLst>
                          </p:cTn>
                        </p:par>
                        <p:par>
                          <p:cTn id="27" fill="hold">
                            <p:stCondLst>
                              <p:cond delay="5500"/>
                            </p:stCondLst>
                            <p:childTnLst>
                              <p:par>
                                <p:cTn id="28" presetID="18" presetClass="entr" presetSubtype="12" fill="hold" grpId="0" nodeType="afterEffect">
                                  <p:stCondLst>
                                    <p:cond delay="2000"/>
                                  </p:stCondLst>
                                  <p:childTnLst>
                                    <p:set>
                                      <p:cBhvr>
                                        <p:cTn id="29" dur="1" fill="hold">
                                          <p:stCondLst>
                                            <p:cond delay="0"/>
                                          </p:stCondLst>
                                        </p:cTn>
                                        <p:tgtEl>
                                          <p:spTgt spid="32"/>
                                        </p:tgtEl>
                                        <p:attrNameLst>
                                          <p:attrName>style.visibility</p:attrName>
                                        </p:attrNameLst>
                                      </p:cBhvr>
                                      <p:to>
                                        <p:strVal val="visible"/>
                                      </p:to>
                                    </p:set>
                                    <p:animEffect transition="in" filter="strips(downLeft)">
                                      <p:cBhvr>
                                        <p:cTn id="30" dur="500"/>
                                        <p:tgtEl>
                                          <p:spTgt spid="32"/>
                                        </p:tgtEl>
                                      </p:cBhvr>
                                    </p:animEffect>
                                  </p:childTnLst>
                                </p:cTn>
                              </p:par>
                            </p:childTnLst>
                          </p:cTn>
                        </p:par>
                        <p:par>
                          <p:cTn id="31" fill="hold">
                            <p:stCondLst>
                              <p:cond delay="8000"/>
                            </p:stCondLst>
                            <p:childTnLst>
                              <p:par>
                                <p:cTn id="32" presetID="18" presetClass="entr" presetSubtype="12"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strips(downLeft)">
                                      <p:cBhvr>
                                        <p:cTn id="34" dur="500"/>
                                        <p:tgtEl>
                                          <p:spTgt spid="34"/>
                                        </p:tgtEl>
                                      </p:cBhvr>
                                    </p:animEffect>
                                  </p:childTnLst>
                                </p:cTn>
                              </p:par>
                            </p:childTnLst>
                          </p:cTn>
                        </p:par>
                        <p:par>
                          <p:cTn id="35" fill="hold">
                            <p:stCondLst>
                              <p:cond delay="8500"/>
                            </p:stCondLst>
                            <p:childTnLst>
                              <p:par>
                                <p:cTn id="36" presetID="18" presetClass="entr" presetSubtype="12"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strips(downLeft)">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94AC0-ECB9-6A4A-A160-58797E08CB68}"/>
              </a:ext>
            </a:extLst>
          </p:cNvPr>
          <p:cNvSpPr>
            <a:spLocks noGrp="1"/>
          </p:cNvSpPr>
          <p:nvPr>
            <p:ph type="title"/>
          </p:nvPr>
        </p:nvSpPr>
        <p:spPr/>
        <p:txBody>
          <a:bodyPr>
            <a:normAutofit fontScale="90000"/>
          </a:bodyPr>
          <a:lstStyle/>
          <a:p>
            <a:r>
              <a:rPr lang="en-US" dirty="0"/>
              <a:t>State-of-the-art QA systems Use Deep Learning</a:t>
            </a:r>
          </a:p>
        </p:txBody>
      </p:sp>
      <p:sp>
        <p:nvSpPr>
          <p:cNvPr id="4" name="Date Placeholder 3">
            <a:extLst>
              <a:ext uri="{FF2B5EF4-FFF2-40B4-BE49-F238E27FC236}">
                <a16:creationId xmlns:a16="http://schemas.microsoft.com/office/drawing/2014/main" id="{75EA76A4-4BA8-AB41-990C-C26722C2FD44}"/>
              </a:ext>
            </a:extLst>
          </p:cNvPr>
          <p:cNvSpPr>
            <a:spLocks noGrp="1"/>
          </p:cNvSpPr>
          <p:nvPr>
            <p:ph type="dt" sz="half" idx="10"/>
          </p:nvPr>
        </p:nvSpPr>
        <p:spPr/>
        <p:txBody>
          <a:bodyPr/>
          <a:lstStyle/>
          <a:p>
            <a:r>
              <a:rPr lang="en-US" dirty="0"/>
              <a:t>6/18/19</a:t>
            </a:r>
          </a:p>
        </p:txBody>
      </p:sp>
      <p:sp>
        <p:nvSpPr>
          <p:cNvPr id="5" name="Footer Placeholder 4">
            <a:extLst>
              <a:ext uri="{FF2B5EF4-FFF2-40B4-BE49-F238E27FC236}">
                <a16:creationId xmlns:a16="http://schemas.microsoft.com/office/drawing/2014/main" id="{9C35E439-6D00-2C40-947F-F7E99EC2CEFF}"/>
              </a:ext>
            </a:extLst>
          </p:cNvPr>
          <p:cNvSpPr>
            <a:spLocks noGrp="1"/>
          </p:cNvSpPr>
          <p:nvPr>
            <p:ph type="ftr" sz="quarter" idx="11"/>
          </p:nvPr>
        </p:nvSpPr>
        <p:spPr/>
        <p:txBody>
          <a:bodyPr/>
          <a:lstStyle/>
          <a:p>
            <a:r>
              <a:rPr lang="en-US" dirty="0"/>
              <a:t>DeQA, MobiSys 2019</a:t>
            </a:r>
          </a:p>
        </p:txBody>
      </p:sp>
      <p:sp>
        <p:nvSpPr>
          <p:cNvPr id="6" name="Slide Number Placeholder 5">
            <a:extLst>
              <a:ext uri="{FF2B5EF4-FFF2-40B4-BE49-F238E27FC236}">
                <a16:creationId xmlns:a16="http://schemas.microsoft.com/office/drawing/2014/main" id="{DD367C21-7EE1-4344-BF15-D74EC35A671A}"/>
              </a:ext>
            </a:extLst>
          </p:cNvPr>
          <p:cNvSpPr>
            <a:spLocks noGrp="1"/>
          </p:cNvSpPr>
          <p:nvPr>
            <p:ph type="sldNum" sz="quarter" idx="12"/>
          </p:nvPr>
        </p:nvSpPr>
        <p:spPr/>
        <p:txBody>
          <a:bodyPr/>
          <a:lstStyle/>
          <a:p>
            <a:fld id="{C27E3DE6-4B5A-DC4B-92A7-08CD6C59DC0B}" type="slidenum">
              <a:rPr lang="en-US" smtClean="0"/>
              <a:t>5</a:t>
            </a:fld>
            <a:endParaRPr lang="en-US" dirty="0"/>
          </a:p>
        </p:txBody>
      </p:sp>
      <p:pic>
        <p:nvPicPr>
          <p:cNvPr id="8" name="Picture 7" descr="A screenshot of a cell phone&#10;&#10;Description automatically generated">
            <a:extLst>
              <a:ext uri="{FF2B5EF4-FFF2-40B4-BE49-F238E27FC236}">
                <a16:creationId xmlns:a16="http://schemas.microsoft.com/office/drawing/2014/main" id="{0BF7D3C8-51CD-584A-B35C-3E817B79EF1B}"/>
              </a:ext>
            </a:extLst>
          </p:cNvPr>
          <p:cNvPicPr>
            <a:picLocks noChangeAspect="1"/>
          </p:cNvPicPr>
          <p:nvPr/>
        </p:nvPicPr>
        <p:blipFill>
          <a:blip r:embed="rId3"/>
          <a:stretch>
            <a:fillRect/>
          </a:stretch>
        </p:blipFill>
        <p:spPr>
          <a:xfrm>
            <a:off x="838200" y="1242245"/>
            <a:ext cx="4884285" cy="4373510"/>
          </a:xfrm>
          <a:prstGeom prst="rect">
            <a:avLst/>
          </a:prstGeom>
        </p:spPr>
      </p:pic>
      <p:pic>
        <p:nvPicPr>
          <p:cNvPr id="11" name="Picture 10">
            <a:extLst>
              <a:ext uri="{FF2B5EF4-FFF2-40B4-BE49-F238E27FC236}">
                <a16:creationId xmlns:a16="http://schemas.microsoft.com/office/drawing/2014/main" id="{7BE316CB-C622-7E4A-B75A-723DB9CE2B8E}"/>
              </a:ext>
            </a:extLst>
          </p:cNvPr>
          <p:cNvPicPr>
            <a:picLocks noChangeAspect="1"/>
          </p:cNvPicPr>
          <p:nvPr/>
        </p:nvPicPr>
        <p:blipFill>
          <a:blip r:embed="rId4">
            <a:alphaModFix amt="70000"/>
          </a:blip>
          <a:stretch>
            <a:fillRect/>
          </a:stretch>
        </p:blipFill>
        <p:spPr>
          <a:xfrm>
            <a:off x="8704747" y="1365395"/>
            <a:ext cx="2649053" cy="1823521"/>
          </a:xfrm>
          <a:prstGeom prst="rect">
            <a:avLst/>
          </a:prstGeom>
        </p:spPr>
      </p:pic>
      <p:pic>
        <p:nvPicPr>
          <p:cNvPr id="12" name="Picture 11">
            <a:extLst>
              <a:ext uri="{FF2B5EF4-FFF2-40B4-BE49-F238E27FC236}">
                <a16:creationId xmlns:a16="http://schemas.microsoft.com/office/drawing/2014/main" id="{8C9A37DD-E778-704E-B568-D95F495B88B6}"/>
              </a:ext>
            </a:extLst>
          </p:cNvPr>
          <p:cNvPicPr>
            <a:picLocks noChangeAspect="1"/>
          </p:cNvPicPr>
          <p:nvPr/>
        </p:nvPicPr>
        <p:blipFill>
          <a:blip r:embed="rId5">
            <a:alphaModFix amt="50000"/>
          </a:blip>
          <a:stretch>
            <a:fillRect/>
          </a:stretch>
        </p:blipFill>
        <p:spPr>
          <a:xfrm>
            <a:off x="6294528" y="2372302"/>
            <a:ext cx="1972250" cy="2703576"/>
          </a:xfrm>
          <a:prstGeom prst="rect">
            <a:avLst/>
          </a:prstGeom>
        </p:spPr>
      </p:pic>
      <p:pic>
        <p:nvPicPr>
          <p:cNvPr id="10" name="Picture 9">
            <a:extLst>
              <a:ext uri="{FF2B5EF4-FFF2-40B4-BE49-F238E27FC236}">
                <a16:creationId xmlns:a16="http://schemas.microsoft.com/office/drawing/2014/main" id="{23BDA949-2227-3346-9025-732AA6F2166C}"/>
              </a:ext>
            </a:extLst>
          </p:cNvPr>
          <p:cNvPicPr>
            <a:picLocks noChangeAspect="1"/>
          </p:cNvPicPr>
          <p:nvPr/>
        </p:nvPicPr>
        <p:blipFill>
          <a:blip r:embed="rId6">
            <a:alphaModFix amt="70000"/>
          </a:blip>
          <a:stretch>
            <a:fillRect/>
          </a:stretch>
        </p:blipFill>
        <p:spPr>
          <a:xfrm>
            <a:off x="8838821" y="3728724"/>
            <a:ext cx="2315464" cy="1887031"/>
          </a:xfrm>
          <a:prstGeom prst="rect">
            <a:avLst/>
          </a:prstGeom>
        </p:spPr>
      </p:pic>
      <p:sp>
        <p:nvSpPr>
          <p:cNvPr id="13" name="Rectangle 12">
            <a:extLst>
              <a:ext uri="{FF2B5EF4-FFF2-40B4-BE49-F238E27FC236}">
                <a16:creationId xmlns:a16="http://schemas.microsoft.com/office/drawing/2014/main" id="{778E563B-A6D3-654C-9E30-6A36B9C6F4BC}"/>
              </a:ext>
            </a:extLst>
          </p:cNvPr>
          <p:cNvSpPr/>
          <p:nvPr/>
        </p:nvSpPr>
        <p:spPr>
          <a:xfrm>
            <a:off x="3307171" y="3406291"/>
            <a:ext cx="5974713" cy="523220"/>
          </a:xfrm>
          <a:prstGeom prst="rect">
            <a:avLst/>
          </a:prstGeom>
          <a:solidFill>
            <a:schemeClr val="bg1"/>
          </a:solidFill>
          <a:ln>
            <a:solidFill>
              <a:srgbClr val="FF0000"/>
            </a:solidFill>
          </a:ln>
        </p:spPr>
        <p:txBody>
          <a:bodyPr wrap="none">
            <a:spAutoFit/>
          </a:bodyPr>
          <a:lstStyle/>
          <a:p>
            <a:r>
              <a:rPr lang="en-US" sz="2800" b="1" dirty="0">
                <a:solidFill>
                  <a:srgbClr val="FF0000"/>
                </a:solidFill>
              </a:rPr>
              <a:t>large and complex deep models</a:t>
            </a:r>
          </a:p>
        </p:txBody>
      </p:sp>
    </p:spTree>
    <p:extLst>
      <p:ext uri="{BB962C8B-B14F-4D97-AF65-F5344CB8AC3E}">
        <p14:creationId xmlns:p14="http://schemas.microsoft.com/office/powerpoint/2010/main" val="398195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heckerboard(across)">
                                      <p:cBhvr>
                                        <p:cTn id="11" dur="500"/>
                                        <p:tgtEl>
                                          <p:spTgt spid="11"/>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1"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1000"/>
                                        <p:tgtEl>
                                          <p:spTgt spid="13"/>
                                        </p:tgtEl>
                                      </p:cBhvr>
                                    </p:animEffect>
                                  </p:childTnLst>
                                </p:cTn>
                              </p:par>
                            </p:childTnLst>
                          </p:cTn>
                        </p:par>
                        <p:par>
                          <p:cTn id="21" fill="hold">
                            <p:stCondLst>
                              <p:cond delay="1000"/>
                            </p:stCondLst>
                            <p:childTnLst>
                              <p:par>
                                <p:cTn id="22" presetID="6" presetClass="emph" presetSubtype="0" fill="hold" grpId="0" nodeType="afterEffect">
                                  <p:stCondLst>
                                    <p:cond delay="0"/>
                                  </p:stCondLst>
                                  <p:childTnLst>
                                    <p:animScale>
                                      <p:cBhvr>
                                        <p:cTn id="23" dur="5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FC365-5D3F-424F-8F8B-20214B170530}"/>
              </a:ext>
            </a:extLst>
          </p:cNvPr>
          <p:cNvSpPr>
            <a:spLocks noGrp="1"/>
          </p:cNvSpPr>
          <p:nvPr>
            <p:ph type="title"/>
          </p:nvPr>
        </p:nvSpPr>
        <p:spPr/>
        <p:txBody>
          <a:bodyPr/>
          <a:lstStyle/>
          <a:p>
            <a:r>
              <a:rPr lang="en-US"/>
              <a:t>On-Device QA Challenges</a:t>
            </a:r>
          </a:p>
        </p:txBody>
      </p:sp>
      <p:sp>
        <p:nvSpPr>
          <p:cNvPr id="4" name="Date Placeholder 3">
            <a:extLst>
              <a:ext uri="{FF2B5EF4-FFF2-40B4-BE49-F238E27FC236}">
                <a16:creationId xmlns:a16="http://schemas.microsoft.com/office/drawing/2014/main" id="{719F493E-FF63-5045-AB43-60E794071566}"/>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83ABD0F8-01E4-094E-973C-BB985B590453}"/>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4A55EEA8-5B44-D14E-9C60-59B4CAFDFD02}"/>
              </a:ext>
            </a:extLst>
          </p:cNvPr>
          <p:cNvSpPr>
            <a:spLocks noGrp="1"/>
          </p:cNvSpPr>
          <p:nvPr>
            <p:ph type="sldNum" sz="quarter" idx="12"/>
          </p:nvPr>
        </p:nvSpPr>
        <p:spPr/>
        <p:txBody>
          <a:bodyPr/>
          <a:lstStyle/>
          <a:p>
            <a:fld id="{C27E3DE6-4B5A-DC4B-92A7-08CD6C59DC0B}" type="slidenum">
              <a:rPr lang="en-US" smtClean="0"/>
              <a:t>6</a:t>
            </a:fld>
            <a:endParaRPr lang="en-US"/>
          </a:p>
        </p:txBody>
      </p:sp>
      <p:sp>
        <p:nvSpPr>
          <p:cNvPr id="7" name="TextBox 6">
            <a:extLst>
              <a:ext uri="{FF2B5EF4-FFF2-40B4-BE49-F238E27FC236}">
                <a16:creationId xmlns:a16="http://schemas.microsoft.com/office/drawing/2014/main" id="{00DF6EB7-C2C0-9C49-A9C3-9330A94D7266}"/>
              </a:ext>
            </a:extLst>
          </p:cNvPr>
          <p:cNvSpPr txBox="1"/>
          <p:nvPr/>
        </p:nvSpPr>
        <p:spPr>
          <a:xfrm>
            <a:off x="1020899" y="4436425"/>
            <a:ext cx="4075155" cy="523220"/>
          </a:xfrm>
          <a:prstGeom prst="rect">
            <a:avLst/>
          </a:prstGeom>
          <a:noFill/>
        </p:spPr>
        <p:txBody>
          <a:bodyPr wrap="none" rtlCol="0">
            <a:spAutoFit/>
          </a:bodyPr>
          <a:lstStyle/>
          <a:p>
            <a:r>
              <a:rPr lang="en-US" sz="2800"/>
              <a:t>Doesn’t fit into memory!</a:t>
            </a:r>
          </a:p>
        </p:txBody>
      </p:sp>
      <p:sp>
        <p:nvSpPr>
          <p:cNvPr id="20" name="TextBox 19">
            <a:extLst>
              <a:ext uri="{FF2B5EF4-FFF2-40B4-BE49-F238E27FC236}">
                <a16:creationId xmlns:a16="http://schemas.microsoft.com/office/drawing/2014/main" id="{BC928994-F770-B344-85F6-654582B5500E}"/>
              </a:ext>
            </a:extLst>
          </p:cNvPr>
          <p:cNvSpPr txBox="1"/>
          <p:nvPr/>
        </p:nvSpPr>
        <p:spPr>
          <a:xfrm>
            <a:off x="6898818" y="4423173"/>
            <a:ext cx="3257312" cy="523220"/>
          </a:xfrm>
          <a:prstGeom prst="rect">
            <a:avLst/>
          </a:prstGeom>
          <a:noFill/>
        </p:spPr>
        <p:txBody>
          <a:bodyPr wrap="square" rtlCol="0">
            <a:spAutoFit/>
          </a:bodyPr>
          <a:lstStyle/>
          <a:p>
            <a:r>
              <a:rPr lang="en-US" sz="2800"/>
              <a:t>Extremely slow!</a:t>
            </a:r>
          </a:p>
        </p:txBody>
      </p:sp>
      <p:grpSp>
        <p:nvGrpSpPr>
          <p:cNvPr id="12" name="Group 11">
            <a:extLst>
              <a:ext uri="{FF2B5EF4-FFF2-40B4-BE49-F238E27FC236}">
                <a16:creationId xmlns:a16="http://schemas.microsoft.com/office/drawing/2014/main" id="{7863E880-0DE4-AF41-B949-5A124F1C4E64}"/>
              </a:ext>
            </a:extLst>
          </p:cNvPr>
          <p:cNvGrpSpPr/>
          <p:nvPr/>
        </p:nvGrpSpPr>
        <p:grpSpPr>
          <a:xfrm>
            <a:off x="1431715" y="2050769"/>
            <a:ext cx="3245701" cy="2182063"/>
            <a:chOff x="1298712" y="3164670"/>
            <a:chExt cx="3245701" cy="2182063"/>
          </a:xfrm>
        </p:grpSpPr>
        <p:pic>
          <p:nvPicPr>
            <p:cNvPr id="3" name="Picture 2">
              <a:extLst>
                <a:ext uri="{FF2B5EF4-FFF2-40B4-BE49-F238E27FC236}">
                  <a16:creationId xmlns:a16="http://schemas.microsoft.com/office/drawing/2014/main" id="{84451FA2-6ED6-C346-BCA7-D6A0B587780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298712" y="3164670"/>
              <a:ext cx="3245701" cy="1961054"/>
            </a:xfrm>
            <a:prstGeom prst="rect">
              <a:avLst/>
            </a:prstGeom>
          </p:spPr>
        </p:pic>
        <p:sp>
          <p:nvSpPr>
            <p:cNvPr id="14" name="TextBox 13">
              <a:extLst>
                <a:ext uri="{FF2B5EF4-FFF2-40B4-BE49-F238E27FC236}">
                  <a16:creationId xmlns:a16="http://schemas.microsoft.com/office/drawing/2014/main" id="{687E7375-B8E8-9243-909B-0F4422B980B9}"/>
                </a:ext>
              </a:extLst>
            </p:cNvPr>
            <p:cNvSpPr txBox="1"/>
            <p:nvPr/>
          </p:nvSpPr>
          <p:spPr>
            <a:xfrm>
              <a:off x="1539613" y="3974071"/>
              <a:ext cx="2763898" cy="369332"/>
            </a:xfrm>
            <a:prstGeom prst="rect">
              <a:avLst/>
            </a:prstGeom>
            <a:solidFill>
              <a:schemeClr val="bg1"/>
            </a:solidFill>
          </p:spPr>
          <p:txBody>
            <a:bodyPr wrap="none" rtlCol="0">
              <a:spAutoFit/>
            </a:bodyPr>
            <a:lstStyle/>
            <a:p>
              <a:r>
                <a:rPr lang="en-US" dirty="0"/>
                <a:t>deep learning QA system</a:t>
              </a:r>
            </a:p>
          </p:txBody>
        </p:sp>
        <p:sp>
          <p:nvSpPr>
            <p:cNvPr id="15" name="TextBox 14">
              <a:extLst>
                <a:ext uri="{FF2B5EF4-FFF2-40B4-BE49-F238E27FC236}">
                  <a16:creationId xmlns:a16="http://schemas.microsoft.com/office/drawing/2014/main" id="{4F5C657C-3D38-F74A-9870-64CFDE67A59A}"/>
                </a:ext>
              </a:extLst>
            </p:cNvPr>
            <p:cNvSpPr txBox="1"/>
            <p:nvPr/>
          </p:nvSpPr>
          <p:spPr>
            <a:xfrm>
              <a:off x="1454423" y="4977401"/>
              <a:ext cx="2890535" cy="369332"/>
            </a:xfrm>
            <a:prstGeom prst="rect">
              <a:avLst/>
            </a:prstGeom>
            <a:solidFill>
              <a:schemeClr val="bg1"/>
            </a:solidFill>
          </p:spPr>
          <p:txBody>
            <a:bodyPr wrap="none" rtlCol="0">
              <a:spAutoFit/>
            </a:bodyPr>
            <a:lstStyle/>
            <a:p>
              <a:r>
                <a:rPr lang="en-US" dirty="0"/>
                <a:t>device “memory” available</a:t>
              </a:r>
            </a:p>
          </p:txBody>
        </p:sp>
      </p:grpSp>
      <p:grpSp>
        <p:nvGrpSpPr>
          <p:cNvPr id="13" name="Group 12">
            <a:extLst>
              <a:ext uri="{FF2B5EF4-FFF2-40B4-BE49-F238E27FC236}">
                <a16:creationId xmlns:a16="http://schemas.microsoft.com/office/drawing/2014/main" id="{F9DFDC01-8249-974E-AD97-C0D5BFC1DC46}"/>
              </a:ext>
            </a:extLst>
          </p:cNvPr>
          <p:cNvGrpSpPr/>
          <p:nvPr/>
        </p:nvGrpSpPr>
        <p:grpSpPr>
          <a:xfrm>
            <a:off x="6423376" y="2161619"/>
            <a:ext cx="5412310" cy="1739353"/>
            <a:chOff x="6489877" y="3458098"/>
            <a:chExt cx="5412310" cy="1739353"/>
          </a:xfrm>
        </p:grpSpPr>
        <p:pic>
          <p:nvPicPr>
            <p:cNvPr id="11" name="Picture 10">
              <a:extLst>
                <a:ext uri="{FF2B5EF4-FFF2-40B4-BE49-F238E27FC236}">
                  <a16:creationId xmlns:a16="http://schemas.microsoft.com/office/drawing/2014/main" id="{B6CAB705-DDA2-8340-8D91-D91DBFC2622F}"/>
                </a:ext>
              </a:extLst>
            </p:cNvPr>
            <p:cNvPicPr>
              <a:picLocks noChangeAspect="1"/>
            </p:cNvPicPr>
            <p:nvPr/>
          </p:nvPicPr>
          <p:blipFill>
            <a:blip r:embed="rId4" cstate="hqprint">
              <a:alphaModFix amt="50000"/>
              <a:extLst>
                <a:ext uri="{28A0092B-C50C-407E-A947-70E740481C1C}">
                  <a14:useLocalDpi xmlns:a14="http://schemas.microsoft.com/office/drawing/2010/main"/>
                </a:ext>
              </a:extLst>
            </a:blip>
            <a:stretch>
              <a:fillRect/>
            </a:stretch>
          </p:blipFill>
          <p:spPr>
            <a:xfrm>
              <a:off x="6489877" y="3458098"/>
              <a:ext cx="5092523" cy="1608820"/>
            </a:xfrm>
            <a:prstGeom prst="rect">
              <a:avLst/>
            </a:prstGeom>
          </p:spPr>
        </p:pic>
        <p:sp>
          <p:nvSpPr>
            <p:cNvPr id="23" name="TextBox 22">
              <a:extLst>
                <a:ext uri="{FF2B5EF4-FFF2-40B4-BE49-F238E27FC236}">
                  <a16:creationId xmlns:a16="http://schemas.microsoft.com/office/drawing/2014/main" id="{4C6320E3-E053-4A4D-828F-2A7B541018DE}"/>
                </a:ext>
              </a:extLst>
            </p:cNvPr>
            <p:cNvSpPr txBox="1"/>
            <p:nvPr/>
          </p:nvSpPr>
          <p:spPr>
            <a:xfrm>
              <a:off x="6509754" y="3999813"/>
              <a:ext cx="3417369" cy="523220"/>
            </a:xfrm>
            <a:prstGeom prst="rect">
              <a:avLst/>
            </a:prstGeom>
            <a:solidFill>
              <a:schemeClr val="bg2">
                <a:lumMod val="90000"/>
              </a:schemeClr>
            </a:solidFill>
          </p:spPr>
          <p:txBody>
            <a:bodyPr wrap="square" rtlCol="0">
              <a:spAutoFit/>
            </a:bodyPr>
            <a:lstStyle/>
            <a:p>
              <a:r>
                <a:rPr lang="en-US" sz="2800" dirty="0">
                  <a:ln w="0"/>
                  <a:solidFill>
                    <a:srgbClr val="FF0000"/>
                  </a:solidFill>
                  <a:effectLst>
                    <a:outerShdw blurRad="38100" dist="19050" dir="2700000" algn="tl" rotWithShape="0">
                      <a:schemeClr val="dk1">
                        <a:alpha val="40000"/>
                      </a:schemeClr>
                    </a:outerShdw>
                  </a:effectLst>
                </a:rPr>
                <a:t>computation needed</a:t>
              </a:r>
            </a:p>
          </p:txBody>
        </p:sp>
        <p:sp>
          <p:nvSpPr>
            <p:cNvPr id="24" name="TextBox 23">
              <a:extLst>
                <a:ext uri="{FF2B5EF4-FFF2-40B4-BE49-F238E27FC236}">
                  <a16:creationId xmlns:a16="http://schemas.microsoft.com/office/drawing/2014/main" id="{AA61EDA9-9F97-D14F-B256-2DB073B28367}"/>
                </a:ext>
              </a:extLst>
            </p:cNvPr>
            <p:cNvSpPr txBox="1"/>
            <p:nvPr/>
          </p:nvSpPr>
          <p:spPr>
            <a:xfrm>
              <a:off x="10805412" y="4735786"/>
              <a:ext cx="1096775" cy="461665"/>
            </a:xfrm>
            <a:prstGeom prst="rect">
              <a:avLst/>
            </a:prstGeom>
            <a:noFill/>
          </p:spPr>
          <p:txBody>
            <a:bodyPr wrap="none" rtlCol="0">
              <a:spAutoFit/>
            </a:bodyPr>
            <a:lstStyle/>
            <a:p>
              <a:r>
                <a:rPr lang="en-US" sz="2400">
                  <a:ln w="0"/>
                  <a:solidFill>
                    <a:schemeClr val="accent6"/>
                  </a:solidFill>
                  <a:effectLst>
                    <a:outerShdw blurRad="38100" dist="19050" dir="2700000" algn="tl" rotWithShape="0">
                      <a:schemeClr val="dk1">
                        <a:alpha val="40000"/>
                      </a:schemeClr>
                    </a:outerShdw>
                  </a:effectLst>
                </a:rPr>
                <a:t>results</a:t>
              </a:r>
            </a:p>
          </p:txBody>
        </p:sp>
      </p:grpSp>
    </p:spTree>
    <p:extLst>
      <p:ext uri="{BB962C8B-B14F-4D97-AF65-F5344CB8AC3E}">
        <p14:creationId xmlns:p14="http://schemas.microsoft.com/office/powerpoint/2010/main" val="400142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4D2AB-CB60-E54C-AC2A-C8AEBB066B8B}"/>
              </a:ext>
            </a:extLst>
          </p:cNvPr>
          <p:cNvSpPr>
            <a:spLocks noGrp="1"/>
          </p:cNvSpPr>
          <p:nvPr>
            <p:ph type="title"/>
          </p:nvPr>
        </p:nvSpPr>
        <p:spPr/>
        <p:txBody>
          <a:bodyPr/>
          <a:lstStyle/>
          <a:p>
            <a:r>
              <a:rPr lang="en-US"/>
              <a:t>DeQA: On-device Question Answering</a:t>
            </a:r>
          </a:p>
        </p:txBody>
      </p:sp>
      <p:sp>
        <p:nvSpPr>
          <p:cNvPr id="4" name="Date Placeholder 3">
            <a:extLst>
              <a:ext uri="{FF2B5EF4-FFF2-40B4-BE49-F238E27FC236}">
                <a16:creationId xmlns:a16="http://schemas.microsoft.com/office/drawing/2014/main" id="{D362BED4-EABD-BF42-AB61-D2670713A41C}"/>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F06B400C-A506-4F4D-8796-D98A79694202}"/>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0FD4E7B8-0874-9E47-85E2-7C12E1C72EA0}"/>
              </a:ext>
            </a:extLst>
          </p:cNvPr>
          <p:cNvSpPr>
            <a:spLocks noGrp="1"/>
          </p:cNvSpPr>
          <p:nvPr>
            <p:ph type="sldNum" sz="quarter" idx="12"/>
          </p:nvPr>
        </p:nvSpPr>
        <p:spPr/>
        <p:txBody>
          <a:bodyPr/>
          <a:lstStyle/>
          <a:p>
            <a:fld id="{C27E3DE6-4B5A-DC4B-92A7-08CD6C59DC0B}" type="slidenum">
              <a:rPr lang="en-US" smtClean="0"/>
              <a:t>7</a:t>
            </a:fld>
            <a:endParaRPr lang="en-US"/>
          </a:p>
        </p:txBody>
      </p:sp>
      <p:grpSp>
        <p:nvGrpSpPr>
          <p:cNvPr id="17" name="Group 16">
            <a:extLst>
              <a:ext uri="{FF2B5EF4-FFF2-40B4-BE49-F238E27FC236}">
                <a16:creationId xmlns:a16="http://schemas.microsoft.com/office/drawing/2014/main" id="{5D3B1839-6F6E-A840-9F6C-37FFFF869836}"/>
              </a:ext>
            </a:extLst>
          </p:cNvPr>
          <p:cNvGrpSpPr/>
          <p:nvPr/>
        </p:nvGrpSpPr>
        <p:grpSpPr>
          <a:xfrm>
            <a:off x="1182020" y="1421440"/>
            <a:ext cx="5858860" cy="987556"/>
            <a:chOff x="1182020" y="1421440"/>
            <a:chExt cx="5858860" cy="987556"/>
          </a:xfrm>
        </p:grpSpPr>
        <p:pic>
          <p:nvPicPr>
            <p:cNvPr id="10" name="Picture 9">
              <a:extLst>
                <a:ext uri="{FF2B5EF4-FFF2-40B4-BE49-F238E27FC236}">
                  <a16:creationId xmlns:a16="http://schemas.microsoft.com/office/drawing/2014/main" id="{36F11D41-1316-AE41-A337-A16DF4408B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82020" y="1421440"/>
              <a:ext cx="1115882" cy="987556"/>
            </a:xfrm>
            <a:prstGeom prst="rect">
              <a:avLst/>
            </a:prstGeom>
          </p:spPr>
        </p:pic>
        <p:sp>
          <p:nvSpPr>
            <p:cNvPr id="11" name="Rectangle 10">
              <a:extLst>
                <a:ext uri="{FF2B5EF4-FFF2-40B4-BE49-F238E27FC236}">
                  <a16:creationId xmlns:a16="http://schemas.microsoft.com/office/drawing/2014/main" id="{7E6F3D75-D362-FC48-882A-8FEB6A4D6400}"/>
                </a:ext>
              </a:extLst>
            </p:cNvPr>
            <p:cNvSpPr/>
            <p:nvPr/>
          </p:nvSpPr>
          <p:spPr>
            <a:xfrm>
              <a:off x="2600662" y="1713819"/>
              <a:ext cx="4440218" cy="584775"/>
            </a:xfrm>
            <a:prstGeom prst="rect">
              <a:avLst/>
            </a:prstGeom>
          </p:spPr>
          <p:txBody>
            <a:bodyPr wrap="square">
              <a:spAutoFit/>
            </a:bodyPr>
            <a:lstStyle/>
            <a:p>
              <a:r>
                <a:rPr lang="en-US" sz="3200" b="1"/>
                <a:t>Measurement study</a:t>
              </a:r>
            </a:p>
          </p:txBody>
        </p:sp>
      </p:grpSp>
      <p:grpSp>
        <p:nvGrpSpPr>
          <p:cNvPr id="19" name="Group 18">
            <a:extLst>
              <a:ext uri="{FF2B5EF4-FFF2-40B4-BE49-F238E27FC236}">
                <a16:creationId xmlns:a16="http://schemas.microsoft.com/office/drawing/2014/main" id="{FED9D336-8945-E44A-8CDD-010F4BF323AF}"/>
              </a:ext>
            </a:extLst>
          </p:cNvPr>
          <p:cNvGrpSpPr/>
          <p:nvPr/>
        </p:nvGrpSpPr>
        <p:grpSpPr>
          <a:xfrm>
            <a:off x="1017742" y="4550965"/>
            <a:ext cx="7257871" cy="1046121"/>
            <a:chOff x="1017742" y="4550965"/>
            <a:chExt cx="7257871" cy="1046121"/>
          </a:xfrm>
        </p:grpSpPr>
        <p:sp>
          <p:nvSpPr>
            <p:cNvPr id="14" name="Rectangle 13">
              <a:extLst>
                <a:ext uri="{FF2B5EF4-FFF2-40B4-BE49-F238E27FC236}">
                  <a16:creationId xmlns:a16="http://schemas.microsoft.com/office/drawing/2014/main" id="{C3484B5C-DAEA-C34E-ADC4-B46D6BA0BD74}"/>
                </a:ext>
              </a:extLst>
            </p:cNvPr>
            <p:cNvSpPr/>
            <p:nvPr/>
          </p:nvSpPr>
          <p:spPr>
            <a:xfrm>
              <a:off x="2600662" y="4851793"/>
              <a:ext cx="5674951" cy="584775"/>
            </a:xfrm>
            <a:prstGeom prst="rect">
              <a:avLst/>
            </a:prstGeom>
          </p:spPr>
          <p:txBody>
            <a:bodyPr>
              <a:spAutoFit/>
            </a:bodyPr>
            <a:lstStyle/>
            <a:p>
              <a:r>
                <a:rPr lang="en-US" sz="3200">
                  <a:solidFill>
                    <a:schemeClr val="bg1">
                      <a:lumMod val="50000"/>
                    </a:schemeClr>
                  </a:solidFill>
                </a:rPr>
                <a:t>DeQA evaluation</a:t>
              </a:r>
            </a:p>
          </p:txBody>
        </p:sp>
        <p:pic>
          <p:nvPicPr>
            <p:cNvPr id="16" name="Picture 15">
              <a:extLst>
                <a:ext uri="{FF2B5EF4-FFF2-40B4-BE49-F238E27FC236}">
                  <a16:creationId xmlns:a16="http://schemas.microsoft.com/office/drawing/2014/main" id="{DDC734A4-B8B2-484A-B725-12FEC614D6F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17742" y="4550965"/>
              <a:ext cx="1280160" cy="1046121"/>
            </a:xfrm>
            <a:prstGeom prst="rect">
              <a:avLst/>
            </a:prstGeom>
          </p:spPr>
        </p:pic>
      </p:grpSp>
      <p:grpSp>
        <p:nvGrpSpPr>
          <p:cNvPr id="15" name="Group 14">
            <a:extLst>
              <a:ext uri="{FF2B5EF4-FFF2-40B4-BE49-F238E27FC236}">
                <a16:creationId xmlns:a16="http://schemas.microsoft.com/office/drawing/2014/main" id="{4D1B4BA9-6AD3-C242-AEC8-299210994448}"/>
              </a:ext>
            </a:extLst>
          </p:cNvPr>
          <p:cNvGrpSpPr/>
          <p:nvPr/>
        </p:nvGrpSpPr>
        <p:grpSpPr>
          <a:xfrm>
            <a:off x="1008441" y="2883048"/>
            <a:ext cx="10573959" cy="1208588"/>
            <a:chOff x="1008441" y="2883048"/>
            <a:chExt cx="10573959" cy="1208588"/>
          </a:xfrm>
        </p:grpSpPr>
        <p:sp>
          <p:nvSpPr>
            <p:cNvPr id="20" name="Rectangle 19">
              <a:extLst>
                <a:ext uri="{FF2B5EF4-FFF2-40B4-BE49-F238E27FC236}">
                  <a16:creationId xmlns:a16="http://schemas.microsoft.com/office/drawing/2014/main" id="{FE5906A3-2858-9C4D-9CFB-3FF3B1239996}"/>
                </a:ext>
              </a:extLst>
            </p:cNvPr>
            <p:cNvSpPr/>
            <p:nvPr/>
          </p:nvSpPr>
          <p:spPr>
            <a:xfrm>
              <a:off x="2600661" y="3249491"/>
              <a:ext cx="8981739" cy="584775"/>
            </a:xfrm>
            <a:prstGeom prst="rect">
              <a:avLst/>
            </a:prstGeom>
          </p:spPr>
          <p:txBody>
            <a:bodyPr>
              <a:spAutoFit/>
            </a:bodyPr>
            <a:lstStyle/>
            <a:p>
              <a:r>
                <a:rPr lang="en-US" sz="3200">
                  <a:solidFill>
                    <a:schemeClr val="bg1">
                      <a:lumMod val="50000"/>
                    </a:schemeClr>
                  </a:solidFill>
                </a:rPr>
                <a:t>DeQA latency and memory optimizations</a:t>
              </a:r>
            </a:p>
          </p:txBody>
        </p:sp>
        <p:pic>
          <p:nvPicPr>
            <p:cNvPr id="21" name="Picture 20">
              <a:extLst>
                <a:ext uri="{FF2B5EF4-FFF2-40B4-BE49-F238E27FC236}">
                  <a16:creationId xmlns:a16="http://schemas.microsoft.com/office/drawing/2014/main" id="{EFD59321-DDB5-8E4E-88A9-31D08773913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08441" y="2883048"/>
              <a:ext cx="1463040" cy="1208588"/>
            </a:xfrm>
            <a:prstGeom prst="rect">
              <a:avLst/>
            </a:prstGeom>
          </p:spPr>
        </p:pic>
      </p:grpSp>
    </p:spTree>
    <p:extLst>
      <p:ext uri="{BB962C8B-B14F-4D97-AF65-F5344CB8AC3E}">
        <p14:creationId xmlns:p14="http://schemas.microsoft.com/office/powerpoint/2010/main" val="3179875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ounded Rectangle 71">
            <a:extLst>
              <a:ext uri="{FF2B5EF4-FFF2-40B4-BE49-F238E27FC236}">
                <a16:creationId xmlns:a16="http://schemas.microsoft.com/office/drawing/2014/main" id="{A9762F4E-4578-0641-8BD1-C33CC7B720C3}"/>
              </a:ext>
            </a:extLst>
          </p:cNvPr>
          <p:cNvSpPr/>
          <p:nvPr/>
        </p:nvSpPr>
        <p:spPr>
          <a:xfrm>
            <a:off x="8275344" y="3526476"/>
            <a:ext cx="2438180" cy="86186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r>
              <a:rPr lang="en-US" sz="3200" b="1">
                <a:ln w="0"/>
                <a:solidFill>
                  <a:srgbClr val="70AD47">
                    <a:lumMod val="75000"/>
                  </a:srgbClr>
                </a:solidFill>
              </a:rPr>
              <a:t>QA Model</a:t>
            </a:r>
          </a:p>
        </p:txBody>
      </p:sp>
      <p:sp>
        <p:nvSpPr>
          <p:cNvPr id="2" name="Title 1">
            <a:extLst>
              <a:ext uri="{FF2B5EF4-FFF2-40B4-BE49-F238E27FC236}">
                <a16:creationId xmlns:a16="http://schemas.microsoft.com/office/drawing/2014/main" id="{2EFCC47D-D94C-494F-ADAC-8F740D230B17}"/>
              </a:ext>
            </a:extLst>
          </p:cNvPr>
          <p:cNvSpPr>
            <a:spLocks noGrp="1"/>
          </p:cNvSpPr>
          <p:nvPr>
            <p:ph type="title"/>
          </p:nvPr>
        </p:nvSpPr>
        <p:spPr>
          <a:xfrm>
            <a:off x="609600" y="136525"/>
            <a:ext cx="10972800" cy="914400"/>
          </a:xfrm>
        </p:spPr>
        <p:txBody>
          <a:bodyPr/>
          <a:lstStyle/>
          <a:p>
            <a:r>
              <a:rPr lang="en-US"/>
              <a:t>QA System: Background</a:t>
            </a:r>
          </a:p>
        </p:txBody>
      </p:sp>
      <p:sp>
        <p:nvSpPr>
          <p:cNvPr id="4" name="Date Placeholder 3">
            <a:extLst>
              <a:ext uri="{FF2B5EF4-FFF2-40B4-BE49-F238E27FC236}">
                <a16:creationId xmlns:a16="http://schemas.microsoft.com/office/drawing/2014/main" id="{9838DDB3-C9FF-2A4E-8BA6-0EC431E39472}"/>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9CC43D0A-1EEC-9845-BBD8-BCB12AE03334}"/>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D3A7EE6A-20C1-1B45-A152-552B1E4B84A4}"/>
              </a:ext>
            </a:extLst>
          </p:cNvPr>
          <p:cNvSpPr>
            <a:spLocks noGrp="1"/>
          </p:cNvSpPr>
          <p:nvPr>
            <p:ph type="sldNum" sz="quarter" idx="12"/>
          </p:nvPr>
        </p:nvSpPr>
        <p:spPr/>
        <p:txBody>
          <a:bodyPr/>
          <a:lstStyle/>
          <a:p>
            <a:fld id="{C27E3DE6-4B5A-DC4B-92A7-08CD6C59DC0B}" type="slidenum">
              <a:rPr lang="en-US" smtClean="0"/>
              <a:t>8</a:t>
            </a:fld>
            <a:endParaRPr lang="en-US"/>
          </a:p>
        </p:txBody>
      </p:sp>
      <p:pic>
        <p:nvPicPr>
          <p:cNvPr id="19" name="Picture 18" descr="Good data science isn't about finding answers to question">
            <a:extLst>
              <a:ext uri="{FF2B5EF4-FFF2-40B4-BE49-F238E27FC236}">
                <a16:creationId xmlns:a16="http://schemas.microsoft.com/office/drawing/2014/main" id="{414F07B4-C4E3-F042-92A6-FE2BB33E349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863687" y="1445967"/>
            <a:ext cx="1450408" cy="962389"/>
          </a:xfrm>
          <a:prstGeom prst="rect">
            <a:avLst/>
          </a:prstGeom>
        </p:spPr>
      </p:pic>
      <p:pic>
        <p:nvPicPr>
          <p:cNvPr id="32" name="Picture 31" descr="Des recherches avec Wikipédia sans seulement surligner une ...">
            <a:extLst>
              <a:ext uri="{FF2B5EF4-FFF2-40B4-BE49-F238E27FC236}">
                <a16:creationId xmlns:a16="http://schemas.microsoft.com/office/drawing/2014/main" id="{597CB80A-2489-CA4E-80D0-59ACEECEDB0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203752" y="2905468"/>
            <a:ext cx="923957" cy="816217"/>
          </a:xfrm>
          <a:prstGeom prst="rect">
            <a:avLst/>
          </a:prstGeom>
        </p:spPr>
      </p:pic>
      <p:sp>
        <p:nvSpPr>
          <p:cNvPr id="3" name="TextBox 2">
            <a:extLst>
              <a:ext uri="{FF2B5EF4-FFF2-40B4-BE49-F238E27FC236}">
                <a16:creationId xmlns:a16="http://schemas.microsoft.com/office/drawing/2014/main" id="{CDAA7AAE-482F-C844-9210-7A14D3D22738}"/>
              </a:ext>
            </a:extLst>
          </p:cNvPr>
          <p:cNvSpPr txBox="1"/>
          <p:nvPr/>
        </p:nvSpPr>
        <p:spPr>
          <a:xfrm>
            <a:off x="2065605" y="4235481"/>
            <a:ext cx="2220480" cy="461665"/>
          </a:xfrm>
          <a:prstGeom prst="rect">
            <a:avLst/>
          </a:prstGeom>
          <a:noFill/>
        </p:spPr>
        <p:txBody>
          <a:bodyPr wrap="none" rtlCol="0">
            <a:spAutoFit/>
          </a:bodyPr>
          <a:lstStyle/>
          <a:p>
            <a:r>
              <a:rPr lang="en-US" sz="2400"/>
              <a:t>Data collection</a:t>
            </a:r>
          </a:p>
        </p:txBody>
      </p:sp>
      <p:grpSp>
        <p:nvGrpSpPr>
          <p:cNvPr id="8" name="Group 7">
            <a:extLst>
              <a:ext uri="{FF2B5EF4-FFF2-40B4-BE49-F238E27FC236}">
                <a16:creationId xmlns:a16="http://schemas.microsoft.com/office/drawing/2014/main" id="{710C3152-32A7-AE4D-BCB5-41EB81B2CB37}"/>
              </a:ext>
            </a:extLst>
          </p:cNvPr>
          <p:cNvGrpSpPr/>
          <p:nvPr/>
        </p:nvGrpSpPr>
        <p:grpSpPr>
          <a:xfrm>
            <a:off x="3091446" y="2979785"/>
            <a:ext cx="730606" cy="1218094"/>
            <a:chOff x="2156264" y="3045562"/>
            <a:chExt cx="730606" cy="1218094"/>
          </a:xfrm>
        </p:grpSpPr>
        <p:pic>
          <p:nvPicPr>
            <p:cNvPr id="39" name="Picture 38">
              <a:extLst>
                <a:ext uri="{FF2B5EF4-FFF2-40B4-BE49-F238E27FC236}">
                  <a16:creationId xmlns:a16="http://schemas.microsoft.com/office/drawing/2014/main" id="{37C211F1-6736-7244-B3EB-65B902DA25D7}"/>
                </a:ext>
              </a:extLst>
            </p:cNvPr>
            <p:cNvPicPr>
              <a:picLocks noChangeAspect="1"/>
            </p:cNvPicPr>
            <p:nvPr/>
          </p:nvPicPr>
          <p:blipFill rotWithShape="1">
            <a:blip r:embed="rId7">
              <a:alphaModFix amt="35000"/>
              <a:extLst>
                <a:ext uri="{28A0092B-C50C-407E-A947-70E740481C1C}">
                  <a14:useLocalDpi xmlns:a14="http://schemas.microsoft.com/office/drawing/2010/main"/>
                </a:ext>
              </a:extLst>
            </a:blip>
            <a:srcRect/>
            <a:stretch/>
          </p:blipFill>
          <p:spPr>
            <a:xfrm rot="1202405">
              <a:off x="2190569" y="3045562"/>
              <a:ext cx="696301" cy="1218094"/>
            </a:xfrm>
            <a:prstGeom prst="rect">
              <a:avLst/>
            </a:prstGeom>
          </p:spPr>
        </p:pic>
        <p:pic>
          <p:nvPicPr>
            <p:cNvPr id="33" name="Picture 32">
              <a:extLst>
                <a:ext uri="{FF2B5EF4-FFF2-40B4-BE49-F238E27FC236}">
                  <a16:creationId xmlns:a16="http://schemas.microsoft.com/office/drawing/2014/main" id="{AA78D071-9AF9-B649-9292-D6A9B65368B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156264" y="3814854"/>
              <a:ext cx="423996" cy="317997"/>
            </a:xfrm>
            <a:prstGeom prst="rect">
              <a:avLst/>
            </a:prstGeom>
          </p:spPr>
        </p:pic>
        <p:pic>
          <p:nvPicPr>
            <p:cNvPr id="36" name="Picture 35" descr="A picture containing vector graphics&#10;&#10;Description automatically generated">
              <a:extLst>
                <a:ext uri="{FF2B5EF4-FFF2-40B4-BE49-F238E27FC236}">
                  <a16:creationId xmlns:a16="http://schemas.microsoft.com/office/drawing/2014/main" id="{D006CF3D-98F1-1142-8575-0A71AEF1D6F5}"/>
                </a:ext>
              </a:extLst>
            </p:cNvPr>
            <p:cNvPicPr>
              <a:picLocks noChangeAspect="1"/>
            </p:cNvPicPr>
            <p:nvPr/>
          </p:nvPicPr>
          <p:blipFill>
            <a:blip r:embed="rId9" cstate="hqprint">
              <a:alphaModFix/>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2457748" y="3545300"/>
              <a:ext cx="315238" cy="315238"/>
            </a:xfrm>
            <a:prstGeom prst="rect">
              <a:avLst/>
            </a:prstGeom>
          </p:spPr>
        </p:pic>
        <p:pic>
          <p:nvPicPr>
            <p:cNvPr id="34" name="Picture 33">
              <a:extLst>
                <a:ext uri="{FF2B5EF4-FFF2-40B4-BE49-F238E27FC236}">
                  <a16:creationId xmlns:a16="http://schemas.microsoft.com/office/drawing/2014/main" id="{058E56D6-0573-C54A-BA58-9CEF9B8C7C1F}"/>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419494" y="3171158"/>
              <a:ext cx="423996" cy="400110"/>
            </a:xfrm>
            <a:prstGeom prst="rect">
              <a:avLst/>
            </a:prstGeom>
          </p:spPr>
        </p:pic>
      </p:grpSp>
      <p:grpSp>
        <p:nvGrpSpPr>
          <p:cNvPr id="13" name="Group 12">
            <a:extLst>
              <a:ext uri="{FF2B5EF4-FFF2-40B4-BE49-F238E27FC236}">
                <a16:creationId xmlns:a16="http://schemas.microsoft.com/office/drawing/2014/main" id="{253B2E3F-8FE5-1F4D-A74D-062B3EBA5675}"/>
              </a:ext>
            </a:extLst>
          </p:cNvPr>
          <p:cNvGrpSpPr/>
          <p:nvPr/>
        </p:nvGrpSpPr>
        <p:grpSpPr>
          <a:xfrm>
            <a:off x="5972948" y="3401063"/>
            <a:ext cx="2166195" cy="1238647"/>
            <a:chOff x="3222281" y="2728650"/>
            <a:chExt cx="2166195" cy="1238647"/>
          </a:xfrm>
        </p:grpSpPr>
        <p:sp>
          <p:nvSpPr>
            <p:cNvPr id="26" name="TextBox 25">
              <a:extLst>
                <a:ext uri="{FF2B5EF4-FFF2-40B4-BE49-F238E27FC236}">
                  <a16:creationId xmlns:a16="http://schemas.microsoft.com/office/drawing/2014/main" id="{97460F57-D21B-3C41-84D1-2C89FB6B0E13}"/>
                </a:ext>
              </a:extLst>
            </p:cNvPr>
            <p:cNvSpPr txBox="1"/>
            <p:nvPr/>
          </p:nvSpPr>
          <p:spPr>
            <a:xfrm>
              <a:off x="3222281" y="3567187"/>
              <a:ext cx="2166195"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a:ln w="0"/>
                  <a:solidFill>
                    <a:schemeClr val="accent1">
                      <a:lumMod val="75000"/>
                    </a:schemeClr>
                  </a:solidFill>
                </a:rPr>
                <a:t>Search Engine</a:t>
              </a:r>
            </a:p>
          </p:txBody>
        </p:sp>
        <p:pic>
          <p:nvPicPr>
            <p:cNvPr id="10" name="Picture 9" descr="A close up of a device&#10;&#10;Description automatically generated">
              <a:extLst>
                <a:ext uri="{FF2B5EF4-FFF2-40B4-BE49-F238E27FC236}">
                  <a16:creationId xmlns:a16="http://schemas.microsoft.com/office/drawing/2014/main" id="{08FA889F-858E-B249-87FD-E2231FB8A610}"/>
                </a:ext>
              </a:extLst>
            </p:cNvPr>
            <p:cNvPicPr>
              <a:picLocks noChangeAspect="1"/>
            </p:cNvPicPr>
            <p:nvPr/>
          </p:nvPicPr>
          <p:blipFill>
            <a:blip r:embed="rId12"/>
            <a:stretch>
              <a:fillRect/>
            </a:stretch>
          </p:blipFill>
          <p:spPr>
            <a:xfrm>
              <a:off x="3514077" y="2728650"/>
              <a:ext cx="1482203" cy="941199"/>
            </a:xfrm>
            <a:prstGeom prst="rect">
              <a:avLst/>
            </a:prstGeom>
          </p:spPr>
        </p:pic>
      </p:grpSp>
      <p:grpSp>
        <p:nvGrpSpPr>
          <p:cNvPr id="23" name="Group 22">
            <a:extLst>
              <a:ext uri="{FF2B5EF4-FFF2-40B4-BE49-F238E27FC236}">
                <a16:creationId xmlns:a16="http://schemas.microsoft.com/office/drawing/2014/main" id="{0E4EFBC8-4EB6-3F45-AE01-A3C3FB9F5B2C}"/>
              </a:ext>
            </a:extLst>
          </p:cNvPr>
          <p:cNvGrpSpPr/>
          <p:nvPr/>
        </p:nvGrpSpPr>
        <p:grpSpPr>
          <a:xfrm>
            <a:off x="5961412" y="2509034"/>
            <a:ext cx="5068333" cy="2556855"/>
            <a:chOff x="5196124" y="2707655"/>
            <a:chExt cx="5068333" cy="2556855"/>
          </a:xfrm>
        </p:grpSpPr>
        <p:sp>
          <p:nvSpPr>
            <p:cNvPr id="15" name="Rounded Rectangle 14">
              <a:extLst>
                <a:ext uri="{FF2B5EF4-FFF2-40B4-BE49-F238E27FC236}">
                  <a16:creationId xmlns:a16="http://schemas.microsoft.com/office/drawing/2014/main" id="{460D25F9-BFD7-3940-8A97-54E28683A5AD}"/>
                </a:ext>
              </a:extLst>
            </p:cNvPr>
            <p:cNvSpPr/>
            <p:nvPr/>
          </p:nvSpPr>
          <p:spPr>
            <a:xfrm>
              <a:off x="5196124" y="2707655"/>
              <a:ext cx="5068333" cy="255685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n w="0"/>
                <a:solidFill>
                  <a:schemeClr val="tx1"/>
                </a:solidFill>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73D46413-BAB0-3449-ABB4-0242344C02B0}"/>
                </a:ext>
              </a:extLst>
            </p:cNvPr>
            <p:cNvSpPr/>
            <p:nvPr/>
          </p:nvSpPr>
          <p:spPr>
            <a:xfrm>
              <a:off x="6334233" y="2738670"/>
              <a:ext cx="2674130" cy="707886"/>
            </a:xfrm>
            <a:prstGeom prst="rect">
              <a:avLst/>
            </a:prstGeom>
          </p:spPr>
          <p:txBody>
            <a:bodyPr wrap="none">
              <a:spAutoFit/>
            </a:bodyPr>
            <a:lstStyle/>
            <a:p>
              <a:pPr algn="ctr"/>
              <a:r>
                <a:rPr lang="en-US" sz="4000">
                  <a:ln w="0"/>
                  <a:effectLst>
                    <a:outerShdw blurRad="38100" dist="19050" dir="2700000" algn="tl" rotWithShape="0">
                      <a:schemeClr val="dk1">
                        <a:alpha val="40000"/>
                      </a:schemeClr>
                    </a:outerShdw>
                  </a:effectLst>
                </a:rPr>
                <a:t>QA System</a:t>
              </a:r>
            </a:p>
          </p:txBody>
        </p:sp>
      </p:grpSp>
      <p:sp>
        <p:nvSpPr>
          <p:cNvPr id="49" name="TextBox 48">
            <a:extLst>
              <a:ext uri="{FF2B5EF4-FFF2-40B4-BE49-F238E27FC236}">
                <a16:creationId xmlns:a16="http://schemas.microsoft.com/office/drawing/2014/main" id="{0E2ACC54-E1F8-154A-9B07-71B1CEC56CE0}"/>
              </a:ext>
            </a:extLst>
          </p:cNvPr>
          <p:cNvSpPr txBox="1"/>
          <p:nvPr/>
        </p:nvSpPr>
        <p:spPr>
          <a:xfrm>
            <a:off x="4875718" y="1955465"/>
            <a:ext cx="1716879" cy="369332"/>
          </a:xfrm>
          <a:prstGeom prst="rect">
            <a:avLst/>
          </a:prstGeom>
          <a:noFill/>
        </p:spPr>
        <p:txBody>
          <a:bodyPr wrap="square" rtlCol="0">
            <a:spAutoFit/>
          </a:bodyPr>
          <a:lstStyle/>
          <a:p>
            <a:pPr algn="ctr"/>
            <a:r>
              <a:rPr lang="en-US" b="1"/>
              <a:t>Answers</a:t>
            </a:r>
            <a:endParaRPr lang="en-US"/>
          </a:p>
        </p:txBody>
      </p:sp>
      <p:sp>
        <p:nvSpPr>
          <p:cNvPr id="24" name="Right Arrow 23">
            <a:extLst>
              <a:ext uri="{FF2B5EF4-FFF2-40B4-BE49-F238E27FC236}">
                <a16:creationId xmlns:a16="http://schemas.microsoft.com/office/drawing/2014/main" id="{824E96FE-F73A-BE4F-B62C-47E3486F5653}"/>
              </a:ext>
            </a:extLst>
          </p:cNvPr>
          <p:cNvSpPr/>
          <p:nvPr/>
        </p:nvSpPr>
        <p:spPr>
          <a:xfrm>
            <a:off x="4314095" y="3560520"/>
            <a:ext cx="986759" cy="22847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ight Arrow 50">
            <a:extLst>
              <a:ext uri="{FF2B5EF4-FFF2-40B4-BE49-F238E27FC236}">
                <a16:creationId xmlns:a16="http://schemas.microsoft.com/office/drawing/2014/main" id="{C7DE54FA-3312-784A-BE1A-37E358FC17BC}"/>
              </a:ext>
            </a:extLst>
          </p:cNvPr>
          <p:cNvSpPr/>
          <p:nvPr/>
        </p:nvSpPr>
        <p:spPr>
          <a:xfrm rot="1562140">
            <a:off x="4446182" y="2445261"/>
            <a:ext cx="986759" cy="228470"/>
          </a:xfrm>
          <a:prstGeom prst="rightArrow">
            <a:avLst/>
          </a:prstGeom>
          <a:solidFill>
            <a:srgbClr val="F6474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3" name="Right Arrow 52">
            <a:extLst>
              <a:ext uri="{FF2B5EF4-FFF2-40B4-BE49-F238E27FC236}">
                <a16:creationId xmlns:a16="http://schemas.microsoft.com/office/drawing/2014/main" id="{040D84F8-78F2-7F4A-BE3E-A9334E97CD96}"/>
              </a:ext>
            </a:extLst>
          </p:cNvPr>
          <p:cNvSpPr/>
          <p:nvPr/>
        </p:nvSpPr>
        <p:spPr>
          <a:xfrm rot="12357482">
            <a:off x="4821305" y="2283612"/>
            <a:ext cx="986759" cy="228470"/>
          </a:xfrm>
          <a:prstGeom prst="rightArrow">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61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checkerboard(across)">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childTnLst>
                          </p:cTn>
                        </p:par>
                        <p:par>
                          <p:cTn id="22" fill="hold">
                            <p:stCondLst>
                              <p:cond delay="500"/>
                            </p:stCondLst>
                            <p:childTnLst>
                              <p:par>
                                <p:cTn id="23" presetID="5" presetClass="entr" presetSubtype="1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checkerboard(across)">
                                      <p:cBhvr>
                                        <p:cTn id="25" dur="500"/>
                                        <p:tgtEl>
                                          <p:spTgt spid="24"/>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checkerboard(across)">
                                      <p:cBhvr>
                                        <p:cTn id="28" dur="500"/>
                                        <p:tgtEl>
                                          <p:spTgt spid="51"/>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par>
                          <p:cTn id="33" fill="hold">
                            <p:stCondLst>
                              <p:cond delay="1500"/>
                            </p:stCondLst>
                            <p:childTnLst>
                              <p:par>
                                <p:cTn id="34" presetID="3" presetClass="entr" presetSubtype="10" fill="hold" grpId="0" nodeType="after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blinds(horizontal)">
                                      <p:cBhvr>
                                        <p:cTn id="36" dur="500"/>
                                        <p:tgtEl>
                                          <p:spTgt spid="53"/>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blinds(horizontal)">
                                      <p:cBhvr>
                                        <p:cTn id="39" dur="500"/>
                                        <p:tgtEl>
                                          <p:spTgt spid="49"/>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checkerboard(across)">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blinds(horizontal)">
                                      <p:cBhvr>
                                        <p:cTn id="4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3" grpId="0"/>
      <p:bldP spid="49" grpId="0"/>
      <p:bldP spid="24" grpId="0" animBg="1"/>
      <p:bldP spid="51"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ounded Rectangle 71">
            <a:extLst>
              <a:ext uri="{FF2B5EF4-FFF2-40B4-BE49-F238E27FC236}">
                <a16:creationId xmlns:a16="http://schemas.microsoft.com/office/drawing/2014/main" id="{A9762F4E-4578-0641-8BD1-C33CC7B720C3}"/>
              </a:ext>
            </a:extLst>
          </p:cNvPr>
          <p:cNvSpPr/>
          <p:nvPr/>
        </p:nvSpPr>
        <p:spPr>
          <a:xfrm>
            <a:off x="4910898" y="2246804"/>
            <a:ext cx="6619215" cy="271718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2EFCC47D-D94C-494F-ADAC-8F740D230B17}"/>
              </a:ext>
            </a:extLst>
          </p:cNvPr>
          <p:cNvSpPr>
            <a:spLocks noGrp="1"/>
          </p:cNvSpPr>
          <p:nvPr>
            <p:ph type="title"/>
          </p:nvPr>
        </p:nvSpPr>
        <p:spPr>
          <a:xfrm>
            <a:off x="609600" y="136525"/>
            <a:ext cx="10972800" cy="914400"/>
          </a:xfrm>
        </p:spPr>
        <p:txBody>
          <a:bodyPr/>
          <a:lstStyle/>
          <a:p>
            <a:r>
              <a:rPr lang="en-US"/>
              <a:t>QA System: Background</a:t>
            </a:r>
          </a:p>
        </p:txBody>
      </p:sp>
      <p:sp>
        <p:nvSpPr>
          <p:cNvPr id="4" name="Date Placeholder 3">
            <a:extLst>
              <a:ext uri="{FF2B5EF4-FFF2-40B4-BE49-F238E27FC236}">
                <a16:creationId xmlns:a16="http://schemas.microsoft.com/office/drawing/2014/main" id="{9838DDB3-C9FF-2A4E-8BA6-0EC431E39472}"/>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9CC43D0A-1EEC-9845-BBD8-BCB12AE03334}"/>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D3A7EE6A-20C1-1B45-A152-552B1E4B84A4}"/>
              </a:ext>
            </a:extLst>
          </p:cNvPr>
          <p:cNvSpPr>
            <a:spLocks noGrp="1"/>
          </p:cNvSpPr>
          <p:nvPr>
            <p:ph type="sldNum" sz="quarter" idx="12"/>
          </p:nvPr>
        </p:nvSpPr>
        <p:spPr/>
        <p:txBody>
          <a:bodyPr/>
          <a:lstStyle/>
          <a:p>
            <a:fld id="{C27E3DE6-4B5A-DC4B-92A7-08CD6C59DC0B}" type="slidenum">
              <a:rPr lang="en-US" smtClean="0"/>
              <a:t>9</a:t>
            </a:fld>
            <a:endParaRPr lang="en-US"/>
          </a:p>
        </p:txBody>
      </p:sp>
      <p:grpSp>
        <p:nvGrpSpPr>
          <p:cNvPr id="20" name="Group 19">
            <a:extLst>
              <a:ext uri="{FF2B5EF4-FFF2-40B4-BE49-F238E27FC236}">
                <a16:creationId xmlns:a16="http://schemas.microsoft.com/office/drawing/2014/main" id="{4EB1E9AC-9BC7-2E4B-B87A-9E0037DC4897}"/>
              </a:ext>
            </a:extLst>
          </p:cNvPr>
          <p:cNvGrpSpPr/>
          <p:nvPr/>
        </p:nvGrpSpPr>
        <p:grpSpPr>
          <a:xfrm>
            <a:off x="887522" y="1686549"/>
            <a:ext cx="5208478" cy="1449772"/>
            <a:chOff x="1196009" y="1661309"/>
            <a:chExt cx="5208478" cy="1449772"/>
          </a:xfrm>
        </p:grpSpPr>
        <p:pic>
          <p:nvPicPr>
            <p:cNvPr id="19" name="Picture 18" descr="Good data science isn't about finding answers to question">
              <a:extLst>
                <a:ext uri="{FF2B5EF4-FFF2-40B4-BE49-F238E27FC236}">
                  <a16:creationId xmlns:a16="http://schemas.microsoft.com/office/drawing/2014/main" id="{414F07B4-C4E3-F042-92A6-FE2BB33E349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686342" y="2009128"/>
              <a:ext cx="1660745" cy="1101953"/>
            </a:xfrm>
            <a:prstGeom prst="rect">
              <a:avLst/>
            </a:prstGeom>
          </p:spPr>
        </p:pic>
        <p:sp>
          <p:nvSpPr>
            <p:cNvPr id="27" name="TextBox 26">
              <a:extLst>
                <a:ext uri="{FF2B5EF4-FFF2-40B4-BE49-F238E27FC236}">
                  <a16:creationId xmlns:a16="http://schemas.microsoft.com/office/drawing/2014/main" id="{C7430B38-BCD5-4847-9303-7ED00139F922}"/>
                </a:ext>
              </a:extLst>
            </p:cNvPr>
            <p:cNvSpPr txBox="1"/>
            <p:nvPr/>
          </p:nvSpPr>
          <p:spPr>
            <a:xfrm>
              <a:off x="1196009" y="1661309"/>
              <a:ext cx="5208478" cy="461665"/>
            </a:xfrm>
            <a:prstGeom prst="rect">
              <a:avLst/>
            </a:prstGeom>
            <a:noFill/>
          </p:spPr>
          <p:txBody>
            <a:bodyPr wrap="none" rtlCol="0">
              <a:spAutoFit/>
            </a:bodyPr>
            <a:lstStyle/>
            <a:p>
              <a:pPr algn="ctr"/>
              <a:r>
                <a:rPr lang="en-US" sz="2400"/>
                <a:t>When did the second world war end?</a:t>
              </a:r>
            </a:p>
          </p:txBody>
        </p:sp>
      </p:grpSp>
      <p:sp>
        <p:nvSpPr>
          <p:cNvPr id="30" name="Up Arrow 29">
            <a:extLst>
              <a:ext uri="{FF2B5EF4-FFF2-40B4-BE49-F238E27FC236}">
                <a16:creationId xmlns:a16="http://schemas.microsoft.com/office/drawing/2014/main" id="{D012CF42-ECF4-F344-894E-F00594E78CB3}"/>
              </a:ext>
            </a:extLst>
          </p:cNvPr>
          <p:cNvSpPr/>
          <p:nvPr/>
        </p:nvSpPr>
        <p:spPr>
          <a:xfrm rot="17399338">
            <a:off x="9293184" y="1803697"/>
            <a:ext cx="182880" cy="548640"/>
          </a:xfrm>
          <a:prstGeom prst="upArrow">
            <a:avLst/>
          </a:prstGeom>
          <a:gradFill>
            <a:gsLst>
              <a:gs pos="3000">
                <a:schemeClr val="bg1"/>
              </a:gs>
              <a:gs pos="100000">
                <a:schemeClr val="accent5">
                  <a:lumMod val="60000"/>
                  <a:lumOff val="40000"/>
                </a:schemeClr>
              </a:gs>
            </a:gsLst>
          </a:gradFill>
          <a:ln>
            <a:solidFill>
              <a:schemeClr val="accent5">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1" name="TextBox 30">
            <a:extLst>
              <a:ext uri="{FF2B5EF4-FFF2-40B4-BE49-F238E27FC236}">
                <a16:creationId xmlns:a16="http://schemas.microsoft.com/office/drawing/2014/main" id="{084E81D5-12F9-0544-A0D9-E78018C3F803}"/>
              </a:ext>
            </a:extLst>
          </p:cNvPr>
          <p:cNvSpPr txBox="1"/>
          <p:nvPr/>
        </p:nvSpPr>
        <p:spPr>
          <a:xfrm>
            <a:off x="7063515" y="1758818"/>
            <a:ext cx="1716879" cy="398605"/>
          </a:xfrm>
          <a:prstGeom prst="rect">
            <a:avLst/>
          </a:prstGeom>
          <a:noFill/>
        </p:spPr>
        <p:txBody>
          <a:bodyPr wrap="square" rtlCol="0">
            <a:spAutoFit/>
          </a:bodyPr>
          <a:lstStyle/>
          <a:p>
            <a:pPr algn="ctr"/>
            <a:r>
              <a:rPr lang="en-US" b="1"/>
              <a:t>Answer:</a:t>
            </a:r>
            <a:r>
              <a:rPr lang="en-US"/>
              <a:t> 1945</a:t>
            </a:r>
          </a:p>
        </p:txBody>
      </p:sp>
      <p:sp>
        <p:nvSpPr>
          <p:cNvPr id="35" name="Down Arrow 34">
            <a:extLst>
              <a:ext uri="{FF2B5EF4-FFF2-40B4-BE49-F238E27FC236}">
                <a16:creationId xmlns:a16="http://schemas.microsoft.com/office/drawing/2014/main" id="{F26621E6-5F9E-1E47-82C1-A283D9C4EDFB}"/>
              </a:ext>
            </a:extLst>
          </p:cNvPr>
          <p:cNvSpPr/>
          <p:nvPr/>
        </p:nvSpPr>
        <p:spPr>
          <a:xfrm rot="3152266">
            <a:off x="2119810" y="2916398"/>
            <a:ext cx="179978" cy="548640"/>
          </a:xfrm>
          <a:prstGeom prst="downArrow">
            <a:avLst/>
          </a:prstGeom>
          <a:gradFill>
            <a:gsLst>
              <a:gs pos="3000">
                <a:schemeClr val="bg2">
                  <a:lumMod val="100000"/>
                </a:schemeClr>
              </a:gs>
              <a:gs pos="100000">
                <a:schemeClr val="accent4">
                  <a:lumMod val="60000"/>
                  <a:lumOff val="40000"/>
                </a:schemeClr>
              </a:gs>
            </a:gsLst>
          </a:gradFill>
          <a:ln>
            <a:solidFill>
              <a:schemeClr val="accent4">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id="{9BE2A7C9-9CE6-2D45-9787-48F0BEDB65A9}"/>
              </a:ext>
            </a:extLst>
          </p:cNvPr>
          <p:cNvSpPr txBox="1"/>
          <p:nvPr/>
        </p:nvSpPr>
        <p:spPr>
          <a:xfrm>
            <a:off x="5134437" y="2629110"/>
            <a:ext cx="2449344"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a:ln w="0"/>
                <a:solidFill>
                  <a:schemeClr val="accent6">
                    <a:lumMod val="75000"/>
                  </a:schemeClr>
                </a:solidFill>
              </a:rPr>
              <a:t>QA Model</a:t>
            </a:r>
          </a:p>
        </p:txBody>
      </p:sp>
      <p:sp>
        <p:nvSpPr>
          <p:cNvPr id="40" name="Rounded Rectangle 39">
            <a:extLst>
              <a:ext uri="{FF2B5EF4-FFF2-40B4-BE49-F238E27FC236}">
                <a16:creationId xmlns:a16="http://schemas.microsoft.com/office/drawing/2014/main" id="{6CBCA2AF-2BC3-D243-BA4F-61E0456A48DB}"/>
              </a:ext>
            </a:extLst>
          </p:cNvPr>
          <p:cNvSpPr/>
          <p:nvPr/>
        </p:nvSpPr>
        <p:spPr>
          <a:xfrm>
            <a:off x="8439177" y="3845507"/>
            <a:ext cx="2926080" cy="731520"/>
          </a:xfrm>
          <a:prstGeom prst="roundRect">
            <a:avLst/>
          </a:prstGeom>
          <a:gradFill>
            <a:gsLst>
              <a:gs pos="0">
                <a:schemeClr val="accent6">
                  <a:lumMod val="40000"/>
                  <a:lumOff val="60000"/>
                </a:schemeClr>
              </a:gs>
              <a:gs pos="100000">
                <a:schemeClr val="accent6">
                  <a:lumMod val="105000"/>
                  <a:satMod val="103000"/>
                  <a:tint val="73000"/>
                </a:schemeClr>
              </a:gs>
              <a:gs pos="100000">
                <a:schemeClr val="accent6">
                  <a:lumMod val="105000"/>
                  <a:satMod val="109000"/>
                  <a:tint val="81000"/>
                </a:schemeClr>
              </a:gs>
            </a:gsLst>
          </a:grad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n w="0"/>
                <a:solidFill>
                  <a:schemeClr val="tx1"/>
                </a:solidFill>
              </a:rPr>
              <a:t>Neural Encoding of </a:t>
            </a:r>
          </a:p>
          <a:p>
            <a:pPr algn="ctr"/>
            <a:r>
              <a:rPr lang="en-US">
                <a:ln w="0"/>
                <a:solidFill>
                  <a:schemeClr val="tx1"/>
                </a:solidFill>
              </a:rPr>
              <a:t>Documents and Question</a:t>
            </a:r>
          </a:p>
        </p:txBody>
      </p:sp>
      <p:sp>
        <p:nvSpPr>
          <p:cNvPr id="59" name="Rounded Rectangle 58">
            <a:extLst>
              <a:ext uri="{FF2B5EF4-FFF2-40B4-BE49-F238E27FC236}">
                <a16:creationId xmlns:a16="http://schemas.microsoft.com/office/drawing/2014/main" id="{D8F46F4D-4B7F-DE45-8886-0CDE650D4A14}"/>
              </a:ext>
            </a:extLst>
          </p:cNvPr>
          <p:cNvSpPr/>
          <p:nvPr/>
        </p:nvSpPr>
        <p:spPr>
          <a:xfrm>
            <a:off x="8510773" y="2389675"/>
            <a:ext cx="2743200" cy="457200"/>
          </a:xfrm>
          <a:prstGeom prst="roundRect">
            <a:avLst/>
          </a:prstGeom>
          <a:solidFill>
            <a:srgbClr val="E8F4F1"/>
          </a:solidFill>
          <a:ln>
            <a:solidFill>
              <a:schemeClr val="accent5">
                <a:lumMod val="60000"/>
                <a:lumOff val="40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Scoring Answers</a:t>
            </a:r>
            <a:endParaRPr lang="en-US" sz="1400"/>
          </a:p>
        </p:txBody>
      </p:sp>
      <p:sp>
        <p:nvSpPr>
          <p:cNvPr id="43" name="Rounded Rectangle 42">
            <a:extLst>
              <a:ext uri="{FF2B5EF4-FFF2-40B4-BE49-F238E27FC236}">
                <a16:creationId xmlns:a16="http://schemas.microsoft.com/office/drawing/2014/main" id="{315DD32F-7013-7440-AA3D-4CDE9EC8C2D1}"/>
              </a:ext>
            </a:extLst>
          </p:cNvPr>
          <p:cNvSpPr/>
          <p:nvPr/>
        </p:nvSpPr>
        <p:spPr>
          <a:xfrm>
            <a:off x="5033229" y="3845507"/>
            <a:ext cx="2651760" cy="731520"/>
          </a:xfrm>
          <a:prstGeom prst="roundRect">
            <a:avLst/>
          </a:prstGeom>
          <a:solidFill>
            <a:schemeClr val="accent6">
              <a:lumMod val="40000"/>
              <a:lumOff val="60000"/>
              <a:alpha val="65000"/>
            </a:schemeClr>
          </a:solidFill>
          <a:ln>
            <a:solidFill>
              <a:schemeClr val="accent6"/>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tx1"/>
                </a:solidFill>
              </a:rPr>
              <a:t>Embeddings</a:t>
            </a:r>
          </a:p>
          <a:p>
            <a:pPr algn="ctr"/>
            <a:r>
              <a:rPr lang="en-US" dirty="0">
                <a:ln w="0"/>
                <a:solidFill>
                  <a:schemeClr val="tx1"/>
                </a:solidFill>
              </a:rPr>
              <a:t>(Text Representations)</a:t>
            </a:r>
          </a:p>
        </p:txBody>
      </p:sp>
      <p:sp>
        <p:nvSpPr>
          <p:cNvPr id="52" name="Up Arrow 51">
            <a:extLst>
              <a:ext uri="{FF2B5EF4-FFF2-40B4-BE49-F238E27FC236}">
                <a16:creationId xmlns:a16="http://schemas.microsoft.com/office/drawing/2014/main" id="{0BD1F593-CA7F-104B-A51F-FFDDEC55982E}"/>
              </a:ext>
            </a:extLst>
          </p:cNvPr>
          <p:cNvSpPr/>
          <p:nvPr/>
        </p:nvSpPr>
        <p:spPr>
          <a:xfrm rot="5400000">
            <a:off x="7970643" y="3922914"/>
            <a:ext cx="182880" cy="548640"/>
          </a:xfrm>
          <a:prstGeom prst="upArrow">
            <a:avLst/>
          </a:prstGeom>
          <a:gradFill>
            <a:gsLst>
              <a:gs pos="3000">
                <a:schemeClr val="bg1"/>
              </a:gs>
              <a:gs pos="100000">
                <a:schemeClr val="accent6">
                  <a:lumMod val="60000"/>
                  <a:lumOff val="40000"/>
                </a:schemeClr>
              </a:gs>
            </a:gsLst>
          </a:gradFill>
          <a:ln>
            <a:solidFill>
              <a:schemeClr val="accent6"/>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5" name="Right Arrow 64">
            <a:extLst>
              <a:ext uri="{FF2B5EF4-FFF2-40B4-BE49-F238E27FC236}">
                <a16:creationId xmlns:a16="http://schemas.microsoft.com/office/drawing/2014/main" id="{13FDFCFD-D2B4-EF4A-B147-0336465A7803}"/>
              </a:ext>
            </a:extLst>
          </p:cNvPr>
          <p:cNvSpPr/>
          <p:nvPr/>
        </p:nvSpPr>
        <p:spPr>
          <a:xfrm>
            <a:off x="2304052" y="4277098"/>
            <a:ext cx="548640" cy="182880"/>
          </a:xfrm>
          <a:prstGeom prst="rightArrow">
            <a:avLst/>
          </a:prstGeom>
          <a:gradFill>
            <a:gsLst>
              <a:gs pos="3000">
                <a:schemeClr val="bg1"/>
              </a:gs>
              <a:gs pos="100000">
                <a:schemeClr val="accent4">
                  <a:lumMod val="50000"/>
                  <a:lumOff val="50000"/>
                </a:schemeClr>
              </a:gs>
            </a:gsLst>
          </a:gradFill>
          <a:ln>
            <a:solidFill>
              <a:schemeClr val="accent4">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6" name="Up Arrow 65">
            <a:extLst>
              <a:ext uri="{FF2B5EF4-FFF2-40B4-BE49-F238E27FC236}">
                <a16:creationId xmlns:a16="http://schemas.microsoft.com/office/drawing/2014/main" id="{A63EF555-3D29-3D49-A47E-C2299C567F89}"/>
              </a:ext>
            </a:extLst>
          </p:cNvPr>
          <p:cNvSpPr/>
          <p:nvPr/>
        </p:nvSpPr>
        <p:spPr>
          <a:xfrm rot="4459177">
            <a:off x="4450523" y="4120006"/>
            <a:ext cx="182880" cy="548640"/>
          </a:xfrm>
          <a:prstGeom prst="upArrow">
            <a:avLst/>
          </a:prstGeom>
          <a:gradFill>
            <a:gsLst>
              <a:gs pos="3000">
                <a:schemeClr val="bg1"/>
              </a:gs>
              <a:gs pos="100000">
                <a:schemeClr val="accent6">
                  <a:lumMod val="60000"/>
                  <a:lumOff val="40000"/>
                </a:schemeClr>
              </a:gs>
            </a:gsLst>
          </a:gradFill>
          <a:ln>
            <a:solidFill>
              <a:schemeClr val="accent6"/>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7" name="Up Arrow 66">
            <a:extLst>
              <a:ext uri="{FF2B5EF4-FFF2-40B4-BE49-F238E27FC236}">
                <a16:creationId xmlns:a16="http://schemas.microsoft.com/office/drawing/2014/main" id="{24A2ADBE-FC09-704D-B46E-D879FE0E375B}"/>
              </a:ext>
            </a:extLst>
          </p:cNvPr>
          <p:cNvSpPr/>
          <p:nvPr/>
        </p:nvSpPr>
        <p:spPr>
          <a:xfrm rot="7144911">
            <a:off x="4483540" y="3587240"/>
            <a:ext cx="182880" cy="548640"/>
          </a:xfrm>
          <a:prstGeom prst="upArrow">
            <a:avLst/>
          </a:prstGeom>
          <a:gradFill>
            <a:gsLst>
              <a:gs pos="3000">
                <a:schemeClr val="bg1"/>
              </a:gs>
              <a:gs pos="100000">
                <a:schemeClr val="accent6">
                  <a:lumMod val="60000"/>
                  <a:lumOff val="40000"/>
                </a:schemeClr>
              </a:gs>
            </a:gsLst>
          </a:gradFill>
          <a:ln>
            <a:solidFill>
              <a:schemeClr val="accent6"/>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8" name="Up Arrow 67">
            <a:extLst>
              <a:ext uri="{FF2B5EF4-FFF2-40B4-BE49-F238E27FC236}">
                <a16:creationId xmlns:a16="http://schemas.microsoft.com/office/drawing/2014/main" id="{F4909AB1-90DD-634B-B134-11BE8DE06B1A}"/>
              </a:ext>
            </a:extLst>
          </p:cNvPr>
          <p:cNvSpPr/>
          <p:nvPr/>
        </p:nvSpPr>
        <p:spPr>
          <a:xfrm>
            <a:off x="9471116" y="3032962"/>
            <a:ext cx="182880" cy="548640"/>
          </a:xfrm>
          <a:prstGeom prst="upArrow">
            <a:avLst/>
          </a:prstGeom>
          <a:gradFill>
            <a:gsLst>
              <a:gs pos="3000">
                <a:schemeClr val="bg1"/>
              </a:gs>
              <a:gs pos="100000">
                <a:schemeClr val="accent5">
                  <a:lumMod val="60000"/>
                  <a:lumOff val="40000"/>
                </a:schemeClr>
              </a:gs>
            </a:gsLst>
          </a:gradFill>
          <a:ln>
            <a:solidFill>
              <a:schemeClr val="accent5">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B29B517D-3140-2944-92CF-D0BC16DD75AB}"/>
              </a:ext>
            </a:extLst>
          </p:cNvPr>
          <p:cNvPicPr>
            <a:picLocks noChangeAspect="1"/>
          </p:cNvPicPr>
          <p:nvPr/>
        </p:nvPicPr>
        <p:blipFill>
          <a:blip r:embed="rId5"/>
          <a:stretch>
            <a:fillRect/>
          </a:stretch>
        </p:blipFill>
        <p:spPr>
          <a:xfrm>
            <a:off x="5082070" y="4580300"/>
            <a:ext cx="2267221" cy="1786513"/>
          </a:xfrm>
          <a:prstGeom prst="rect">
            <a:avLst/>
          </a:prstGeom>
        </p:spPr>
      </p:pic>
      <p:pic>
        <p:nvPicPr>
          <p:cNvPr id="22" name="Picture 21">
            <a:extLst>
              <a:ext uri="{FF2B5EF4-FFF2-40B4-BE49-F238E27FC236}">
                <a16:creationId xmlns:a16="http://schemas.microsoft.com/office/drawing/2014/main" id="{379F0833-D2F6-1146-924B-91F231FFCBC3}"/>
              </a:ext>
            </a:extLst>
          </p:cNvPr>
          <p:cNvPicPr>
            <a:picLocks noChangeAspect="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rcRect l="-1299" r="-1019"/>
          <a:stretch/>
        </p:blipFill>
        <p:spPr>
          <a:xfrm>
            <a:off x="8707288" y="4628166"/>
            <a:ext cx="2454046" cy="1467833"/>
          </a:xfrm>
          <a:prstGeom prst="rect">
            <a:avLst/>
          </a:prstGeom>
        </p:spPr>
      </p:pic>
      <p:pic>
        <p:nvPicPr>
          <p:cNvPr id="86" name="Picture 85">
            <a:extLst>
              <a:ext uri="{FF2B5EF4-FFF2-40B4-BE49-F238E27FC236}">
                <a16:creationId xmlns:a16="http://schemas.microsoft.com/office/drawing/2014/main" id="{FF8C66B9-55DB-A048-A783-4FB9B5B05421}"/>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704523" y="2813275"/>
            <a:ext cx="1549450" cy="1012294"/>
          </a:xfrm>
          <a:prstGeom prst="rect">
            <a:avLst/>
          </a:prstGeom>
        </p:spPr>
      </p:pic>
      <p:sp>
        <p:nvSpPr>
          <p:cNvPr id="3" name="TextBox 2">
            <a:extLst>
              <a:ext uri="{FF2B5EF4-FFF2-40B4-BE49-F238E27FC236}">
                <a16:creationId xmlns:a16="http://schemas.microsoft.com/office/drawing/2014/main" id="{8D3AF56B-4504-6F4D-BBF6-A8956D0F05C8}"/>
              </a:ext>
            </a:extLst>
          </p:cNvPr>
          <p:cNvSpPr txBox="1"/>
          <p:nvPr/>
        </p:nvSpPr>
        <p:spPr>
          <a:xfrm>
            <a:off x="504806" y="3502806"/>
            <a:ext cx="2539478" cy="369332"/>
          </a:xfrm>
          <a:prstGeom prst="rect">
            <a:avLst/>
          </a:prstGeom>
          <a:noFill/>
        </p:spPr>
        <p:txBody>
          <a:bodyPr wrap="none" rtlCol="0">
            <a:spAutoFit/>
          </a:bodyPr>
          <a:lstStyle/>
          <a:p>
            <a:r>
              <a:rPr lang="en-US" dirty="0"/>
              <a:t>second, world war, end</a:t>
            </a:r>
          </a:p>
        </p:txBody>
      </p:sp>
      <p:grpSp>
        <p:nvGrpSpPr>
          <p:cNvPr id="17" name="Group 16">
            <a:extLst>
              <a:ext uri="{FF2B5EF4-FFF2-40B4-BE49-F238E27FC236}">
                <a16:creationId xmlns:a16="http://schemas.microsoft.com/office/drawing/2014/main" id="{903C4194-BF81-AF4D-90A8-7A150493B613}"/>
              </a:ext>
            </a:extLst>
          </p:cNvPr>
          <p:cNvGrpSpPr/>
          <p:nvPr/>
        </p:nvGrpSpPr>
        <p:grpSpPr>
          <a:xfrm>
            <a:off x="2838282" y="3991012"/>
            <a:ext cx="1596912" cy="861867"/>
            <a:chOff x="2838282" y="3991012"/>
            <a:chExt cx="1596912" cy="861867"/>
          </a:xfrm>
        </p:grpSpPr>
        <p:pic>
          <p:nvPicPr>
            <p:cNvPr id="14" name="Picture 13" descr="File:Documents icon.svg - Wikimedia Commons">
              <a:extLst>
                <a:ext uri="{FF2B5EF4-FFF2-40B4-BE49-F238E27FC236}">
                  <a16:creationId xmlns:a16="http://schemas.microsoft.com/office/drawing/2014/main" id="{7D6FCCBE-7532-8C4A-8446-D94D979D71A7}"/>
                </a:ext>
              </a:extLst>
            </p:cNvPr>
            <p:cNvPicPr>
              <a:picLocks noChangeAspect="1"/>
            </p:cNvPicPr>
            <p:nvPr/>
          </p:nvPicPr>
          <p:blipFill>
            <a:blip r:embed="rId8" cstate="hqprint">
              <a:alphaModFix amt="70000"/>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rot="595914">
              <a:off x="3348153" y="3991012"/>
              <a:ext cx="731520" cy="861867"/>
            </a:xfrm>
            <a:prstGeom prst="rect">
              <a:avLst/>
            </a:prstGeom>
          </p:spPr>
        </p:pic>
        <p:sp>
          <p:nvSpPr>
            <p:cNvPr id="7" name="TextBox 6">
              <a:extLst>
                <a:ext uri="{FF2B5EF4-FFF2-40B4-BE49-F238E27FC236}">
                  <a16:creationId xmlns:a16="http://schemas.microsoft.com/office/drawing/2014/main" id="{E9B6504E-FD08-F54D-BA69-8155F79224A2}"/>
                </a:ext>
              </a:extLst>
            </p:cNvPr>
            <p:cNvSpPr txBox="1"/>
            <p:nvPr/>
          </p:nvSpPr>
          <p:spPr>
            <a:xfrm>
              <a:off x="2838282" y="4086369"/>
              <a:ext cx="1596912" cy="646331"/>
            </a:xfrm>
            <a:prstGeom prst="rect">
              <a:avLst/>
            </a:prstGeom>
            <a:noFill/>
          </p:spPr>
          <p:txBody>
            <a:bodyPr wrap="none" rtlCol="0">
              <a:spAutoFit/>
            </a:bodyPr>
            <a:lstStyle/>
            <a:p>
              <a:pPr algn="ctr"/>
              <a:r>
                <a:rPr lang="en-US" dirty="0"/>
                <a:t>Top Relevant </a:t>
              </a:r>
            </a:p>
            <a:p>
              <a:pPr algn="ctr"/>
              <a:r>
                <a:rPr lang="en-US" dirty="0"/>
                <a:t>Documents</a:t>
              </a:r>
            </a:p>
          </p:txBody>
        </p:sp>
      </p:grpSp>
      <p:grpSp>
        <p:nvGrpSpPr>
          <p:cNvPr id="16" name="Group 15">
            <a:extLst>
              <a:ext uri="{FF2B5EF4-FFF2-40B4-BE49-F238E27FC236}">
                <a16:creationId xmlns:a16="http://schemas.microsoft.com/office/drawing/2014/main" id="{786C4B84-776F-F045-B1CF-8CC428CF95FA}"/>
              </a:ext>
            </a:extLst>
          </p:cNvPr>
          <p:cNvGrpSpPr/>
          <p:nvPr/>
        </p:nvGrpSpPr>
        <p:grpSpPr>
          <a:xfrm>
            <a:off x="273096" y="3805541"/>
            <a:ext cx="2793256" cy="1406612"/>
            <a:chOff x="273096" y="3805541"/>
            <a:chExt cx="2793256" cy="1406612"/>
          </a:xfrm>
        </p:grpSpPr>
        <p:grpSp>
          <p:nvGrpSpPr>
            <p:cNvPr id="15" name="Group 14">
              <a:extLst>
                <a:ext uri="{FF2B5EF4-FFF2-40B4-BE49-F238E27FC236}">
                  <a16:creationId xmlns:a16="http://schemas.microsoft.com/office/drawing/2014/main" id="{40C2E98D-25F6-5345-AC1A-31226BBACA78}"/>
                </a:ext>
              </a:extLst>
            </p:cNvPr>
            <p:cNvGrpSpPr/>
            <p:nvPr/>
          </p:nvGrpSpPr>
          <p:grpSpPr>
            <a:xfrm>
              <a:off x="273096" y="3834038"/>
              <a:ext cx="2005087" cy="897662"/>
              <a:chOff x="495966" y="3968503"/>
              <a:chExt cx="2005087" cy="897662"/>
            </a:xfrm>
          </p:grpSpPr>
          <p:pic>
            <p:nvPicPr>
              <p:cNvPr id="13" name="Picture 12" descr="A drawing of a face&#10;&#10;Description automatically generated">
                <a:extLst>
                  <a:ext uri="{FF2B5EF4-FFF2-40B4-BE49-F238E27FC236}">
                    <a16:creationId xmlns:a16="http://schemas.microsoft.com/office/drawing/2014/main" id="{59418609-8089-3841-97B9-6CA89F5EB198}"/>
                  </a:ext>
                </a:extLst>
              </p:cNvPr>
              <p:cNvPicPr>
                <a:picLocks noChangeAspect="1"/>
              </p:cNvPicPr>
              <p:nvPr/>
            </p:nvPicPr>
            <p:blipFill rotWithShape="1">
              <a:blip r:embed="rId10">
                <a:clrChange>
                  <a:clrFrom>
                    <a:srgbClr val="FFFFFF"/>
                  </a:clrFrom>
                  <a:clrTo>
                    <a:srgbClr val="FFFFFF">
                      <a:alpha val="0"/>
                    </a:srgbClr>
                  </a:clrTo>
                </a:clrChange>
                <a:alphaModFix amt="70000"/>
                <a:extLst>
                  <a:ext uri="{28A0092B-C50C-407E-A947-70E740481C1C}">
                    <a14:useLocalDpi xmlns:a14="http://schemas.microsoft.com/office/drawing/2010/main"/>
                  </a:ext>
                </a:extLst>
              </a:blip>
              <a:srcRect/>
              <a:stretch/>
            </p:blipFill>
            <p:spPr>
              <a:xfrm>
                <a:off x="775982" y="3968503"/>
                <a:ext cx="1239081" cy="897662"/>
              </a:xfrm>
              <a:prstGeom prst="rect">
                <a:avLst/>
              </a:prstGeom>
            </p:spPr>
          </p:pic>
          <p:sp>
            <p:nvSpPr>
              <p:cNvPr id="32" name="TextBox 31">
                <a:extLst>
                  <a:ext uri="{FF2B5EF4-FFF2-40B4-BE49-F238E27FC236}">
                    <a16:creationId xmlns:a16="http://schemas.microsoft.com/office/drawing/2014/main" id="{DAE045A0-9D41-D049-AC42-017EC32F2C53}"/>
                  </a:ext>
                </a:extLst>
              </p:cNvPr>
              <p:cNvSpPr txBox="1"/>
              <p:nvPr/>
            </p:nvSpPr>
            <p:spPr>
              <a:xfrm>
                <a:off x="495966" y="4412723"/>
                <a:ext cx="2005087" cy="400110"/>
              </a:xfrm>
              <a:prstGeom prst="rect">
                <a:avLst/>
              </a:prstGeom>
              <a:noFill/>
            </p:spPr>
            <p:txBody>
              <a:bodyPr wrap="square" rtlCol="0">
                <a:spAutoFit/>
              </a:bodyPr>
              <a:lstStyle/>
              <a:p>
                <a:r>
                  <a:rPr lang="en-US" sz="2000" dirty="0"/>
                  <a:t>Documents</a:t>
                </a:r>
                <a:endParaRPr lang="en-US" sz="2400" dirty="0"/>
              </a:p>
            </p:txBody>
          </p:sp>
        </p:grpSp>
        <p:grpSp>
          <p:nvGrpSpPr>
            <p:cNvPr id="39" name="Group 38">
              <a:extLst>
                <a:ext uri="{FF2B5EF4-FFF2-40B4-BE49-F238E27FC236}">
                  <a16:creationId xmlns:a16="http://schemas.microsoft.com/office/drawing/2014/main" id="{AD7D2148-E78D-0B41-B3CC-A941A2093DC6}"/>
                </a:ext>
              </a:extLst>
            </p:cNvPr>
            <p:cNvGrpSpPr/>
            <p:nvPr/>
          </p:nvGrpSpPr>
          <p:grpSpPr>
            <a:xfrm>
              <a:off x="900157" y="3805541"/>
              <a:ext cx="2166195" cy="1406612"/>
              <a:chOff x="2705792" y="2582844"/>
              <a:chExt cx="2166195" cy="1406612"/>
            </a:xfrm>
          </p:grpSpPr>
          <p:sp>
            <p:nvSpPr>
              <p:cNvPr id="41" name="TextBox 40">
                <a:extLst>
                  <a:ext uri="{FF2B5EF4-FFF2-40B4-BE49-F238E27FC236}">
                    <a16:creationId xmlns:a16="http://schemas.microsoft.com/office/drawing/2014/main" id="{94FBFD29-5D5B-E84A-8F7E-31C3C65BF415}"/>
                  </a:ext>
                </a:extLst>
              </p:cNvPr>
              <p:cNvSpPr txBox="1"/>
              <p:nvPr/>
            </p:nvSpPr>
            <p:spPr>
              <a:xfrm>
                <a:off x="2705792" y="3589346"/>
                <a:ext cx="2166195"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dirty="0">
                    <a:ln w="0"/>
                    <a:solidFill>
                      <a:schemeClr val="accent1">
                        <a:lumMod val="75000"/>
                      </a:schemeClr>
                    </a:solidFill>
                  </a:rPr>
                  <a:t>Search Engine</a:t>
                </a:r>
              </a:p>
            </p:txBody>
          </p:sp>
          <p:pic>
            <p:nvPicPr>
              <p:cNvPr id="42" name="Picture 41" descr="A close up of a device&#10;&#10;Description automatically generated">
                <a:extLst>
                  <a:ext uri="{FF2B5EF4-FFF2-40B4-BE49-F238E27FC236}">
                    <a16:creationId xmlns:a16="http://schemas.microsoft.com/office/drawing/2014/main" id="{F51205D7-0B22-7B4D-BA42-8E0D6B9428AD}"/>
                  </a:ext>
                </a:extLst>
              </p:cNvPr>
              <p:cNvPicPr>
                <a:picLocks noChangeAspect="1"/>
              </p:cNvPicPr>
              <p:nvPr/>
            </p:nvPicPr>
            <p:blipFill>
              <a:blip r:embed="rId11"/>
              <a:stretch>
                <a:fillRect/>
              </a:stretch>
            </p:blipFill>
            <p:spPr>
              <a:xfrm rot="2704836">
                <a:off x="3167759" y="2760113"/>
                <a:ext cx="971340" cy="616801"/>
              </a:xfrm>
              <a:prstGeom prst="rect">
                <a:avLst/>
              </a:prstGeom>
            </p:spPr>
          </p:pic>
        </p:grpSp>
      </p:grpSp>
    </p:spTree>
    <p:extLst>
      <p:ext uri="{BB962C8B-B14F-4D97-AF65-F5344CB8AC3E}">
        <p14:creationId xmlns:p14="http://schemas.microsoft.com/office/powerpoint/2010/main" val="360031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par>
                          <p:cTn id="8" fill="hold">
                            <p:stCondLst>
                              <p:cond delay="500"/>
                            </p:stCondLst>
                            <p:childTnLst>
                              <p:par>
                                <p:cTn id="9" presetID="5" presetClass="entr" presetSubtype="10" fill="hold" grpId="0" nodeType="afterEffect">
                                  <p:stCondLst>
                                    <p:cond delay="500"/>
                                  </p:stCondLst>
                                  <p:childTnLst>
                                    <p:set>
                                      <p:cBhvr>
                                        <p:cTn id="10" dur="1" fill="hold">
                                          <p:stCondLst>
                                            <p:cond delay="0"/>
                                          </p:stCondLst>
                                        </p:cTn>
                                        <p:tgtEl>
                                          <p:spTgt spid="35"/>
                                        </p:tgtEl>
                                        <p:attrNameLst>
                                          <p:attrName>style.visibility</p:attrName>
                                        </p:attrNameLst>
                                      </p:cBhvr>
                                      <p:to>
                                        <p:strVal val="visible"/>
                                      </p:to>
                                    </p:set>
                                    <p:animEffect transition="in" filter="checkerboard(across)">
                                      <p:cBhvr>
                                        <p:cTn id="11" dur="500"/>
                                        <p:tgtEl>
                                          <p:spTgt spid="35"/>
                                        </p:tgtEl>
                                      </p:cBhvr>
                                    </p:animEffect>
                                  </p:childTnLst>
                                </p:cTn>
                              </p:par>
                            </p:childTnLst>
                          </p:cTn>
                        </p:par>
                        <p:par>
                          <p:cTn id="12" fill="hold">
                            <p:stCondLst>
                              <p:cond delay="1500"/>
                            </p:stCondLst>
                            <p:childTnLst>
                              <p:par>
                                <p:cTn id="13" presetID="9" presetClass="entr" presetSubtype="0" fill="hold" grpId="0" nodeType="afterEffect">
                                  <p:stCondLst>
                                    <p:cond delay="200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par>
                          <p:cTn id="16" fill="hold">
                            <p:stCondLst>
                              <p:cond delay="4000"/>
                            </p:stCondLst>
                            <p:childTnLst>
                              <p:par>
                                <p:cTn id="17" presetID="5" presetClass="entr" presetSubtype="1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childTnLst>
                          </p:cTn>
                        </p:par>
                        <p:par>
                          <p:cTn id="20" fill="hold">
                            <p:stCondLst>
                              <p:cond delay="4500"/>
                            </p:stCondLst>
                            <p:childTnLst>
                              <p:par>
                                <p:cTn id="21" presetID="12" presetClass="entr" presetSubtype="8" fill="hold" grpId="0" nodeType="afterEffect">
                                  <p:stCondLst>
                                    <p:cond delay="2000"/>
                                  </p:stCondLst>
                                  <p:childTnLst>
                                    <p:set>
                                      <p:cBhvr>
                                        <p:cTn id="22" dur="1" fill="hold">
                                          <p:stCondLst>
                                            <p:cond delay="0"/>
                                          </p:stCondLst>
                                        </p:cTn>
                                        <p:tgtEl>
                                          <p:spTgt spid="65"/>
                                        </p:tgtEl>
                                        <p:attrNameLst>
                                          <p:attrName>style.visibility</p:attrName>
                                        </p:attrNameLst>
                                      </p:cBhvr>
                                      <p:to>
                                        <p:strVal val="visible"/>
                                      </p:to>
                                    </p:set>
                                    <p:anim calcmode="lin" valueType="num">
                                      <p:cBhvr additive="base">
                                        <p:cTn id="23" dur="500"/>
                                        <p:tgtEl>
                                          <p:spTgt spid="65"/>
                                        </p:tgtEl>
                                        <p:attrNameLst>
                                          <p:attrName>ppt_x</p:attrName>
                                        </p:attrNameLst>
                                      </p:cBhvr>
                                      <p:tavLst>
                                        <p:tav tm="0">
                                          <p:val>
                                            <p:strVal val="#ppt_x-#ppt_w*1.125000"/>
                                          </p:val>
                                        </p:tav>
                                        <p:tav tm="100000">
                                          <p:val>
                                            <p:strVal val="#ppt_x"/>
                                          </p:val>
                                        </p:tav>
                                      </p:tavLst>
                                    </p:anim>
                                    <p:animEffect transition="in" filter="wipe(right)">
                                      <p:cBhvr>
                                        <p:cTn id="24" dur="500"/>
                                        <p:tgtEl>
                                          <p:spTgt spid="65"/>
                                        </p:tgtEl>
                                      </p:cBhvr>
                                    </p:animEffect>
                                  </p:childTnLst>
                                </p:cTn>
                              </p:par>
                            </p:childTnLst>
                          </p:cTn>
                        </p:par>
                        <p:par>
                          <p:cTn id="25" fill="hold">
                            <p:stCondLst>
                              <p:cond delay="7000"/>
                            </p:stCondLst>
                            <p:childTnLst>
                              <p:par>
                                <p:cTn id="26" presetID="4" presetClass="entr" presetSubtype="32" fill="hold" nodeType="afterEffect">
                                  <p:stCondLst>
                                    <p:cond delay="1000"/>
                                  </p:stCondLst>
                                  <p:childTnLst>
                                    <p:set>
                                      <p:cBhvr>
                                        <p:cTn id="27" dur="1" fill="hold">
                                          <p:stCondLst>
                                            <p:cond delay="0"/>
                                          </p:stCondLst>
                                        </p:cTn>
                                        <p:tgtEl>
                                          <p:spTgt spid="17"/>
                                        </p:tgtEl>
                                        <p:attrNameLst>
                                          <p:attrName>style.visibility</p:attrName>
                                        </p:attrNameLst>
                                      </p:cBhvr>
                                      <p:to>
                                        <p:strVal val="visible"/>
                                      </p:to>
                                    </p:set>
                                    <p:animEffect transition="in" filter="box(ou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dissolve">
                                      <p:cBhvr>
                                        <p:cTn id="33" dur="500"/>
                                        <p:tgtEl>
                                          <p:spTgt spid="6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dissolve">
                                      <p:cBhvr>
                                        <p:cTn id="36" dur="500"/>
                                        <p:tgtEl>
                                          <p:spTgt spid="66"/>
                                        </p:tgtEl>
                                      </p:cBhvr>
                                    </p:animEffect>
                                  </p:childTnLst>
                                </p:cTn>
                              </p:par>
                            </p:childTnLst>
                          </p:cTn>
                        </p:par>
                        <p:par>
                          <p:cTn id="37" fill="hold">
                            <p:stCondLst>
                              <p:cond delay="500"/>
                            </p:stCondLst>
                            <p:childTnLst>
                              <p:par>
                                <p:cTn id="38" presetID="9" presetClass="entr" presetSubtype="0" fill="hold" grpId="0" nodeType="afterEffect">
                                  <p:stCondLst>
                                    <p:cond delay="1000"/>
                                  </p:stCondLst>
                                  <p:childTnLst>
                                    <p:set>
                                      <p:cBhvr>
                                        <p:cTn id="39" dur="1" fill="hold">
                                          <p:stCondLst>
                                            <p:cond delay="0"/>
                                          </p:stCondLst>
                                        </p:cTn>
                                        <p:tgtEl>
                                          <p:spTgt spid="72"/>
                                        </p:tgtEl>
                                        <p:attrNameLst>
                                          <p:attrName>style.visibility</p:attrName>
                                        </p:attrNameLst>
                                      </p:cBhvr>
                                      <p:to>
                                        <p:strVal val="visible"/>
                                      </p:to>
                                    </p:set>
                                    <p:animEffect transition="in" filter="dissolve">
                                      <p:cBhvr>
                                        <p:cTn id="40" dur="500"/>
                                        <p:tgtEl>
                                          <p:spTgt spid="72"/>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dissolve">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checkerboard(across)">
                                      <p:cBhvr>
                                        <p:cTn id="48" dur="500"/>
                                        <p:tgtEl>
                                          <p:spTgt spid="43"/>
                                        </p:tgtEl>
                                      </p:cBhvr>
                                    </p:animEffect>
                                  </p:childTnLst>
                                </p:cTn>
                              </p:par>
                              <p:par>
                                <p:cTn id="49" presetID="3" presetClass="entr" presetSubtype="1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linds(horizontal)">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8"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 calcmode="lin" valueType="num">
                                      <p:cBhvr additive="base">
                                        <p:cTn id="56" dur="500"/>
                                        <p:tgtEl>
                                          <p:spTgt spid="52"/>
                                        </p:tgtEl>
                                        <p:attrNameLst>
                                          <p:attrName>ppt_x</p:attrName>
                                        </p:attrNameLst>
                                      </p:cBhvr>
                                      <p:tavLst>
                                        <p:tav tm="0">
                                          <p:val>
                                            <p:strVal val="#ppt_x-#ppt_w*1.125000"/>
                                          </p:val>
                                        </p:tav>
                                        <p:tav tm="100000">
                                          <p:val>
                                            <p:strVal val="#ppt_x"/>
                                          </p:val>
                                        </p:tav>
                                      </p:tavLst>
                                    </p:anim>
                                    <p:animEffect transition="in" filter="wipe(right)">
                                      <p:cBhvr>
                                        <p:cTn id="57" dur="500"/>
                                        <p:tgtEl>
                                          <p:spTgt spid="52"/>
                                        </p:tgtEl>
                                      </p:cBhvr>
                                    </p:animEffect>
                                  </p:childTnLst>
                                </p:cTn>
                              </p:par>
                            </p:childTnLst>
                          </p:cTn>
                        </p:par>
                        <p:par>
                          <p:cTn id="58" fill="hold">
                            <p:stCondLst>
                              <p:cond delay="500"/>
                            </p:stCondLst>
                            <p:childTnLst>
                              <p:par>
                                <p:cTn id="59" presetID="3" presetClass="entr" presetSubtype="10" fill="hold" grpId="0" nodeType="after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blinds(horizontal)">
                                      <p:cBhvr>
                                        <p:cTn id="61" dur="500"/>
                                        <p:tgtEl>
                                          <p:spTgt spid="40"/>
                                        </p:tgtEl>
                                      </p:cBhvr>
                                    </p:animEffect>
                                  </p:childTnLst>
                                </p:cTn>
                              </p:par>
                              <p:par>
                                <p:cTn id="62" presetID="5" presetClass="entr" presetSubtype="10"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checkerboard(across)">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68"/>
                                        </p:tgtEl>
                                        <p:attrNameLst>
                                          <p:attrName>style.visibility</p:attrName>
                                        </p:attrNameLst>
                                      </p:cBhvr>
                                      <p:to>
                                        <p:strVal val="visible"/>
                                      </p:to>
                                    </p:set>
                                    <p:anim calcmode="lin" valueType="num">
                                      <p:cBhvr additive="base">
                                        <p:cTn id="69" dur="500"/>
                                        <p:tgtEl>
                                          <p:spTgt spid="68"/>
                                        </p:tgtEl>
                                        <p:attrNameLst>
                                          <p:attrName>ppt_y</p:attrName>
                                        </p:attrNameLst>
                                      </p:cBhvr>
                                      <p:tavLst>
                                        <p:tav tm="0">
                                          <p:val>
                                            <p:strVal val="#ppt_y+#ppt_h*1.125000"/>
                                          </p:val>
                                        </p:tav>
                                        <p:tav tm="100000">
                                          <p:val>
                                            <p:strVal val="#ppt_y"/>
                                          </p:val>
                                        </p:tav>
                                      </p:tavLst>
                                    </p:anim>
                                    <p:animEffect transition="in" filter="wipe(up)">
                                      <p:cBhvr>
                                        <p:cTn id="70" dur="500"/>
                                        <p:tgtEl>
                                          <p:spTgt spid="68"/>
                                        </p:tgtEl>
                                      </p:cBhvr>
                                    </p:animEffect>
                                  </p:childTnLst>
                                </p:cTn>
                              </p:par>
                            </p:childTnLst>
                          </p:cTn>
                        </p:par>
                        <p:par>
                          <p:cTn id="71" fill="hold">
                            <p:stCondLst>
                              <p:cond delay="500"/>
                            </p:stCondLst>
                            <p:childTnLst>
                              <p:par>
                                <p:cTn id="72" presetID="14" presetClass="entr" presetSubtype="10" fill="hold" nodeType="afterEffect">
                                  <p:stCondLst>
                                    <p:cond delay="0"/>
                                  </p:stCondLst>
                                  <p:childTnLst>
                                    <p:set>
                                      <p:cBhvr>
                                        <p:cTn id="73" dur="1" fill="hold">
                                          <p:stCondLst>
                                            <p:cond delay="0"/>
                                          </p:stCondLst>
                                        </p:cTn>
                                        <p:tgtEl>
                                          <p:spTgt spid="86"/>
                                        </p:tgtEl>
                                        <p:attrNameLst>
                                          <p:attrName>style.visibility</p:attrName>
                                        </p:attrNameLst>
                                      </p:cBhvr>
                                      <p:to>
                                        <p:strVal val="visible"/>
                                      </p:to>
                                    </p:set>
                                    <p:animEffect transition="in" filter="randombar(horizontal)">
                                      <p:cBhvr>
                                        <p:cTn id="74" dur="200"/>
                                        <p:tgtEl>
                                          <p:spTgt spid="86"/>
                                        </p:tgtEl>
                                      </p:cBhvr>
                                    </p:animEffect>
                                  </p:childTnLst>
                                </p:cTn>
                              </p:par>
                            </p:childTnLst>
                          </p:cTn>
                        </p:par>
                        <p:par>
                          <p:cTn id="75" fill="hold">
                            <p:stCondLst>
                              <p:cond delay="700"/>
                            </p:stCondLst>
                            <p:childTnLst>
                              <p:par>
                                <p:cTn id="76" presetID="3" presetClass="entr" presetSubtype="10" fill="hold" grpId="0" nodeType="after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blinds(horizontal)">
                                      <p:cBhvr>
                                        <p:cTn id="78" dur="500"/>
                                        <p:tgtEl>
                                          <p:spTgt spid="59"/>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2"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additive="base">
                                        <p:cTn id="83" dur="500"/>
                                        <p:tgtEl>
                                          <p:spTgt spid="30"/>
                                        </p:tgtEl>
                                        <p:attrNameLst>
                                          <p:attrName>ppt_x</p:attrName>
                                        </p:attrNameLst>
                                      </p:cBhvr>
                                      <p:tavLst>
                                        <p:tav tm="0">
                                          <p:val>
                                            <p:strVal val="#ppt_x+#ppt_w*1.125000"/>
                                          </p:val>
                                        </p:tav>
                                        <p:tav tm="100000">
                                          <p:val>
                                            <p:strVal val="#ppt_x"/>
                                          </p:val>
                                        </p:tav>
                                      </p:tavLst>
                                    </p:anim>
                                    <p:animEffect transition="in" filter="wipe(left)">
                                      <p:cBhvr>
                                        <p:cTn id="84" dur="500"/>
                                        <p:tgtEl>
                                          <p:spTgt spid="30"/>
                                        </p:tgtEl>
                                      </p:cBhvr>
                                    </p:animEffect>
                                  </p:childTnLst>
                                </p:cTn>
                              </p:par>
                            </p:childTnLst>
                          </p:cTn>
                        </p:par>
                        <p:par>
                          <p:cTn id="85" fill="hold">
                            <p:stCondLst>
                              <p:cond delay="500"/>
                            </p:stCondLst>
                            <p:childTnLst>
                              <p:par>
                                <p:cTn id="86" presetID="5" presetClass="entr" presetSubtype="10" fill="hold" grpId="0" nodeType="after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checkerboard(across)">
                                      <p:cBhvr>
                                        <p:cTn id="8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30" grpId="0" animBg="1"/>
      <p:bldP spid="31" grpId="0"/>
      <p:bldP spid="35" grpId="0" animBg="1"/>
      <p:bldP spid="37" grpId="0"/>
      <p:bldP spid="40" grpId="0" animBg="1"/>
      <p:bldP spid="59" grpId="0" animBg="1"/>
      <p:bldP spid="43" grpId="0" animBg="1"/>
      <p:bldP spid="52" grpId="0" animBg="1"/>
      <p:bldP spid="65" grpId="0" animBg="1"/>
      <p:bldP spid="66" grpId="0" animBg="1"/>
      <p:bldP spid="67" grpId="0" animBg="1"/>
      <p:bldP spid="68"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9108</TotalTime>
  <Words>3680</Words>
  <Application>Microsoft Macintosh PowerPoint</Application>
  <PresentationFormat>Widescreen</PresentationFormat>
  <Paragraphs>551</Paragraphs>
  <Slides>32</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System Font Regular</vt:lpstr>
      <vt:lpstr>Arial</vt:lpstr>
      <vt:lpstr>Calibri</vt:lpstr>
      <vt:lpstr>Courier New</vt:lpstr>
      <vt:lpstr>Georgia</vt:lpstr>
      <vt:lpstr>Wingdings</vt:lpstr>
      <vt:lpstr>Office Theme</vt:lpstr>
      <vt:lpstr>DeQA: On-Device Question Answering</vt:lpstr>
      <vt:lpstr>Device-wide Question Answering Example</vt:lpstr>
      <vt:lpstr>PowerPoint Presentation</vt:lpstr>
      <vt:lpstr>Our Solution: On-Device QA</vt:lpstr>
      <vt:lpstr>State-of-the-art QA systems Use Deep Learning</vt:lpstr>
      <vt:lpstr>On-Device QA Challenges</vt:lpstr>
      <vt:lpstr>DeQA: On-device Question Answering</vt:lpstr>
      <vt:lpstr>QA System: Background</vt:lpstr>
      <vt:lpstr>QA System: Background</vt:lpstr>
      <vt:lpstr>Study Methodology</vt:lpstr>
      <vt:lpstr>Study Data and Devices</vt:lpstr>
      <vt:lpstr>PowerPoint Presentation</vt:lpstr>
      <vt:lpstr>Study Finding 1: QA Is Slow on Mobile</vt:lpstr>
      <vt:lpstr>Study Finding 2: Neural Encoding Bottleneck</vt:lpstr>
      <vt:lpstr>DeQA: On-device Question Answering</vt:lpstr>
      <vt:lpstr>DeQA Design Goal and Key Ideas</vt:lpstr>
      <vt:lpstr>Challenge 1: How to Reduce Input Documents</vt:lpstr>
      <vt:lpstr>Processing Fixed Top N Documents Is Inadequate</vt:lpstr>
      <vt:lpstr>Not All Questions Need Many Documents</vt:lpstr>
      <vt:lpstr>DeQA Idea: Dynamic Early Stopping</vt:lpstr>
      <vt:lpstr>Challenge 2: How to Mitigate Bottlenecks? </vt:lpstr>
      <vt:lpstr>DeQA Idea: Offline Neural Encoding for Mobile</vt:lpstr>
      <vt:lpstr>QA Memory Optimizations</vt:lpstr>
      <vt:lpstr>DeQA: On-device Question Answering</vt:lpstr>
      <vt:lpstr>Evaluation Data</vt:lpstr>
      <vt:lpstr>Evaluation Systems and Metrics</vt:lpstr>
      <vt:lpstr>DeQA Brings Huge Latency Benefits</vt:lpstr>
      <vt:lpstr>DeQA Causes Minimal Accuracy Drop</vt:lpstr>
      <vt:lpstr>DeQA Significantly Reduces Energy Consumption</vt:lpstr>
      <vt:lpstr>Other Key Results of DeQA</vt:lpstr>
      <vt:lpstr>Main Takeaways of DeQA</vt:lpstr>
      <vt:lpstr>DeQA: On-Device Question Answering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DeQA:</dc:title>
  <dc:creator>Qingqing Cao</dc:creator>
  <cp:lastModifiedBy>Qingqing Cao</cp:lastModifiedBy>
  <cp:revision>718</cp:revision>
  <cp:lastPrinted>2019-06-13T14:47:12Z</cp:lastPrinted>
  <dcterms:created xsi:type="dcterms:W3CDTF">2019-05-23T20:07:36Z</dcterms:created>
  <dcterms:modified xsi:type="dcterms:W3CDTF">2019-06-18T01:53:21Z</dcterms:modified>
</cp:coreProperties>
</file>