
<file path=[Content_Types].xml><?xml version="1.0" encoding="utf-8"?>
<Types xmlns="http://schemas.openxmlformats.org/package/2006/content-types">
  <Default Extension="jpeg" ContentType="image/jpeg"/>
  <Default Extension="jpg" ContentType="image/tif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339" r:id="rId4"/>
    <p:sldId id="330" r:id="rId5"/>
    <p:sldId id="331" r:id="rId6"/>
    <p:sldId id="277" r:id="rId7"/>
    <p:sldId id="315" r:id="rId8"/>
    <p:sldId id="284" r:id="rId9"/>
    <p:sldId id="332" r:id="rId10"/>
    <p:sldId id="336" r:id="rId11"/>
    <p:sldId id="334" r:id="rId12"/>
    <p:sldId id="337" r:id="rId13"/>
    <p:sldId id="299" r:id="rId14"/>
    <p:sldId id="309" r:id="rId15"/>
    <p:sldId id="338" r:id="rId16"/>
    <p:sldId id="335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EBD"/>
    <a:srgbClr val="FC8511"/>
    <a:srgbClr val="FFB711"/>
    <a:srgbClr val="002F46"/>
    <a:srgbClr val="AB15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83803" autoAdjust="0"/>
  </p:normalViewPr>
  <p:slideViewPr>
    <p:cSldViewPr snapToGrid="0" snapToObjects="1" showGuides="1">
      <p:cViewPr varScale="1">
        <p:scale>
          <a:sx n="136" d="100"/>
          <a:sy n="136" d="100"/>
        </p:scale>
        <p:origin x="1254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BBR</c:v>
                </c:pt>
              </c:strCache>
            </c:strRef>
          </c:tx>
          <c:spPr>
            <a:solidFill>
              <a:srgbClr val="209EBD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9-43A1-8BEA-204C884FAC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BBR2</c:v>
                </c:pt>
              </c:strCache>
            </c:strRef>
          </c:tx>
          <c:spPr>
            <a:solidFill>
              <a:srgbClr val="002F4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9-43A1-8BEA-204C884FAC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BBR-S</c:v>
                </c:pt>
              </c:strCache>
            </c:strRef>
          </c:tx>
          <c:spPr>
            <a:solidFill>
              <a:srgbClr val="FFB71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79-43A1-8BEA-204C884FAC3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BBR2-S</c:v>
                </c:pt>
              </c:strCache>
            </c:strRef>
          </c:tx>
          <c:spPr>
            <a:solidFill>
              <a:srgbClr val="FC851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79-43A1-8BEA-204C884FA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6633375"/>
        <c:axId val="1866636703"/>
      </c:barChart>
      <c:catAx>
        <c:axId val="18666333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6636703"/>
        <c:crosses val="autoZero"/>
        <c:auto val="1"/>
        <c:lblAlgn val="ctr"/>
        <c:lblOffset val="100"/>
        <c:noMultiLvlLbl val="0"/>
      </c:catAx>
      <c:valAx>
        <c:axId val="1866636703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Average</a:t>
                </a:r>
                <a:r>
                  <a:rPr lang="en-US" sz="1600" b="1" baseline="0" dirty="0">
                    <a:solidFill>
                      <a:schemeClr val="tx1"/>
                    </a:solidFill>
                  </a:rPr>
                  <a:t> Segment Quality</a:t>
                </a:r>
                <a:endParaRPr lang="en-US" sz="16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633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97575368617957"/>
          <c:y val="0.86855544558312603"/>
          <c:w val="0.56493799617095852"/>
          <c:h val="9.4244647094438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CD996-931B-1041-8CED-4F36655CE847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E491-9445-D640-A8B7-1CE7702A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*shiny, new* congestion control BBR work with *popular, growing* application, video?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8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does chronic overestimation cause poor video </a:t>
            </a:r>
            <a:r>
              <a:rPr lang="en-US" dirty="0" err="1"/>
              <a:t>qoe</a:t>
            </a:r>
            <a:r>
              <a:rPr lang="en-US" dirty="0"/>
              <a:t>?</a:t>
            </a:r>
          </a:p>
          <a:p>
            <a:r>
              <a:rPr lang="en-US" dirty="0"/>
              <a:t>Keeping in mind that BBR is overestimating </a:t>
            </a:r>
            <a:r>
              <a:rPr lang="en-US" dirty="0" err="1"/>
              <a:t>bw</a:t>
            </a:r>
            <a:r>
              <a:rPr lang="en-US" dirty="0"/>
              <a:t> due to bursts… explain cycle</a:t>
            </a:r>
          </a:p>
          <a:p>
            <a:r>
              <a:rPr lang="en-US" dirty="0"/>
              <a:t>Red regions show </a:t>
            </a:r>
            <a:r>
              <a:rPr lang="en-US" dirty="0" err="1"/>
              <a:t>bufferbloat</a:t>
            </a:r>
            <a:endParaRPr lang="en-US" dirty="0"/>
          </a:p>
          <a:p>
            <a:r>
              <a:rPr lang="en-US" dirty="0"/>
              <a:t>We can see this cycle in graphs of the video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1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*shiny, new* congestion control BBR work with *popular, growing* application, video?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3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Hosts don’t know the buffer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2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RTT (round trip time)</a:t>
            </a:r>
          </a:p>
          <a:p>
            <a:r>
              <a:rPr lang="en-US" dirty="0"/>
              <a:t>Explain graph from left-to-right!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know how </a:t>
            </a:r>
            <a:r>
              <a:rPr lang="en-US" dirty="0" err="1"/>
              <a:t>bbr</a:t>
            </a:r>
            <a:r>
              <a:rPr lang="en-US" dirty="0"/>
              <a:t> works, let’s see how it performs under video</a:t>
            </a:r>
          </a:p>
          <a:p>
            <a:r>
              <a:rPr lang="en-US" dirty="0"/>
              <a:t>We also performed some experiments in a WAN</a:t>
            </a:r>
          </a:p>
          <a:p>
            <a:r>
              <a:rPr lang="en-US" dirty="0"/>
              <a:t>Stall rate &gt; 0 means rebuffering occurred</a:t>
            </a:r>
          </a:p>
          <a:p>
            <a:r>
              <a:rPr lang="en-US" dirty="0"/>
              <a:t>One important parameter is buffer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3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learned earlier, BBR should combat </a:t>
            </a:r>
            <a:r>
              <a:rPr lang="en-US" dirty="0" err="1"/>
              <a:t>bufferbloat</a:t>
            </a:r>
            <a:r>
              <a:rPr lang="en-US" dirty="0"/>
              <a:t>. Naturally we want to know if BBR can outperform Cubic in deep buffers.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expect cubic to do poorly in deep buffers, but what’s going on with BBR??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7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might be wondering why we don’t see problems like this under shallow buffers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5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 we have now determined that BBR’s bandwidth overestimation is the cause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bufferbloat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But what is causing BBR to overestimate bandwidth? To understand this, we need to talk about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bursty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networks. A burst is a sudden, temporary increase in the delivery rate above the baseline bandwidth. This can occur for a number of reasons, but in our experiments, it happens because the router is configured to absorb bursts.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illustrate the problem that bursts cause for BBR’s bandwidth estimation, I will show a synthetic example that is similar to what we saw in our experiments.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48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079712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" y="630585"/>
            <a:ext cx="3874959" cy="6549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4793201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799" y="1872928"/>
            <a:ext cx="6489977" cy="23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4903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05560"/>
            <a:ext cx="2603008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D28B0AA-D819-554A-B331-0F72C78849D5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537713" y="1305561"/>
            <a:ext cx="2587487" cy="215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28A1CAF-A569-4347-A007-3D6D57007AB9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8537713" y="3560870"/>
            <a:ext cx="2587487" cy="215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B1A83-7D9A-E342-9B99-D348B96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687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531C8BE-6ABE-214F-8028-590E3C25CAE7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4778901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B1A83-7D9A-E342-9B99-D348B96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10058400" cy="4472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8F3715-7867-1F43-B566-63242F3525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919222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7EC303E-81FB-C242-BD4C-8F8BB6D8767D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7638580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92A7FDB-6DBD-8649-BF55-E933B4AAC1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9222" y="5106554"/>
            <a:ext cx="2603008" cy="6166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1" i="0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9525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DE75D71-26B1-294F-A502-EA1664F76E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8375" y="5107305"/>
            <a:ext cx="2603500" cy="615898"/>
          </a:xfrm>
          <a:prstGeom prst="rect">
            <a:avLst/>
          </a:prstGeom>
        </p:spPr>
        <p:txBody>
          <a:bodyPr lIns="0" tIns="0" rIns="0" bIns="0"/>
          <a:lstStyle>
            <a:lvl1pPr marL="11113" indent="0" algn="ctr">
              <a:buNone/>
              <a:tabLst/>
              <a:defRPr sz="1600" b="1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11113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>
              <a:buNone/>
              <a:defRPr>
                <a:latin typeface="Georgia" panose="02040502050405020303" pitchFamily="18" charset="0"/>
              </a:defRPr>
            </a:lvl3pPr>
            <a:lvl4pPr marL="1371600" indent="0">
              <a:buNone/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B52CBA0-BA28-E149-999E-2EA8CB1493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43495" y="5107305"/>
            <a:ext cx="2603500" cy="615898"/>
          </a:xfrm>
          <a:prstGeom prst="rect">
            <a:avLst/>
          </a:prstGeom>
        </p:spPr>
        <p:txBody>
          <a:bodyPr lIns="0" tIns="0" rIns="0" bIns="0"/>
          <a:lstStyle>
            <a:lvl1pPr marL="11113" indent="0" algn="ctr">
              <a:buNone/>
              <a:tabLst/>
              <a:defRPr sz="1600" b="1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11113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>
              <a:buNone/>
              <a:defRPr>
                <a:latin typeface="Georgia" panose="02040502050405020303" pitchFamily="18" charset="0"/>
              </a:defRPr>
            </a:lvl3pPr>
            <a:lvl4pPr marL="1371600" indent="0">
              <a:buNone/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8823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01D404-17C7-6C4D-88CA-3C7C83F5CEB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12245" y="0"/>
            <a:ext cx="117580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4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5"/>
            <a:ext cx="10058400" cy="6166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Photo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66800" y="1295400"/>
            <a:ext cx="10058400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2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6"/>
            <a:ext cx="4926496" cy="345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Short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66800" y="1295400"/>
            <a:ext cx="4926496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CA04F4B-05F0-FC4A-AF12-099FD6CA988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185452" y="1295400"/>
            <a:ext cx="4926496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87D7A-CCD4-2149-B9B7-119A9E71CE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452" y="5493336"/>
            <a:ext cx="4939748" cy="345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Short Caption Here</a:t>
            </a:r>
          </a:p>
        </p:txBody>
      </p:sp>
    </p:spTree>
    <p:extLst>
      <p:ext uri="{BB962C8B-B14F-4D97-AF65-F5344CB8AC3E}">
        <p14:creationId xmlns:p14="http://schemas.microsoft.com/office/powerpoint/2010/main" val="36314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4579-7F16-DC40-991D-71D97A52E1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222" y="1383120"/>
            <a:ext cx="9181578" cy="29646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5500"/>
              </a:lnSpc>
              <a:defRPr sz="6500" b="1" i="0">
                <a:solidFill>
                  <a:schemeClr val="bg1"/>
                </a:solidFill>
                <a:latin typeface="Verdana Bold"/>
              </a:defRPr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PRESENTATION NAME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4655811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AF-7D99-A249-AFC7-E47DCB504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36144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19012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AAA66-D45D-F344-B196-AC141CC3F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2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22C38A-E007-7044-A3C4-89DAFBD2AF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4092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7660A8-5A24-9242-8993-914FC07F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36144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8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6722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226C5F-8B57-A24B-B185-22B41FDD4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25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70786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43F018-346F-8048-9611-88C8A9C80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1066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703890"/>
            <a:ext cx="4533900" cy="2776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0903-B030-CF43-AE7E-EE2BBCEB42E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9" y="2703890"/>
            <a:ext cx="5271052" cy="2990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B192BA-045B-C84C-A282-DFA15F46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8337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193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8" y="1305339"/>
            <a:ext cx="5271052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EBC2C5-6FE6-D04D-B1F3-21C30C79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041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193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537712" y="1315499"/>
            <a:ext cx="2587487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15499"/>
            <a:ext cx="2589575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482A70-B2D2-524C-9B65-16C829D5B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333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D3A6E-17FB-0B44-86DE-DACABB0A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7156" y="628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Georgia Bold" panose="02040502050405020303" pitchFamily="18" charset="0"/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FC680-BCA4-DA4A-9A1F-DC208AC0EC2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975699" y="0"/>
            <a:ext cx="21630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5E99B1-C4F1-1540-A13C-B1992CB8352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C55571-0A5A-D246-AF01-A70D3543FB5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F26E46-FAD2-8547-891D-91EB61F1B1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6800" y="6162805"/>
            <a:ext cx="1021875" cy="3761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A43318-4440-544C-AE8C-40AD793C5E00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66" r:id="rId3"/>
    <p:sldLayoutId id="2147483667" r:id="rId4"/>
    <p:sldLayoutId id="2147483651" r:id="rId5"/>
    <p:sldLayoutId id="2147483660" r:id="rId6"/>
    <p:sldLayoutId id="2147483662" r:id="rId7"/>
    <p:sldLayoutId id="2147483661" r:id="rId8"/>
    <p:sldLayoutId id="2147483663" r:id="rId9"/>
    <p:sldLayoutId id="2147483664" r:id="rId10"/>
    <p:sldLayoutId id="2147483671" r:id="rId11"/>
    <p:sldLayoutId id="2147483655" r:id="rId12"/>
    <p:sldLayoutId id="2147483668" r:id="rId13"/>
    <p:sldLayoutId id="214748367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2" userDrawn="1">
          <p15:clr>
            <a:srgbClr val="F26B43"/>
          </p15:clr>
        </p15:guide>
        <p15:guide id="2" pos="7008" userDrawn="1">
          <p15:clr>
            <a:srgbClr val="F26B43"/>
          </p15:clr>
        </p15:guide>
        <p15:guide id="3" orient="horz" pos="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0383-ED20-364A-9B09-D79C2B08B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BBR </a:t>
            </a:r>
            <a:r>
              <a:rPr lang="en-US" dirty="0" err="1"/>
              <a:t>Bufferbloat</a:t>
            </a:r>
            <a:r>
              <a:rPr lang="en-US" dirty="0"/>
              <a:t> in DASH Video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A1E82-A684-A746-99E0-675AE15C6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599825"/>
            <a:ext cx="9144000" cy="982555"/>
          </a:xfrm>
        </p:spPr>
        <p:txBody>
          <a:bodyPr/>
          <a:lstStyle/>
          <a:p>
            <a:r>
              <a:rPr lang="en-US" dirty="0">
                <a:latin typeface="+mn-lt"/>
              </a:rPr>
              <a:t>Santiago Vargas*, Rebecca Drucker*</a:t>
            </a:r>
            <a:r>
              <a:rPr lang="en-US" b="0" dirty="0">
                <a:latin typeface="+mn-lt"/>
              </a:rPr>
              <a:t>, </a:t>
            </a:r>
            <a:r>
              <a:rPr lang="en-US" b="0" dirty="0" err="1">
                <a:latin typeface="+mn-lt"/>
              </a:rPr>
              <a:t>Aiswarya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Renganathan</a:t>
            </a:r>
            <a:r>
              <a:rPr lang="en-US" b="0" dirty="0">
                <a:latin typeface="+mn-lt"/>
              </a:rPr>
              <a:t>, </a:t>
            </a:r>
            <a:r>
              <a:rPr lang="en-US" b="0" dirty="0" err="1">
                <a:latin typeface="+mn-lt"/>
              </a:rPr>
              <a:t>Aruna</a:t>
            </a:r>
            <a:r>
              <a:rPr lang="en-US" b="0" dirty="0">
                <a:latin typeface="+mn-lt"/>
              </a:rPr>
              <a:t> Balasubramanian, and Anshul Gandhi</a:t>
            </a:r>
          </a:p>
          <a:p>
            <a:r>
              <a:rPr lang="en-US" sz="1400" b="0" i="1" dirty="0">
                <a:latin typeface="+mn-lt"/>
              </a:rPr>
              <a:t>* coauthors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4449D-00EA-49AC-903A-2E488D5A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86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27481-5C8B-174F-895B-B3B7B3B5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013996"/>
            <a:ext cx="8910577" cy="719777"/>
          </a:xfrm>
        </p:spPr>
        <p:txBody>
          <a:bodyPr/>
          <a:lstStyle/>
          <a:p>
            <a:pPr marL="579438" lvl="1" indent="-342900"/>
            <a:r>
              <a:rPr lang="en-US" dirty="0"/>
              <a:t>High RTTs slow down video downloads, hurting </a:t>
            </a:r>
            <a:r>
              <a:rPr lang="en-US" dirty="0" err="1"/>
              <a:t>QoE</a:t>
            </a:r>
            <a:endParaRPr lang="en-US" dirty="0"/>
          </a:p>
          <a:p>
            <a:pPr marL="579438" lvl="1" indent="-342900"/>
            <a:r>
              <a:rPr lang="en-US" dirty="0"/>
              <a:t>Under deep buffers, </a:t>
            </a:r>
            <a:r>
              <a:rPr lang="en-US" b="1" dirty="0"/>
              <a:t>&gt;7x increase </a:t>
            </a:r>
            <a:r>
              <a:rPr lang="en-US" dirty="0"/>
              <a:t>in RTTs</a:t>
            </a: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361440"/>
            <a:ext cx="10058400" cy="523921"/>
          </a:xfrm>
        </p:spPr>
        <p:txBody>
          <a:bodyPr/>
          <a:lstStyle/>
          <a:p>
            <a:r>
              <a:rPr lang="en-US" dirty="0"/>
              <a:t>Low </a:t>
            </a:r>
            <a:r>
              <a:rPr lang="en-US" dirty="0" err="1"/>
              <a:t>QoE</a:t>
            </a:r>
            <a:r>
              <a:rPr lang="en-US" dirty="0"/>
              <a:t> due to high RTTs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20C67-3D74-4096-AEA8-311570A3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10</a:t>
            </a:fld>
            <a:endParaRPr lang="en-US"/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52C55617-16BD-45AC-B19E-48D6F5630C38}"/>
              </a:ext>
            </a:extLst>
          </p:cNvPr>
          <p:cNvSpPr/>
          <p:nvPr/>
        </p:nvSpPr>
        <p:spPr>
          <a:xfrm>
            <a:off x="1764383" y="5280362"/>
            <a:ext cx="8663233" cy="1009573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eorgia Regular" panose="02040502050405020303"/>
              </a:rPr>
              <a:t>High RTTs under deep buffers reveal </a:t>
            </a:r>
            <a:r>
              <a:rPr lang="en-US" sz="2800" b="1" dirty="0">
                <a:latin typeface="Georgia Regular" panose="02040502050405020303"/>
              </a:rPr>
              <a:t>BBR </a:t>
            </a:r>
            <a:r>
              <a:rPr lang="en-US" sz="2800" b="1" dirty="0" err="1">
                <a:latin typeface="Georgia Regular" panose="02040502050405020303"/>
              </a:rPr>
              <a:t>Bufferbloat</a:t>
            </a:r>
            <a:endParaRPr lang="en-US" sz="2800" b="1" dirty="0">
              <a:latin typeface="Georgia Regular" panose="0204050205040502030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161A1-190E-4889-8F00-89F55EEE4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653" y="2644895"/>
            <a:ext cx="5448692" cy="27243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9FE13F-5FC0-4311-945B-E925D0E3B17A}"/>
              </a:ext>
            </a:extLst>
          </p:cNvPr>
          <p:cNvSpPr txBox="1"/>
          <p:nvPr/>
        </p:nvSpPr>
        <p:spPr>
          <a:xfrm>
            <a:off x="8026924" y="4431950"/>
            <a:ext cx="631596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100ms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926BBC-E8D1-4492-A5AE-B41E989F564C}"/>
              </a:ext>
            </a:extLst>
          </p:cNvPr>
          <p:cNvCxnSpPr>
            <a:cxnSpLocks/>
          </p:cNvCxnSpPr>
          <p:nvPr/>
        </p:nvCxnSpPr>
        <p:spPr>
          <a:xfrm flipH="1">
            <a:off x="7729980" y="4634385"/>
            <a:ext cx="296944" cy="196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9949A8-39BC-4588-97D8-0194A7A9A86D}"/>
              </a:ext>
            </a:extLst>
          </p:cNvPr>
          <p:cNvSpPr txBox="1"/>
          <p:nvPr/>
        </p:nvSpPr>
        <p:spPr>
          <a:xfrm>
            <a:off x="4502869" y="3869676"/>
            <a:ext cx="631596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750ms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5C3CDF-63D3-41E0-AD79-4E701482EA28}"/>
              </a:ext>
            </a:extLst>
          </p:cNvPr>
          <p:cNvCxnSpPr>
            <a:cxnSpLocks/>
          </p:cNvCxnSpPr>
          <p:nvPr/>
        </p:nvCxnSpPr>
        <p:spPr>
          <a:xfrm flipV="1">
            <a:off x="5728354" y="4042458"/>
            <a:ext cx="0" cy="867362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E1CFC1B-EBFF-4585-BF94-06020B5251CA}"/>
              </a:ext>
            </a:extLst>
          </p:cNvPr>
          <p:cNvSpPr txBox="1"/>
          <p:nvPr/>
        </p:nvSpPr>
        <p:spPr>
          <a:xfrm>
            <a:off x="5792770" y="4289782"/>
            <a:ext cx="125376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&gt;7x increase</a:t>
            </a:r>
          </a:p>
        </p:txBody>
      </p:sp>
    </p:spTree>
    <p:extLst>
      <p:ext uri="{BB962C8B-B14F-4D97-AF65-F5344CB8AC3E}">
        <p14:creationId xmlns:p14="http://schemas.microsoft.com/office/powerpoint/2010/main" val="7803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  <p:bldP spid="18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E7793-8777-6B4A-B451-3A8ED297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3398B-0BC4-1C4A-BFDD-2722BC01E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BBR Bandwidth Over-estimation</a:t>
            </a:r>
          </a:p>
          <a:p>
            <a:pPr marL="457200" indent="-457200">
              <a:buAutoNum type="arabicPeriod"/>
            </a:pPr>
            <a:r>
              <a:rPr lang="en-US" dirty="0"/>
              <a:t>BBR stuck in Startup Phase </a:t>
            </a:r>
            <a:r>
              <a:rPr lang="en-US" dirty="0">
                <a:solidFill>
                  <a:schemeClr val="bg1"/>
                </a:solidFill>
              </a:rPr>
              <a:t>(Details in paper)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03BEFD-36EB-F74B-84EB-C8EFD528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172900"/>
            <a:ext cx="10058400" cy="1057517"/>
          </a:xfrm>
        </p:spPr>
        <p:txBody>
          <a:bodyPr/>
          <a:lstStyle/>
          <a:p>
            <a:r>
              <a:rPr lang="en-US" dirty="0"/>
              <a:t>Why is there </a:t>
            </a:r>
            <a:r>
              <a:rPr lang="en-US" dirty="0" err="1"/>
              <a:t>bufferbloat</a:t>
            </a:r>
            <a:r>
              <a:rPr lang="en-US" dirty="0"/>
              <a:t> under BBR?</a:t>
            </a:r>
          </a:p>
        </p:txBody>
      </p:sp>
    </p:spTree>
    <p:extLst>
      <p:ext uri="{BB962C8B-B14F-4D97-AF65-F5344CB8AC3E}">
        <p14:creationId xmlns:p14="http://schemas.microsoft.com/office/powerpoint/2010/main" val="13755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423B90-C119-4EF1-AA02-17FF023F0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769" y="2790634"/>
            <a:ext cx="5502460" cy="275123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27481-5C8B-174F-895B-B3B7B3B5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038" y="2038555"/>
            <a:ext cx="9764578" cy="723498"/>
          </a:xfrm>
        </p:spPr>
        <p:txBody>
          <a:bodyPr/>
          <a:lstStyle/>
          <a:p>
            <a:pPr marL="579438" lvl="1" indent="-342900"/>
            <a:r>
              <a:rPr lang="en-US" dirty="0"/>
              <a:t>In deep buffers, BBR overestimates bandwidth &gt;3x network capacity at the median</a:t>
            </a:r>
          </a:p>
          <a:p>
            <a:pPr marL="579438" lvl="1" indent="-342900"/>
            <a:r>
              <a:rPr lang="en-US" i="1" dirty="0"/>
              <a:t>Remember</a:t>
            </a:r>
            <a:r>
              <a:rPr lang="en-US" dirty="0"/>
              <a:t>: BBR’s bandwidth estimation controls its sending rate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150132"/>
            <a:ext cx="8796449" cy="867264"/>
          </a:xfrm>
        </p:spPr>
        <p:txBody>
          <a:bodyPr/>
          <a:lstStyle/>
          <a:p>
            <a:r>
              <a:rPr lang="en-US" dirty="0"/>
              <a:t>Bandwidth overestimation causes </a:t>
            </a:r>
            <a:r>
              <a:rPr lang="en-US" dirty="0" err="1"/>
              <a:t>bufferbloat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420EC-6955-452A-9378-909B9750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9AF47550-373C-4EB6-ABCA-05A1914D929C}"/>
              </a:ext>
            </a:extLst>
          </p:cNvPr>
          <p:cNvSpPr/>
          <p:nvPr/>
        </p:nvSpPr>
        <p:spPr>
          <a:xfrm>
            <a:off x="1615528" y="5280362"/>
            <a:ext cx="8663233" cy="1009573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eorgia Regular" panose="02040502050405020303"/>
              </a:rPr>
              <a:t>BBR bandwidth overestimation causes </a:t>
            </a:r>
            <a:r>
              <a:rPr lang="en-US" sz="2800" b="1" dirty="0">
                <a:latin typeface="Georgia Regular" panose="02040502050405020303"/>
              </a:rPr>
              <a:t>increased sending rate </a:t>
            </a:r>
            <a:r>
              <a:rPr lang="en-US" sz="2800" dirty="0">
                <a:latin typeface="Georgia Regular" panose="02040502050405020303"/>
              </a:rPr>
              <a:t>leading to</a:t>
            </a:r>
            <a:r>
              <a:rPr lang="en-US" sz="2800" b="1" dirty="0">
                <a:latin typeface="Georgia Regular" panose="02040502050405020303"/>
              </a:rPr>
              <a:t> </a:t>
            </a:r>
            <a:r>
              <a:rPr lang="en-US" sz="2800" b="1" dirty="0" err="1">
                <a:latin typeface="Georgia Regular" panose="02040502050405020303"/>
              </a:rPr>
              <a:t>Bufferbloat</a:t>
            </a:r>
            <a:endParaRPr lang="en-US" sz="2800" b="1" dirty="0">
              <a:latin typeface="Georgia Regular" panose="0204050205040502030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4CE36-A7EF-4E40-AC69-6EB6189AF4F7}"/>
              </a:ext>
            </a:extLst>
          </p:cNvPr>
          <p:cNvSpPr txBox="1"/>
          <p:nvPr/>
        </p:nvSpPr>
        <p:spPr>
          <a:xfrm>
            <a:off x="5605529" y="3058476"/>
            <a:ext cx="91907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~80mbps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FE9C0-FE6B-4564-ACB2-5135C48146C5}"/>
              </a:ext>
            </a:extLst>
          </p:cNvPr>
          <p:cNvSpPr txBox="1"/>
          <p:nvPr/>
        </p:nvSpPr>
        <p:spPr>
          <a:xfrm>
            <a:off x="7737559" y="4145738"/>
            <a:ext cx="91907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~25mbps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6C0B2F-148F-4A68-AFE4-721CBE9276B6}"/>
              </a:ext>
            </a:extLst>
          </p:cNvPr>
          <p:cNvCxnSpPr>
            <a:cxnSpLocks/>
          </p:cNvCxnSpPr>
          <p:nvPr/>
        </p:nvCxnSpPr>
        <p:spPr>
          <a:xfrm flipH="1">
            <a:off x="5308585" y="3233321"/>
            <a:ext cx="296944" cy="196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9AB85A-17B7-4CF8-8180-94CB6771E612}"/>
              </a:ext>
            </a:extLst>
          </p:cNvPr>
          <p:cNvCxnSpPr>
            <a:cxnSpLocks/>
          </p:cNvCxnSpPr>
          <p:nvPr/>
        </p:nvCxnSpPr>
        <p:spPr>
          <a:xfrm flipH="1">
            <a:off x="7440615" y="4328173"/>
            <a:ext cx="296944" cy="1964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092396"/>
            <a:ext cx="10058400" cy="1057517"/>
          </a:xfrm>
        </p:spPr>
        <p:txBody>
          <a:bodyPr/>
          <a:lstStyle/>
          <a:p>
            <a:r>
              <a:rPr lang="en-US" dirty="0"/>
              <a:t>Network burstiness causes overestimation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7759A-251E-4299-ACEA-991D977D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13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550227-DF47-4312-9340-F45FA7E64D40}"/>
              </a:ext>
            </a:extLst>
          </p:cNvPr>
          <p:cNvSpPr/>
          <p:nvPr/>
        </p:nvSpPr>
        <p:spPr>
          <a:xfrm>
            <a:off x="2379771" y="4340506"/>
            <a:ext cx="259645" cy="710443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86F839-5090-4892-891E-5B1FD1F5479C}"/>
              </a:ext>
            </a:extLst>
          </p:cNvPr>
          <p:cNvSpPr/>
          <p:nvPr/>
        </p:nvSpPr>
        <p:spPr>
          <a:xfrm>
            <a:off x="2806613" y="4502552"/>
            <a:ext cx="293976" cy="548397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F4A07C-541B-462C-87A9-8AD6C9CAECD0}"/>
              </a:ext>
            </a:extLst>
          </p:cNvPr>
          <p:cNvSpPr/>
          <p:nvPr/>
        </p:nvSpPr>
        <p:spPr>
          <a:xfrm>
            <a:off x="4491835" y="4340506"/>
            <a:ext cx="253091" cy="710431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43B900-5182-4E39-A062-1E6475D5D743}"/>
              </a:ext>
            </a:extLst>
          </p:cNvPr>
          <p:cNvSpPr/>
          <p:nvPr/>
        </p:nvSpPr>
        <p:spPr>
          <a:xfrm>
            <a:off x="3637992" y="2336798"/>
            <a:ext cx="266903" cy="2714139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7EAE2D-E1C2-49CC-B297-C15A603C29DA}"/>
              </a:ext>
            </a:extLst>
          </p:cNvPr>
          <p:cNvSpPr/>
          <p:nvPr/>
        </p:nvSpPr>
        <p:spPr>
          <a:xfrm>
            <a:off x="3216525" y="3993432"/>
            <a:ext cx="308865" cy="1057517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81E217-7312-4ACE-BE25-E32327FB9789}"/>
              </a:ext>
            </a:extLst>
          </p:cNvPr>
          <p:cNvSpPr/>
          <p:nvPr/>
        </p:nvSpPr>
        <p:spPr>
          <a:xfrm>
            <a:off x="4067034" y="4708087"/>
            <a:ext cx="263330" cy="342861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0BC7AE-D2F5-4150-8597-0BBD70FE5E1D}"/>
              </a:ext>
            </a:extLst>
          </p:cNvPr>
          <p:cNvSpPr/>
          <p:nvPr/>
        </p:nvSpPr>
        <p:spPr>
          <a:xfrm>
            <a:off x="4872008" y="4166886"/>
            <a:ext cx="298387" cy="884063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E89B11-1BFC-4EE9-9BF9-FBB28339F730}"/>
              </a:ext>
            </a:extLst>
          </p:cNvPr>
          <p:cNvSpPr/>
          <p:nvPr/>
        </p:nvSpPr>
        <p:spPr>
          <a:xfrm>
            <a:off x="5764593" y="4502552"/>
            <a:ext cx="259645" cy="548397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847672-0835-441B-9DC4-8424BE7789FB}"/>
              </a:ext>
            </a:extLst>
          </p:cNvPr>
          <p:cNvSpPr/>
          <p:nvPr/>
        </p:nvSpPr>
        <p:spPr>
          <a:xfrm>
            <a:off x="5337648" y="4708087"/>
            <a:ext cx="258216" cy="342862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F0EA85-EAC9-4B09-A73F-04515DFA443D}"/>
              </a:ext>
            </a:extLst>
          </p:cNvPr>
          <p:cNvSpPr/>
          <p:nvPr/>
        </p:nvSpPr>
        <p:spPr>
          <a:xfrm>
            <a:off x="6192967" y="4674327"/>
            <a:ext cx="247634" cy="376622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61B233-CC5E-4DDC-BBF9-998BE1F1BD6C}"/>
              </a:ext>
            </a:extLst>
          </p:cNvPr>
          <p:cNvSpPr/>
          <p:nvPr/>
        </p:nvSpPr>
        <p:spPr>
          <a:xfrm>
            <a:off x="7021655" y="4166886"/>
            <a:ext cx="275895" cy="884063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A3639AE-9943-4157-A607-A26DDFC845FB}"/>
              </a:ext>
            </a:extLst>
          </p:cNvPr>
          <p:cNvSpPr/>
          <p:nvPr/>
        </p:nvSpPr>
        <p:spPr>
          <a:xfrm>
            <a:off x="6564408" y="4340506"/>
            <a:ext cx="298386" cy="710444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23C384-F464-4719-9D73-2B9E4655AA88}"/>
              </a:ext>
            </a:extLst>
          </p:cNvPr>
          <p:cNvSpPr/>
          <p:nvPr/>
        </p:nvSpPr>
        <p:spPr>
          <a:xfrm>
            <a:off x="7868649" y="4340506"/>
            <a:ext cx="278503" cy="710434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42DF91-F411-44FB-BCBB-3F3803979B30}"/>
              </a:ext>
            </a:extLst>
          </p:cNvPr>
          <p:cNvSpPr/>
          <p:nvPr/>
        </p:nvSpPr>
        <p:spPr>
          <a:xfrm>
            <a:off x="7443848" y="4502552"/>
            <a:ext cx="278503" cy="548387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1FF8D36-B4AB-454A-93CA-9625C4436B6C}"/>
              </a:ext>
            </a:extLst>
          </p:cNvPr>
          <p:cNvSpPr/>
          <p:nvPr/>
        </p:nvSpPr>
        <p:spPr>
          <a:xfrm>
            <a:off x="8288234" y="4166878"/>
            <a:ext cx="278502" cy="884063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06760E-23A8-4B8C-8EA7-DA63D9D49402}"/>
              </a:ext>
            </a:extLst>
          </p:cNvPr>
          <p:cNvSpPr/>
          <p:nvPr/>
        </p:nvSpPr>
        <p:spPr>
          <a:xfrm>
            <a:off x="2260288" y="2074476"/>
            <a:ext cx="4696881" cy="3238782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AC5D86-3B6C-452D-BFF8-D7D3B6594E5F}"/>
              </a:ext>
            </a:extLst>
          </p:cNvPr>
          <p:cNvSpPr txBox="1"/>
          <p:nvPr/>
        </p:nvSpPr>
        <p:spPr>
          <a:xfrm rot="16200000">
            <a:off x="420427" y="3476832"/>
            <a:ext cx="211799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Delivery rate (</a:t>
            </a:r>
            <a:r>
              <a:rPr lang="en-US" dirty="0" err="1"/>
              <a:t>mbps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FD48EC-5B93-42A0-A2AA-D39E0279CEF0}"/>
              </a:ext>
            </a:extLst>
          </p:cNvPr>
          <p:cNvSpPr txBox="1"/>
          <p:nvPr/>
        </p:nvSpPr>
        <p:spPr>
          <a:xfrm rot="16200000">
            <a:off x="379027" y="3335243"/>
            <a:ext cx="315441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0              25           50           75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12B9C9-A8B5-4D5C-BBA9-871A0D357E24}"/>
              </a:ext>
            </a:extLst>
          </p:cNvPr>
          <p:cNvSpPr txBox="1"/>
          <p:nvPr/>
        </p:nvSpPr>
        <p:spPr>
          <a:xfrm>
            <a:off x="5336219" y="5687562"/>
            <a:ext cx="297087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Time (RTTs)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CEF6D1-FB79-487A-92E0-CE043D79646D}"/>
              </a:ext>
            </a:extLst>
          </p:cNvPr>
          <p:cNvSpPr txBox="1"/>
          <p:nvPr/>
        </p:nvSpPr>
        <p:spPr>
          <a:xfrm>
            <a:off x="8728206" y="2280618"/>
            <a:ext cx="3626776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BBR’s bandwidth estimate: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85A46E-B4AB-425B-8CA0-8392C6E5C599}"/>
              </a:ext>
            </a:extLst>
          </p:cNvPr>
          <p:cNvSpPr txBox="1"/>
          <p:nvPr/>
        </p:nvSpPr>
        <p:spPr>
          <a:xfrm>
            <a:off x="9268847" y="2586922"/>
            <a:ext cx="2041511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/>
              <a:t>75 </a:t>
            </a:r>
            <a:r>
              <a:rPr lang="en-US" sz="2800" dirty="0" err="1"/>
              <a:t>mbps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707867-D335-44F4-BC62-F98B03A9F740}"/>
              </a:ext>
            </a:extLst>
          </p:cNvPr>
          <p:cNvSpPr txBox="1"/>
          <p:nvPr/>
        </p:nvSpPr>
        <p:spPr>
          <a:xfrm>
            <a:off x="9268846" y="2589662"/>
            <a:ext cx="2041511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/>
              <a:t>25 </a:t>
            </a:r>
            <a:r>
              <a:rPr lang="en-US" sz="2800" dirty="0" err="1"/>
              <a:t>mbps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242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405 0.005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0" animBg="1"/>
      <p:bldP spid="4" grpId="1" animBg="1"/>
      <p:bldP spid="22" grpId="0"/>
      <p:bldP spid="23" grpId="0"/>
      <p:bldP spid="25" grpId="0"/>
      <p:bldP spid="28" grpId="0"/>
      <p:bldP spid="29" grpId="0"/>
      <p:bldP spid="29" grpId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90" y="928765"/>
            <a:ext cx="9272519" cy="1057517"/>
          </a:xfrm>
        </p:spPr>
        <p:txBody>
          <a:bodyPr/>
          <a:lstStyle/>
          <a:p>
            <a:r>
              <a:rPr lang="en-US" dirty="0"/>
              <a:t>Interaction between BBR and ABR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E07C9-F259-49CD-87FF-8DFF8395A2E4}"/>
              </a:ext>
            </a:extLst>
          </p:cNvPr>
          <p:cNvSpPr txBox="1"/>
          <p:nvPr/>
        </p:nvSpPr>
        <p:spPr>
          <a:xfrm>
            <a:off x="3272912" y="3272762"/>
            <a:ext cx="100289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RTT</a:t>
            </a:r>
          </a:p>
        </p:txBody>
      </p:sp>
      <p:pic>
        <p:nvPicPr>
          <p:cNvPr id="8" name="Graphic 7" descr="Upward trend">
            <a:extLst>
              <a:ext uri="{FF2B5EF4-FFF2-40B4-BE49-F238E27FC236}">
                <a16:creationId xmlns:a16="http://schemas.microsoft.com/office/drawing/2014/main" id="{A85004AB-E50A-43D2-BB7E-4C695FB6A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7873" y="3114557"/>
            <a:ext cx="535858" cy="535858"/>
          </a:xfrm>
          <a:prstGeom prst="rect">
            <a:avLst/>
          </a:prstGeom>
        </p:spPr>
      </p:pic>
      <p:pic>
        <p:nvPicPr>
          <p:cNvPr id="10" name="Graphic 9" descr="Downward trend">
            <a:extLst>
              <a:ext uri="{FF2B5EF4-FFF2-40B4-BE49-F238E27FC236}">
                <a16:creationId xmlns:a16="http://schemas.microsoft.com/office/drawing/2014/main" id="{EA6F7AA0-6643-42F9-8199-E9F349CE1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2863" y="3784645"/>
            <a:ext cx="535859" cy="535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B2A7B5-0D20-40DC-958D-68D91DBBE41E}"/>
              </a:ext>
            </a:extLst>
          </p:cNvPr>
          <p:cNvSpPr txBox="1"/>
          <p:nvPr/>
        </p:nvSpPr>
        <p:spPr>
          <a:xfrm>
            <a:off x="3272912" y="5612600"/>
            <a:ext cx="100289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RTT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A850F-990E-47F6-B9CA-5271963C7828}"/>
              </a:ext>
            </a:extLst>
          </p:cNvPr>
          <p:cNvSpPr txBox="1"/>
          <p:nvPr/>
        </p:nvSpPr>
        <p:spPr>
          <a:xfrm>
            <a:off x="5585954" y="4406293"/>
            <a:ext cx="875071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Segment quality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3C2C4-BFB0-4804-9D79-B47CDD10E20B}"/>
              </a:ext>
            </a:extLst>
          </p:cNvPr>
          <p:cNvSpPr txBox="1"/>
          <p:nvPr/>
        </p:nvSpPr>
        <p:spPr>
          <a:xfrm>
            <a:off x="3272912" y="4909291"/>
            <a:ext cx="100289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Router queue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B6955-6303-4011-BD6F-395BE889EAB8}"/>
              </a:ext>
            </a:extLst>
          </p:cNvPr>
          <p:cNvSpPr txBox="1"/>
          <p:nvPr/>
        </p:nvSpPr>
        <p:spPr>
          <a:xfrm>
            <a:off x="5585954" y="3758927"/>
            <a:ext cx="1206909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Throughput estimate</a:t>
            </a:r>
          </a:p>
        </p:txBody>
      </p:sp>
      <p:pic>
        <p:nvPicPr>
          <p:cNvPr id="14" name="Graphic 13" descr="Downward trend">
            <a:extLst>
              <a:ext uri="{FF2B5EF4-FFF2-40B4-BE49-F238E27FC236}">
                <a16:creationId xmlns:a16="http://schemas.microsoft.com/office/drawing/2014/main" id="{E4584FDD-50B5-4FBF-895A-92F51F874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2862" y="4429204"/>
            <a:ext cx="535859" cy="535859"/>
          </a:xfrm>
          <a:prstGeom prst="rect">
            <a:avLst/>
          </a:prstGeom>
        </p:spPr>
      </p:pic>
      <p:pic>
        <p:nvPicPr>
          <p:cNvPr id="15" name="Graphic 14" descr="Downward trend">
            <a:extLst>
              <a:ext uri="{FF2B5EF4-FFF2-40B4-BE49-F238E27FC236}">
                <a16:creationId xmlns:a16="http://schemas.microsoft.com/office/drawing/2014/main" id="{A27A421B-12A8-46BD-AF00-1D1CAE71D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8209" y="4962755"/>
            <a:ext cx="535859" cy="5358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0F38E2-5A02-4427-9FE9-A4F53B6BE047}"/>
              </a:ext>
            </a:extLst>
          </p:cNvPr>
          <p:cNvSpPr txBox="1"/>
          <p:nvPr/>
        </p:nvSpPr>
        <p:spPr>
          <a:xfrm>
            <a:off x="3253247" y="2637475"/>
            <a:ext cx="100289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Router queue</a:t>
            </a:r>
          </a:p>
        </p:txBody>
      </p:sp>
      <p:pic>
        <p:nvPicPr>
          <p:cNvPr id="17" name="Graphic 16" descr="Upward trend">
            <a:extLst>
              <a:ext uri="{FF2B5EF4-FFF2-40B4-BE49-F238E27FC236}">
                <a16:creationId xmlns:a16="http://schemas.microsoft.com/office/drawing/2014/main" id="{C84C3660-B11E-4D27-A830-9C9F1ACD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8208" y="2617818"/>
            <a:ext cx="535858" cy="535858"/>
          </a:xfrm>
          <a:prstGeom prst="rect">
            <a:avLst/>
          </a:prstGeom>
        </p:spPr>
      </p:pic>
      <p:pic>
        <p:nvPicPr>
          <p:cNvPr id="18" name="Graphic 17" descr="Downward trend">
            <a:extLst>
              <a:ext uri="{FF2B5EF4-FFF2-40B4-BE49-F238E27FC236}">
                <a16:creationId xmlns:a16="http://schemas.microsoft.com/office/drawing/2014/main" id="{5656471C-C500-4CFE-BF60-7677AF142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8208" y="5482946"/>
            <a:ext cx="535859" cy="5358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090FAE-F653-4B6C-90C8-BE5E422870B0}"/>
              </a:ext>
            </a:extLst>
          </p:cNvPr>
          <p:cNvSpPr txBox="1"/>
          <p:nvPr/>
        </p:nvSpPr>
        <p:spPr>
          <a:xfrm>
            <a:off x="424014" y="3758927"/>
            <a:ext cx="1206909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Throughput estimate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489BD3-73BE-4714-B151-A70519C297FD}"/>
              </a:ext>
            </a:extLst>
          </p:cNvPr>
          <p:cNvSpPr txBox="1"/>
          <p:nvPr/>
        </p:nvSpPr>
        <p:spPr>
          <a:xfrm>
            <a:off x="424014" y="4411064"/>
            <a:ext cx="875071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Segment quality</a:t>
            </a:r>
          </a:p>
        </p:txBody>
      </p:sp>
      <p:pic>
        <p:nvPicPr>
          <p:cNvPr id="21" name="Graphic 20" descr="Upward trend">
            <a:extLst>
              <a:ext uri="{FF2B5EF4-FFF2-40B4-BE49-F238E27FC236}">
                <a16:creationId xmlns:a16="http://schemas.microsoft.com/office/drawing/2014/main" id="{CC37C427-0732-4356-9038-61D4250C2C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0923" y="4429204"/>
            <a:ext cx="535858" cy="535858"/>
          </a:xfrm>
          <a:prstGeom prst="rect">
            <a:avLst/>
          </a:prstGeom>
        </p:spPr>
      </p:pic>
      <p:pic>
        <p:nvPicPr>
          <p:cNvPr id="22" name="Graphic 21" descr="Upward trend">
            <a:extLst>
              <a:ext uri="{FF2B5EF4-FFF2-40B4-BE49-F238E27FC236}">
                <a16:creationId xmlns:a16="http://schemas.microsoft.com/office/drawing/2014/main" id="{5950B3E9-8977-4B6C-976D-7EE8751BBF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0923" y="3777067"/>
            <a:ext cx="535858" cy="53585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66B2580-D161-4420-8E38-EF2361E5347A}"/>
              </a:ext>
            </a:extLst>
          </p:cNvPr>
          <p:cNvCxnSpPr>
            <a:cxnSpLocks/>
          </p:cNvCxnSpPr>
          <p:nvPr/>
        </p:nvCxnSpPr>
        <p:spPr>
          <a:xfrm>
            <a:off x="4779705" y="2976287"/>
            <a:ext cx="997974" cy="5482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8063CB-EFFE-419F-A742-41E11FFC485F}"/>
              </a:ext>
            </a:extLst>
          </p:cNvPr>
          <p:cNvCxnSpPr>
            <a:cxnSpLocks/>
          </p:cNvCxnSpPr>
          <p:nvPr/>
        </p:nvCxnSpPr>
        <p:spPr>
          <a:xfrm flipH="1">
            <a:off x="4779705" y="5186290"/>
            <a:ext cx="806250" cy="5645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F49AD8-321D-4E7F-911F-A79052E4B23B}"/>
              </a:ext>
            </a:extLst>
          </p:cNvPr>
          <p:cNvCxnSpPr>
            <a:cxnSpLocks/>
          </p:cNvCxnSpPr>
          <p:nvPr/>
        </p:nvCxnSpPr>
        <p:spPr>
          <a:xfrm flipH="1" flipV="1">
            <a:off x="2058630" y="5186290"/>
            <a:ext cx="889814" cy="5378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7118512-D128-422F-ADAD-546E1DF59BDC}"/>
              </a:ext>
            </a:extLst>
          </p:cNvPr>
          <p:cNvCxnSpPr>
            <a:cxnSpLocks/>
          </p:cNvCxnSpPr>
          <p:nvPr/>
        </p:nvCxnSpPr>
        <p:spPr>
          <a:xfrm flipV="1">
            <a:off x="1731709" y="2976288"/>
            <a:ext cx="934064" cy="5999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33A1B-98A6-4ABA-83DB-323BDFF8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0CE7225B-22B5-4413-804C-C57BAA28A14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726" t="2848" r="6881"/>
          <a:stretch/>
        </p:blipFill>
        <p:spPr>
          <a:xfrm>
            <a:off x="7472724" y="2219137"/>
            <a:ext cx="3248332" cy="3695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BF2A1B-8992-4117-95A3-A5CB3B0BC2A8}"/>
              </a:ext>
            </a:extLst>
          </p:cNvPr>
          <p:cNvSpPr txBox="1"/>
          <p:nvPr/>
        </p:nvSpPr>
        <p:spPr>
          <a:xfrm>
            <a:off x="10959284" y="2534827"/>
            <a:ext cx="75338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RTT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36323-AED0-41F1-AAA5-6416A32D62C0}"/>
              </a:ext>
            </a:extLst>
          </p:cNvPr>
          <p:cNvSpPr txBox="1"/>
          <p:nvPr/>
        </p:nvSpPr>
        <p:spPr>
          <a:xfrm>
            <a:off x="10959284" y="3549293"/>
            <a:ext cx="921574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ABR est. </a:t>
            </a:r>
            <a:r>
              <a:rPr lang="en-US" dirty="0" err="1"/>
              <a:t>Tput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29347A-8411-458A-9EB7-1950FA914FCA}"/>
              </a:ext>
            </a:extLst>
          </p:cNvPr>
          <p:cNvSpPr txBox="1"/>
          <p:nvPr/>
        </p:nvSpPr>
        <p:spPr>
          <a:xfrm>
            <a:off x="10959284" y="4640908"/>
            <a:ext cx="902928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Segment Quality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B445BC-AFF2-491A-A3E5-88949EBE66CF}"/>
              </a:ext>
            </a:extLst>
          </p:cNvPr>
          <p:cNvSpPr txBox="1"/>
          <p:nvPr/>
        </p:nvSpPr>
        <p:spPr>
          <a:xfrm>
            <a:off x="1411314" y="1756236"/>
            <a:ext cx="5728976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Bandwidth overestimation causes BBR to send too quickly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D9C946-6F73-4F4A-A49F-3F97E49444C6}"/>
              </a:ext>
            </a:extLst>
          </p:cNvPr>
          <p:cNvCxnSpPr>
            <a:cxnSpLocks/>
          </p:cNvCxnSpPr>
          <p:nvPr/>
        </p:nvCxnSpPr>
        <p:spPr>
          <a:xfrm>
            <a:off x="3865714" y="2053005"/>
            <a:ext cx="0" cy="5648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13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2" grpId="0"/>
      <p:bldP spid="16" grpId="0"/>
      <p:bldP spid="19" grpId="0"/>
      <p:bldP spid="20" grpId="0"/>
      <p:bldP spid="5" grpId="0"/>
      <p:bldP spid="7" grpId="0"/>
      <p:bldP spid="23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2F58686-0F5B-4795-85D2-ECAF633DCFF3}"/>
              </a:ext>
            </a:extLst>
          </p:cNvPr>
          <p:cNvSpPr/>
          <p:nvPr/>
        </p:nvSpPr>
        <p:spPr>
          <a:xfrm>
            <a:off x="4708194" y="4368787"/>
            <a:ext cx="259645" cy="710443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06EE608-9B1B-4428-9021-5B24ED203992}"/>
              </a:ext>
            </a:extLst>
          </p:cNvPr>
          <p:cNvSpPr/>
          <p:nvPr/>
        </p:nvSpPr>
        <p:spPr>
          <a:xfrm>
            <a:off x="5135036" y="4530833"/>
            <a:ext cx="293976" cy="548397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D7A19F2-23CC-420E-BB9B-95ACE52F91DA}"/>
              </a:ext>
            </a:extLst>
          </p:cNvPr>
          <p:cNvSpPr/>
          <p:nvPr/>
        </p:nvSpPr>
        <p:spPr>
          <a:xfrm>
            <a:off x="6820258" y="4368787"/>
            <a:ext cx="253091" cy="710431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792C1AC-06F4-41F9-B2DD-2A5C9FFBF8B3}"/>
              </a:ext>
            </a:extLst>
          </p:cNvPr>
          <p:cNvSpPr/>
          <p:nvPr/>
        </p:nvSpPr>
        <p:spPr>
          <a:xfrm>
            <a:off x="5966415" y="2365079"/>
            <a:ext cx="266903" cy="2714139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E64EF0F-2B41-4D62-AB75-BDE2C1AD96D0}"/>
              </a:ext>
            </a:extLst>
          </p:cNvPr>
          <p:cNvSpPr/>
          <p:nvPr/>
        </p:nvSpPr>
        <p:spPr>
          <a:xfrm>
            <a:off x="5544948" y="4021713"/>
            <a:ext cx="308865" cy="1057517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D22E5E6-46BD-42EE-ADBD-26751CC7E848}"/>
              </a:ext>
            </a:extLst>
          </p:cNvPr>
          <p:cNvSpPr/>
          <p:nvPr/>
        </p:nvSpPr>
        <p:spPr>
          <a:xfrm>
            <a:off x="6395457" y="4736368"/>
            <a:ext cx="263330" cy="342861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B43C307-9FD9-4479-875E-3AF20EFA032A}"/>
              </a:ext>
            </a:extLst>
          </p:cNvPr>
          <p:cNvSpPr/>
          <p:nvPr/>
        </p:nvSpPr>
        <p:spPr>
          <a:xfrm>
            <a:off x="7200431" y="4195167"/>
            <a:ext cx="298387" cy="884063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BC4A965-C25E-4E43-8012-8A065B3A6509}"/>
              </a:ext>
            </a:extLst>
          </p:cNvPr>
          <p:cNvSpPr/>
          <p:nvPr/>
        </p:nvSpPr>
        <p:spPr>
          <a:xfrm>
            <a:off x="8093016" y="4530833"/>
            <a:ext cx="259645" cy="548397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A84E211-7C7B-45E2-B4EC-C06B27777B91}"/>
              </a:ext>
            </a:extLst>
          </p:cNvPr>
          <p:cNvSpPr/>
          <p:nvPr/>
        </p:nvSpPr>
        <p:spPr>
          <a:xfrm>
            <a:off x="7666071" y="4736368"/>
            <a:ext cx="258216" cy="342862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9573AC0-D254-4D2D-971C-363ABE706B4A}"/>
              </a:ext>
            </a:extLst>
          </p:cNvPr>
          <p:cNvSpPr/>
          <p:nvPr/>
        </p:nvSpPr>
        <p:spPr>
          <a:xfrm>
            <a:off x="8521390" y="4702608"/>
            <a:ext cx="247634" cy="376622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67DA3CB4-E593-4A38-AA04-D95BCD5E4A56}"/>
              </a:ext>
            </a:extLst>
          </p:cNvPr>
          <p:cNvSpPr/>
          <p:nvPr/>
        </p:nvSpPr>
        <p:spPr>
          <a:xfrm>
            <a:off x="9350078" y="4195167"/>
            <a:ext cx="275895" cy="884063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BE83832-C363-42A6-8BDB-8D3C29A0BA3D}"/>
              </a:ext>
            </a:extLst>
          </p:cNvPr>
          <p:cNvSpPr/>
          <p:nvPr/>
        </p:nvSpPr>
        <p:spPr>
          <a:xfrm>
            <a:off x="8892831" y="4368787"/>
            <a:ext cx="298386" cy="710444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20F1EDC-C262-4361-9F12-6ED9B22DE9AF}"/>
              </a:ext>
            </a:extLst>
          </p:cNvPr>
          <p:cNvSpPr/>
          <p:nvPr/>
        </p:nvSpPr>
        <p:spPr>
          <a:xfrm>
            <a:off x="10197072" y="4368787"/>
            <a:ext cx="278503" cy="710434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984BE36-AA0E-4DBE-A5F7-FCB07337444C}"/>
              </a:ext>
            </a:extLst>
          </p:cNvPr>
          <p:cNvSpPr/>
          <p:nvPr/>
        </p:nvSpPr>
        <p:spPr>
          <a:xfrm>
            <a:off x="9772271" y="4530833"/>
            <a:ext cx="278503" cy="548387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6812344-571D-45C0-B5EE-D5313C7AE830}"/>
              </a:ext>
            </a:extLst>
          </p:cNvPr>
          <p:cNvSpPr/>
          <p:nvPr/>
        </p:nvSpPr>
        <p:spPr>
          <a:xfrm>
            <a:off x="10616657" y="4195159"/>
            <a:ext cx="278502" cy="884063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111183"/>
            <a:ext cx="10058400" cy="935500"/>
          </a:xfrm>
        </p:spPr>
        <p:txBody>
          <a:bodyPr/>
          <a:lstStyle/>
          <a:p>
            <a:r>
              <a:rPr lang="en-US" dirty="0"/>
              <a:t>BBR-S: Bandwidth Estimation using Sampling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7759A-251E-4299-ACEA-991D977D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15</a:t>
            </a:fld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267DC4A-989C-F94D-AB68-5C897E3B2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671" y="2327176"/>
            <a:ext cx="3195512" cy="2140302"/>
          </a:xfrm>
        </p:spPr>
        <p:txBody>
          <a:bodyPr/>
          <a:lstStyle/>
          <a:p>
            <a:pPr marL="693738" lvl="1" indent="-457200">
              <a:buFont typeface="+mj-lt"/>
              <a:buAutoNum type="arabicPeriod"/>
            </a:pPr>
            <a:r>
              <a:rPr lang="en-US" dirty="0"/>
              <a:t>Treat bandwidth measurements as a history of samples</a:t>
            </a:r>
          </a:p>
          <a:p>
            <a:pPr marL="693738" lvl="1" indent="-457200">
              <a:buFont typeface="+mj-lt"/>
              <a:buAutoNum type="arabicPeriod"/>
            </a:pPr>
            <a:endParaRPr lang="en-US" dirty="0"/>
          </a:p>
          <a:p>
            <a:pPr marL="693738" lvl="1" indent="-457200">
              <a:buFont typeface="+mj-lt"/>
              <a:buAutoNum type="arabicPeriod"/>
            </a:pPr>
            <a:r>
              <a:rPr lang="en-US" dirty="0"/>
              <a:t>Discard excessively high samples (outliers) when estimating available bandwidth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0757A16-D019-4958-BEB9-9200DB6531CD}"/>
              </a:ext>
            </a:extLst>
          </p:cNvPr>
          <p:cNvSpPr/>
          <p:nvPr/>
        </p:nvSpPr>
        <p:spPr>
          <a:xfrm>
            <a:off x="4575609" y="2064854"/>
            <a:ext cx="4696881" cy="3238782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341B83-328C-41B0-B402-63A2BD575D64}"/>
              </a:ext>
            </a:extLst>
          </p:cNvPr>
          <p:cNvSpPr txBox="1"/>
          <p:nvPr/>
        </p:nvSpPr>
        <p:spPr>
          <a:xfrm rot="16200000">
            <a:off x="2918623" y="3467210"/>
            <a:ext cx="211799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Delivery rate (</a:t>
            </a:r>
            <a:r>
              <a:rPr lang="en-US" dirty="0" err="1"/>
              <a:t>mbps</a:t>
            </a:r>
            <a:r>
              <a:rPr lang="en-US" dirty="0"/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A6F355-5410-44C7-B065-D023078790FA}"/>
              </a:ext>
            </a:extLst>
          </p:cNvPr>
          <p:cNvSpPr txBox="1"/>
          <p:nvPr/>
        </p:nvSpPr>
        <p:spPr>
          <a:xfrm rot="16200000">
            <a:off x="2694348" y="3325621"/>
            <a:ext cx="315441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0              25           50           75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13954E-9539-45F6-AA56-07365B12C510}"/>
              </a:ext>
            </a:extLst>
          </p:cNvPr>
          <p:cNvSpPr txBox="1"/>
          <p:nvPr/>
        </p:nvSpPr>
        <p:spPr>
          <a:xfrm>
            <a:off x="6872306" y="5463395"/>
            <a:ext cx="196133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i="1" dirty="0"/>
              <a:t>Bandwidth Samples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63CF14-B42F-45FA-8F88-31FF21B198BD}"/>
              </a:ext>
            </a:extLst>
          </p:cNvPr>
          <p:cNvSpPr txBox="1"/>
          <p:nvPr/>
        </p:nvSpPr>
        <p:spPr>
          <a:xfrm>
            <a:off x="6698724" y="2520047"/>
            <a:ext cx="2582151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BBR’s </a:t>
            </a:r>
          </a:p>
          <a:p>
            <a:pPr algn="ctr"/>
            <a:r>
              <a:rPr lang="en-US" dirty="0"/>
              <a:t>bandwidth estimate: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42D559-C7EB-4C7C-B41B-1A594ADC5830}"/>
              </a:ext>
            </a:extLst>
          </p:cNvPr>
          <p:cNvSpPr txBox="1"/>
          <p:nvPr/>
        </p:nvSpPr>
        <p:spPr>
          <a:xfrm>
            <a:off x="7263053" y="3042201"/>
            <a:ext cx="1453492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75 </a:t>
            </a:r>
            <a:r>
              <a:rPr lang="en-US" sz="2800" dirty="0" err="1"/>
              <a:t>mbps</a:t>
            </a:r>
            <a:endParaRPr lang="en-US" sz="2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8C0DC9-2369-4E4F-99CC-9AF02030990C}"/>
              </a:ext>
            </a:extLst>
          </p:cNvPr>
          <p:cNvSpPr txBox="1"/>
          <p:nvPr/>
        </p:nvSpPr>
        <p:spPr>
          <a:xfrm>
            <a:off x="7263053" y="3045754"/>
            <a:ext cx="1453492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25 </a:t>
            </a:r>
            <a:r>
              <a:rPr lang="en-US" sz="2800" dirty="0" err="1"/>
              <a:t>mbps</a:t>
            </a:r>
            <a:endParaRPr lang="en-US" sz="2800" dirty="0"/>
          </a:p>
        </p:txBody>
      </p:sp>
      <p:pic>
        <p:nvPicPr>
          <p:cNvPr id="4" name="Graphic 3" descr="Close">
            <a:extLst>
              <a:ext uri="{FF2B5EF4-FFF2-40B4-BE49-F238E27FC236}">
                <a16:creationId xmlns:a16="http://schemas.microsoft.com/office/drawing/2014/main" id="{068E7B40-39B7-40A3-A5E3-DAD4A7C2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0743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" grpId="0" uiExpand="1" build="p"/>
      <p:bldP spid="49" grpId="0" animBg="1"/>
      <p:bldP spid="50" grpId="0"/>
      <p:bldP spid="51" grpId="0"/>
      <p:bldP spid="52" grpId="0"/>
      <p:bldP spid="53" grpId="0"/>
      <p:bldP spid="54" grpId="0"/>
      <p:bldP spid="54" grpId="1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BBR-S improves DASH </a:t>
            </a:r>
            <a:r>
              <a:rPr lang="en-US" dirty="0" err="1"/>
              <a:t>QoE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7759A-251E-4299-ACEA-991D977D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6C6ADB-BC17-4DB6-B0B2-FDE4EC23B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560840"/>
              </p:ext>
            </p:extLst>
          </p:nvPr>
        </p:nvGraphicFramePr>
        <p:xfrm>
          <a:off x="5285560" y="2082573"/>
          <a:ext cx="5914796" cy="341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E3A3220-70CD-4D30-BD80-5AD4941B1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161379"/>
            <a:ext cx="4218760" cy="3345235"/>
          </a:xfrm>
        </p:spPr>
        <p:txBody>
          <a:bodyPr/>
          <a:lstStyle/>
          <a:p>
            <a:pPr marL="579438" lvl="1" indent="-342900"/>
            <a:r>
              <a:rPr lang="en-US" dirty="0"/>
              <a:t>We repeat experiments under deep buffers</a:t>
            </a:r>
          </a:p>
          <a:p>
            <a:pPr marL="579438" lvl="1" indent="-342900"/>
            <a:endParaRPr lang="en-US" dirty="0"/>
          </a:p>
          <a:p>
            <a:pPr marL="579438" lvl="1" indent="-342900"/>
            <a:r>
              <a:rPr lang="en-US" dirty="0"/>
              <a:t>BBR-S quality and stall rate similar to shallow buffers</a:t>
            </a:r>
          </a:p>
          <a:p>
            <a:pPr marL="579438" lvl="1" indent="-342900"/>
            <a:endParaRPr lang="en-US" dirty="0"/>
          </a:p>
          <a:p>
            <a:pPr marL="579438" lvl="1" indent="-342900"/>
            <a:r>
              <a:rPr lang="en-US" dirty="0"/>
              <a:t>BBR-S accurately measures bandwidth and avoids </a:t>
            </a:r>
            <a:r>
              <a:rPr lang="en-US" dirty="0" err="1"/>
              <a:t>bufferbloat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6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27481-5C8B-174F-895B-B3B7B3B5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013995"/>
            <a:ext cx="9087293" cy="3750197"/>
          </a:xfrm>
        </p:spPr>
        <p:txBody>
          <a:bodyPr/>
          <a:lstStyle/>
          <a:p>
            <a:pPr marL="579438" lvl="1" indent="-342900"/>
            <a:r>
              <a:rPr lang="en-US" dirty="0"/>
              <a:t>Measure the performance of BBR and DASH video under diverse network settings</a:t>
            </a:r>
          </a:p>
          <a:p>
            <a:pPr marL="579438" lvl="1" indent="-342900"/>
            <a:endParaRPr lang="en-US" dirty="0"/>
          </a:p>
          <a:p>
            <a:pPr marL="579438" lvl="1" indent="-342900"/>
            <a:r>
              <a:rPr lang="en-US" dirty="0"/>
              <a:t>Find </a:t>
            </a:r>
            <a:r>
              <a:rPr lang="en-US" b="1" dirty="0"/>
              <a:t>poor video </a:t>
            </a:r>
            <a:r>
              <a:rPr lang="en-US" b="1" dirty="0" err="1"/>
              <a:t>QoE</a:t>
            </a:r>
            <a:r>
              <a:rPr lang="en-US" b="1" dirty="0"/>
              <a:t> under BBR </a:t>
            </a:r>
            <a:r>
              <a:rPr lang="en-US" dirty="0"/>
              <a:t>with larger buffers and network burstiness</a:t>
            </a:r>
          </a:p>
          <a:p>
            <a:pPr marL="579438" lvl="1" indent="-342900"/>
            <a:endParaRPr lang="en-US" dirty="0"/>
          </a:p>
          <a:p>
            <a:pPr marL="579438" lvl="1" indent="-342900"/>
            <a:r>
              <a:rPr lang="en-US" dirty="0"/>
              <a:t>Show that </a:t>
            </a:r>
            <a:r>
              <a:rPr lang="en-US" b="1" dirty="0"/>
              <a:t>BBR suffers </a:t>
            </a:r>
            <a:r>
              <a:rPr lang="en-US" b="1" dirty="0" err="1"/>
              <a:t>bufferbloat</a:t>
            </a:r>
            <a:r>
              <a:rPr lang="en-US" dirty="0"/>
              <a:t> due to </a:t>
            </a:r>
            <a:r>
              <a:rPr lang="en-US" b="1" dirty="0"/>
              <a:t>bandwidth overestimation</a:t>
            </a:r>
          </a:p>
          <a:p>
            <a:pPr marL="579438" lvl="1" indent="-342900"/>
            <a:endParaRPr lang="en-US" dirty="0"/>
          </a:p>
          <a:p>
            <a:pPr marL="579438" lvl="1" indent="-342900"/>
            <a:r>
              <a:rPr lang="en-US" dirty="0"/>
              <a:t>Present BBR-S with modified bandwidth estimation to improve video </a:t>
            </a:r>
            <a:r>
              <a:rPr lang="en-US" dirty="0" err="1"/>
              <a:t>QoE</a:t>
            </a:r>
            <a:endParaRPr lang="en-US" dirty="0"/>
          </a:p>
          <a:p>
            <a:pPr marL="579438" lvl="1" indent="-3429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361441"/>
            <a:ext cx="10058400" cy="55585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B1653-5449-4D4C-98BA-19CD3FCB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5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7CEC-A5BC-9F44-B8F1-02E4AAAB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Video and BBR?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27793B2-23CF-6547-ADD9-DE0FE83FAC5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66800" y="2134141"/>
                <a:ext cx="4501771" cy="3499015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Video streaming accounts for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Georgia Regular" panose="02040502050405020303"/>
                          </a:rPr>
                          <m:t>60%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chemeClr val="tx1"/>
                            </a:solidFill>
                            <a:latin typeface="Georgia Regular" panose="02040502050405020303"/>
                          </a:rPr>
                          <m:t> 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Georgia Regular" panose="02040502050405020303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of Internet traffic</a:t>
                </a:r>
                <a:r>
                  <a:rPr lang="en-US" dirty="0">
                    <a:solidFill>
                      <a:schemeClr val="tx1"/>
                    </a:solidFill>
                  </a:rPr>
                  <a:t>, but suffers from poor performance</a:t>
                </a:r>
                <a:endParaRPr lang="en-US" dirty="0">
                  <a:solidFill>
                    <a:schemeClr val="tx1"/>
                  </a:solidFill>
                  <a:latin typeface="Georgia Regular" panose="02040502050405020303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BBR is a new congestion control that has been widely adopted, but it is not yet well-studied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Georgia Regular" panose="02040502050405020303"/>
                  </a:rPr>
                  <a:t>Accounts for </a:t>
                </a:r>
                <a:r>
                  <a:rPr lang="en-US" b="1" dirty="0">
                    <a:solidFill>
                      <a:schemeClr val="tx1"/>
                    </a:solidFill>
                    <a:latin typeface="Georgia Regular" panose="02040502050405020303"/>
                  </a:rPr>
                  <a:t>40% of internet traffic </a:t>
                </a:r>
                <a:r>
                  <a:rPr lang="en-US" dirty="0">
                    <a:solidFill>
                      <a:schemeClr val="tx1"/>
                    </a:solidFill>
                    <a:latin typeface="Georgia Regular" panose="02040502050405020303"/>
                  </a:rPr>
                  <a:t>(Mishra et al. </a:t>
                </a:r>
                <a:r>
                  <a:rPr lang="en-US" i="1" dirty="0">
                    <a:solidFill>
                      <a:schemeClr val="tx1"/>
                    </a:solidFill>
                    <a:latin typeface="Georgia Regular" panose="02040502050405020303"/>
                  </a:rPr>
                  <a:t>POMACS ’19)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Georgia Regular" panose="02040502050405020303"/>
                  </a:rPr>
                  <a:t>Used by large video providers like YouTube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27793B2-23CF-6547-ADD9-DE0FE83FA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6800" y="2134141"/>
                <a:ext cx="4501771" cy="3499015"/>
              </a:xfrm>
              <a:blipFill>
                <a:blip r:embed="rId3"/>
                <a:stretch>
                  <a:fillRect l="-3252" t="-2439" r="-4065" b="-3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9ACD38C-AAE5-4211-9D6E-3CB5BF6C2CFA}"/>
              </a:ext>
            </a:extLst>
          </p:cNvPr>
          <p:cNvSpPr txBox="1"/>
          <p:nvPr/>
        </p:nvSpPr>
        <p:spPr>
          <a:xfrm>
            <a:off x="3539108" y="6232036"/>
            <a:ext cx="8513717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Georgia Regular" panose="02040502050405020303"/>
              </a:rPr>
              <a:t>1. https://www.sandvine.com/inthenews/netflix-falls-to-second-place-in-global-internet-traffic-share.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15E899-BC69-E849-A63A-926A05D72E2A}"/>
              </a:ext>
            </a:extLst>
          </p:cNvPr>
          <p:cNvGrpSpPr/>
          <p:nvPr/>
        </p:nvGrpSpPr>
        <p:grpSpPr>
          <a:xfrm>
            <a:off x="5741375" y="2351917"/>
            <a:ext cx="4503592" cy="3281239"/>
            <a:chOff x="6209257" y="2427053"/>
            <a:chExt cx="4503592" cy="3281239"/>
          </a:xfrm>
        </p:grpSpPr>
        <p:pic>
          <p:nvPicPr>
            <p:cNvPr id="1040" name="Picture 16" descr="Amazon Prime Video - Review 2020 - PCMag India">
              <a:extLst>
                <a:ext uri="{FF2B5EF4-FFF2-40B4-BE49-F238E27FC236}">
                  <a16:creationId xmlns:a16="http://schemas.microsoft.com/office/drawing/2014/main" id="{8444BE54-18B8-4AEC-9D62-CC0DACD7D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177" y="3512148"/>
              <a:ext cx="1390602" cy="853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phic 15" descr="Upward trend">
              <a:extLst>
                <a:ext uri="{FF2B5EF4-FFF2-40B4-BE49-F238E27FC236}">
                  <a16:creationId xmlns:a16="http://schemas.microsoft.com/office/drawing/2014/main" id="{5C07F1C5-2E85-4CDC-B55C-C13CFF6D3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9257" y="3048861"/>
              <a:ext cx="2438526" cy="2659431"/>
            </a:xfrm>
            <a:prstGeom prst="rect">
              <a:avLst/>
            </a:prstGeom>
          </p:spPr>
        </p:pic>
        <p:pic>
          <p:nvPicPr>
            <p:cNvPr id="17" name="Picture 6" descr="Hulu - Wikipedia">
              <a:extLst>
                <a:ext uri="{FF2B5EF4-FFF2-40B4-BE49-F238E27FC236}">
                  <a16:creationId xmlns:a16="http://schemas.microsoft.com/office/drawing/2014/main" id="{F023F9DC-BB33-40AF-94A5-4E115DBB1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4323" y="3145289"/>
              <a:ext cx="1027729" cy="327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lephants Dream | Netflix">
              <a:extLst>
                <a:ext uri="{FF2B5EF4-FFF2-40B4-BE49-F238E27FC236}">
                  <a16:creationId xmlns:a16="http://schemas.microsoft.com/office/drawing/2014/main" id="{55260584-0D40-40BE-85D0-878BCC07A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2074" y="2443747"/>
              <a:ext cx="1188341" cy="550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YouTube Banner Size &amp; YouTube Channel Art Size Guide | December 2020">
              <a:extLst>
                <a:ext uri="{FF2B5EF4-FFF2-40B4-BE49-F238E27FC236}">
                  <a16:creationId xmlns:a16="http://schemas.microsoft.com/office/drawing/2014/main" id="{94C2B2EC-B5B3-45B2-8ECC-B683FF895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9237" y="3033722"/>
              <a:ext cx="1223612" cy="637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A112D3-DD70-4974-88E5-6084C2C25CEC}"/>
                </a:ext>
              </a:extLst>
            </p:cNvPr>
            <p:cNvSpPr txBox="1"/>
            <p:nvPr/>
          </p:nvSpPr>
          <p:spPr>
            <a:xfrm>
              <a:off x="6718118" y="2427053"/>
              <a:ext cx="1577775" cy="98488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>
                  <a:latin typeface="Georgia Regular" panose="02040502050405020303"/>
                </a:rPr>
                <a:t>&gt;60%</a:t>
              </a:r>
            </a:p>
            <a:p>
              <a:pPr algn="l"/>
              <a:r>
                <a:rPr lang="en-US" sz="3200" b="1" dirty="0">
                  <a:latin typeface="Georgia Regular" panose="02040502050405020303"/>
                </a:rPr>
                <a:t>(2019)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A7018-569B-42B9-912C-19BEDF0CC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2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7CEC-A5BC-9F44-B8F1-02E4AAAB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Video and BBR?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27793B2-23CF-6547-ADD9-DE0FE83FAC5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66800" y="2134141"/>
                <a:ext cx="4501771" cy="3499015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Video streaming accounts for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latin typeface="Georgia Regular" panose="02040502050405020303"/>
                          </a:rPr>
                          <m:t>60%</m:t>
                        </m:r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chemeClr val="tx1"/>
                            </a:solidFill>
                            <a:latin typeface="Georgia Regular" panose="02040502050405020303"/>
                          </a:rPr>
                          <m:t> 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Georgia Regular" panose="02040502050405020303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of Internet traffic</a:t>
                </a:r>
                <a:r>
                  <a:rPr lang="en-US" dirty="0">
                    <a:solidFill>
                      <a:schemeClr val="tx1"/>
                    </a:solidFill>
                  </a:rPr>
                  <a:t>, but suffers from poor performance</a:t>
                </a:r>
                <a:endParaRPr lang="en-US" dirty="0">
                  <a:solidFill>
                    <a:schemeClr val="tx1"/>
                  </a:solidFill>
                  <a:latin typeface="Georgia Regular" panose="02040502050405020303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BBR is a new congestion control that has been widely adopted, but it is not yet well-studied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Georgia Regular" panose="02040502050405020303"/>
                  </a:rPr>
                  <a:t>Accounts for </a:t>
                </a:r>
                <a:r>
                  <a:rPr lang="en-US" b="1" dirty="0">
                    <a:solidFill>
                      <a:schemeClr val="tx1"/>
                    </a:solidFill>
                    <a:latin typeface="Georgia Regular" panose="02040502050405020303"/>
                  </a:rPr>
                  <a:t>40% of internet traffic </a:t>
                </a:r>
                <a:r>
                  <a:rPr lang="en-US" dirty="0">
                    <a:solidFill>
                      <a:schemeClr val="tx1"/>
                    </a:solidFill>
                    <a:latin typeface="Georgia Regular" panose="02040502050405020303"/>
                  </a:rPr>
                  <a:t>(Mishra et al. </a:t>
                </a:r>
                <a:r>
                  <a:rPr lang="en-US" i="1" dirty="0">
                    <a:solidFill>
                      <a:schemeClr val="tx1"/>
                    </a:solidFill>
                    <a:latin typeface="Georgia Regular" panose="02040502050405020303"/>
                  </a:rPr>
                  <a:t>POMACS ’19)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Georgia Regular" panose="02040502050405020303"/>
                  </a:rPr>
                  <a:t>Used by large video providers like YouTube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27793B2-23CF-6547-ADD9-DE0FE83FA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66800" y="2134141"/>
                <a:ext cx="4501771" cy="3499015"/>
              </a:xfrm>
              <a:blipFill>
                <a:blip r:embed="rId3"/>
                <a:stretch>
                  <a:fillRect l="-3252" t="-2439" r="-4065" b="-3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9ACD38C-AAE5-4211-9D6E-3CB5BF6C2CFA}"/>
              </a:ext>
            </a:extLst>
          </p:cNvPr>
          <p:cNvSpPr txBox="1"/>
          <p:nvPr/>
        </p:nvSpPr>
        <p:spPr>
          <a:xfrm>
            <a:off x="3539108" y="6232036"/>
            <a:ext cx="8513717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Georgia Regular" panose="02040502050405020303"/>
              </a:rPr>
              <a:t>1. https://www.sandvine.com/inthenews/netflix-falls-to-second-place-in-global-internet-traffic-share.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15E899-BC69-E849-A63A-926A05D72E2A}"/>
              </a:ext>
            </a:extLst>
          </p:cNvPr>
          <p:cNvGrpSpPr/>
          <p:nvPr/>
        </p:nvGrpSpPr>
        <p:grpSpPr>
          <a:xfrm>
            <a:off x="5741375" y="2351917"/>
            <a:ext cx="4503592" cy="3281239"/>
            <a:chOff x="6209257" y="2427053"/>
            <a:chExt cx="4503592" cy="3281239"/>
          </a:xfrm>
        </p:grpSpPr>
        <p:pic>
          <p:nvPicPr>
            <p:cNvPr id="1040" name="Picture 16" descr="Amazon Prime Video - Review 2020 - PCMag India">
              <a:extLst>
                <a:ext uri="{FF2B5EF4-FFF2-40B4-BE49-F238E27FC236}">
                  <a16:creationId xmlns:a16="http://schemas.microsoft.com/office/drawing/2014/main" id="{8444BE54-18B8-4AEC-9D62-CC0DACD7D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177" y="3512148"/>
              <a:ext cx="1390602" cy="853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phic 15" descr="Upward trend">
              <a:extLst>
                <a:ext uri="{FF2B5EF4-FFF2-40B4-BE49-F238E27FC236}">
                  <a16:creationId xmlns:a16="http://schemas.microsoft.com/office/drawing/2014/main" id="{5C07F1C5-2E85-4CDC-B55C-C13CFF6D3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9257" y="3048861"/>
              <a:ext cx="2438526" cy="2659431"/>
            </a:xfrm>
            <a:prstGeom prst="rect">
              <a:avLst/>
            </a:prstGeom>
          </p:spPr>
        </p:pic>
        <p:pic>
          <p:nvPicPr>
            <p:cNvPr id="17" name="Picture 6" descr="Hulu - Wikipedia">
              <a:extLst>
                <a:ext uri="{FF2B5EF4-FFF2-40B4-BE49-F238E27FC236}">
                  <a16:creationId xmlns:a16="http://schemas.microsoft.com/office/drawing/2014/main" id="{F023F9DC-BB33-40AF-94A5-4E115DBB1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4323" y="3145289"/>
              <a:ext cx="1027729" cy="327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lephants Dream | Netflix">
              <a:extLst>
                <a:ext uri="{FF2B5EF4-FFF2-40B4-BE49-F238E27FC236}">
                  <a16:creationId xmlns:a16="http://schemas.microsoft.com/office/drawing/2014/main" id="{55260584-0D40-40BE-85D0-878BCC07A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2074" y="2443747"/>
              <a:ext cx="1188341" cy="550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YouTube Banner Size &amp; YouTube Channel Art Size Guide | December 2020">
              <a:extLst>
                <a:ext uri="{FF2B5EF4-FFF2-40B4-BE49-F238E27FC236}">
                  <a16:creationId xmlns:a16="http://schemas.microsoft.com/office/drawing/2014/main" id="{94C2B2EC-B5B3-45B2-8ECC-B683FF895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9237" y="3033722"/>
              <a:ext cx="1223612" cy="637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A112D3-DD70-4974-88E5-6084C2C25CEC}"/>
                </a:ext>
              </a:extLst>
            </p:cNvPr>
            <p:cNvSpPr txBox="1"/>
            <p:nvPr/>
          </p:nvSpPr>
          <p:spPr>
            <a:xfrm>
              <a:off x="6718118" y="2427053"/>
              <a:ext cx="1577775" cy="98488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>
                  <a:latin typeface="Georgia Regular" panose="02040502050405020303"/>
                </a:rPr>
                <a:t>&gt;60%</a:t>
              </a:r>
            </a:p>
            <a:p>
              <a:pPr algn="l"/>
              <a:r>
                <a:rPr lang="en-US" sz="3200" b="1" dirty="0">
                  <a:latin typeface="Georgia Regular" panose="02040502050405020303"/>
                </a:rPr>
                <a:t>(2019)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A7018-569B-42B9-912C-19BEDF0CC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5C33D-9C3F-4C8C-9726-81C731590629}"/>
              </a:ext>
            </a:extLst>
          </p:cNvPr>
          <p:cNvSpPr/>
          <p:nvPr/>
        </p:nvSpPr>
        <p:spPr>
          <a:xfrm>
            <a:off x="222379" y="8012"/>
            <a:ext cx="11747241" cy="6858000"/>
          </a:xfrm>
          <a:prstGeom prst="rect">
            <a:avLst/>
          </a:prstGeom>
          <a:solidFill>
            <a:srgbClr val="D9D9D9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5">
            <a:extLst>
              <a:ext uri="{FF2B5EF4-FFF2-40B4-BE49-F238E27FC236}">
                <a16:creationId xmlns:a16="http://schemas.microsoft.com/office/drawing/2014/main" id="{F7FC97E0-0EEB-4F88-A6A3-D5ACA39667A9}"/>
              </a:ext>
            </a:extLst>
          </p:cNvPr>
          <p:cNvSpPr/>
          <p:nvPr/>
        </p:nvSpPr>
        <p:spPr>
          <a:xfrm>
            <a:off x="1781666" y="4899090"/>
            <a:ext cx="8663233" cy="686506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eorgia Regular" panose="02040502050405020303"/>
              </a:rPr>
              <a:t>We investigate video </a:t>
            </a:r>
            <a:r>
              <a:rPr lang="en-US" sz="2800" dirty="0" err="1">
                <a:latin typeface="Georgia Regular" panose="02040502050405020303"/>
              </a:rPr>
              <a:t>QoE</a:t>
            </a:r>
            <a:r>
              <a:rPr lang="en-US" sz="2800" dirty="0">
                <a:latin typeface="Georgia Regular" panose="02040502050405020303"/>
              </a:rPr>
              <a:t> under BBR</a:t>
            </a:r>
          </a:p>
        </p:txBody>
      </p:sp>
    </p:spTree>
    <p:extLst>
      <p:ext uri="{BB962C8B-B14F-4D97-AF65-F5344CB8AC3E}">
        <p14:creationId xmlns:p14="http://schemas.microsoft.com/office/powerpoint/2010/main" val="244776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27481-5C8B-174F-895B-B3B7B3B5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486764"/>
            <a:ext cx="10058400" cy="1089269"/>
          </a:xfrm>
        </p:spPr>
        <p:txBody>
          <a:bodyPr/>
          <a:lstStyle/>
          <a:p>
            <a:pPr marL="342900" lvl="1" indent="-334963"/>
            <a:r>
              <a:rPr lang="en-US" dirty="0"/>
              <a:t>Congestion control algorithms decide how </a:t>
            </a:r>
            <a:r>
              <a:rPr lang="en-US" i="1" dirty="0"/>
              <a:t>fast</a:t>
            </a:r>
            <a:r>
              <a:rPr lang="en-US" dirty="0"/>
              <a:t> to send packets</a:t>
            </a:r>
          </a:p>
          <a:p>
            <a:pPr marL="342900" lvl="1" indent="-334963"/>
            <a:r>
              <a:rPr lang="en-US" dirty="0" err="1"/>
              <a:t>Bufferbloat</a:t>
            </a:r>
            <a:r>
              <a:rPr lang="en-US" dirty="0"/>
              <a:t> is excessive queuing delay in large network buffers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Control and </a:t>
            </a:r>
            <a:r>
              <a:rPr lang="en-US" dirty="0" err="1"/>
              <a:t>Bufferbloat</a:t>
            </a:r>
            <a:endParaRPr lang="en-US" dirty="0"/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7360A55C-E9B6-4790-AD96-4B7881E6A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7450" y="4572414"/>
            <a:ext cx="914400" cy="914400"/>
          </a:xfrm>
          <a:prstGeom prst="rect">
            <a:avLst/>
          </a:prstGeom>
        </p:spPr>
      </p:pic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A72CEC1C-2180-4672-A2CD-42BAB46FB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0920" y="4589871"/>
            <a:ext cx="914400" cy="914400"/>
          </a:xfrm>
          <a:prstGeom prst="rect">
            <a:avLst/>
          </a:prstGeom>
        </p:spPr>
      </p:pic>
      <p:pic>
        <p:nvPicPr>
          <p:cNvPr id="11" name="Graphic 10" descr="Wireless router">
            <a:extLst>
              <a:ext uri="{FF2B5EF4-FFF2-40B4-BE49-F238E27FC236}">
                <a16:creationId xmlns:a16="http://schemas.microsoft.com/office/drawing/2014/main" id="{C68D2F30-ACB3-40F0-9298-EFF07C43F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8202" y="4551341"/>
            <a:ext cx="914400" cy="9144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94212F-F936-4483-8BE9-369BE364AB0A}"/>
              </a:ext>
            </a:extLst>
          </p:cNvPr>
          <p:cNvSpPr/>
          <p:nvPr/>
        </p:nvSpPr>
        <p:spPr>
          <a:xfrm>
            <a:off x="5178161" y="3647357"/>
            <a:ext cx="1554481" cy="835742"/>
          </a:xfrm>
          <a:prstGeom prst="roundRect">
            <a:avLst/>
          </a:prstGeom>
          <a:solidFill>
            <a:schemeClr val="bg1"/>
          </a:solidFill>
          <a:ln>
            <a:solidFill>
              <a:srgbClr val="AB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B7B14A-6F66-4705-AEAA-DF3AB3D77C06}"/>
              </a:ext>
            </a:extLst>
          </p:cNvPr>
          <p:cNvSpPr/>
          <p:nvPr/>
        </p:nvSpPr>
        <p:spPr>
          <a:xfrm>
            <a:off x="5288770" y="3734522"/>
            <a:ext cx="235974" cy="619432"/>
          </a:xfrm>
          <a:prstGeom prst="roundRect">
            <a:avLst/>
          </a:prstGeom>
          <a:solidFill>
            <a:srgbClr val="AB1500"/>
          </a:solidFill>
          <a:ln>
            <a:solidFill>
              <a:srgbClr val="AB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21A083-A012-4696-A027-5C9B3C967709}"/>
              </a:ext>
            </a:extLst>
          </p:cNvPr>
          <p:cNvSpPr/>
          <p:nvPr/>
        </p:nvSpPr>
        <p:spPr>
          <a:xfrm>
            <a:off x="5569484" y="3739438"/>
            <a:ext cx="235974" cy="619432"/>
          </a:xfrm>
          <a:prstGeom prst="roundRect">
            <a:avLst/>
          </a:prstGeom>
          <a:solidFill>
            <a:srgbClr val="AB1500"/>
          </a:solidFill>
          <a:ln>
            <a:solidFill>
              <a:srgbClr val="AB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348535-363D-4761-83F0-A8D6261E398E}"/>
              </a:ext>
            </a:extLst>
          </p:cNvPr>
          <p:cNvSpPr/>
          <p:nvPr/>
        </p:nvSpPr>
        <p:spPr>
          <a:xfrm>
            <a:off x="6130912" y="3739438"/>
            <a:ext cx="235974" cy="619432"/>
          </a:xfrm>
          <a:prstGeom prst="roundRect">
            <a:avLst/>
          </a:prstGeom>
          <a:solidFill>
            <a:srgbClr val="AB1500"/>
          </a:solidFill>
          <a:ln>
            <a:solidFill>
              <a:srgbClr val="AB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12ED57-AA70-4538-9EA1-29BCB622AFA0}"/>
              </a:ext>
            </a:extLst>
          </p:cNvPr>
          <p:cNvSpPr/>
          <p:nvPr/>
        </p:nvSpPr>
        <p:spPr>
          <a:xfrm>
            <a:off x="5850198" y="3739438"/>
            <a:ext cx="235974" cy="619432"/>
          </a:xfrm>
          <a:prstGeom prst="roundRect">
            <a:avLst/>
          </a:prstGeom>
          <a:solidFill>
            <a:srgbClr val="AB1500"/>
          </a:solidFill>
          <a:ln>
            <a:solidFill>
              <a:srgbClr val="AB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E2899C7-4141-43AF-A9B6-4D085A31CEFE}"/>
              </a:ext>
            </a:extLst>
          </p:cNvPr>
          <p:cNvSpPr/>
          <p:nvPr/>
        </p:nvSpPr>
        <p:spPr>
          <a:xfrm>
            <a:off x="6411626" y="3739438"/>
            <a:ext cx="235974" cy="619432"/>
          </a:xfrm>
          <a:prstGeom prst="roundRect">
            <a:avLst/>
          </a:prstGeom>
          <a:solidFill>
            <a:srgbClr val="AB1500"/>
          </a:solidFill>
          <a:ln>
            <a:solidFill>
              <a:srgbClr val="AB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8E014B-36D9-4D30-B7F9-14DE3E676350}"/>
              </a:ext>
            </a:extLst>
          </p:cNvPr>
          <p:cNvCxnSpPr/>
          <p:nvPr/>
        </p:nvCxnSpPr>
        <p:spPr>
          <a:xfrm flipV="1">
            <a:off x="3284502" y="4315652"/>
            <a:ext cx="1330036" cy="334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E413D9-5347-4954-A15F-3D5A51034B20}"/>
              </a:ext>
            </a:extLst>
          </p:cNvPr>
          <p:cNvCxnSpPr>
            <a:cxnSpLocks/>
          </p:cNvCxnSpPr>
          <p:nvPr/>
        </p:nvCxnSpPr>
        <p:spPr>
          <a:xfrm>
            <a:off x="7189529" y="4315652"/>
            <a:ext cx="1443022" cy="455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83B59AB-8B9A-44F6-BFD4-CACA24AE18DA}"/>
              </a:ext>
            </a:extLst>
          </p:cNvPr>
          <p:cNvSpPr/>
          <p:nvPr/>
        </p:nvSpPr>
        <p:spPr>
          <a:xfrm>
            <a:off x="3831533" y="4305465"/>
            <a:ext cx="235974" cy="619432"/>
          </a:xfrm>
          <a:prstGeom prst="roundRect">
            <a:avLst/>
          </a:prstGeom>
          <a:solidFill>
            <a:srgbClr val="AB1500"/>
          </a:solidFill>
          <a:ln>
            <a:solidFill>
              <a:srgbClr val="AB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D4B929-9890-40E0-98FD-D64487AE7FB9}"/>
              </a:ext>
            </a:extLst>
          </p:cNvPr>
          <p:cNvSpPr/>
          <p:nvPr/>
        </p:nvSpPr>
        <p:spPr>
          <a:xfrm>
            <a:off x="7841195" y="4309911"/>
            <a:ext cx="235974" cy="619432"/>
          </a:xfrm>
          <a:prstGeom prst="roundRect">
            <a:avLst/>
          </a:prstGeom>
          <a:solidFill>
            <a:srgbClr val="AB1500"/>
          </a:solidFill>
          <a:ln>
            <a:solidFill>
              <a:srgbClr val="AB1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0C2CB-C6DA-4E47-9580-364DA5FF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BD80C-32E6-E843-B2B2-5A33CE8B4E00}"/>
              </a:ext>
            </a:extLst>
          </p:cNvPr>
          <p:cNvSpPr txBox="1"/>
          <p:nvPr/>
        </p:nvSpPr>
        <p:spPr>
          <a:xfrm>
            <a:off x="1726163" y="5383763"/>
            <a:ext cx="112568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Sender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402A7E-004E-C343-81DB-6F2C4151D754}"/>
              </a:ext>
            </a:extLst>
          </p:cNvPr>
          <p:cNvSpPr txBox="1"/>
          <p:nvPr/>
        </p:nvSpPr>
        <p:spPr>
          <a:xfrm>
            <a:off x="5392557" y="5368956"/>
            <a:ext cx="1125687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Bottleneck Router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2ACD61-F672-7442-B7E3-706B4002031C}"/>
              </a:ext>
            </a:extLst>
          </p:cNvPr>
          <p:cNvSpPr txBox="1"/>
          <p:nvPr/>
        </p:nvSpPr>
        <p:spPr>
          <a:xfrm>
            <a:off x="8955276" y="5383227"/>
            <a:ext cx="112568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Receiver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2E15D2-F945-D74D-83C9-FEDE6514D9C6}"/>
              </a:ext>
            </a:extLst>
          </p:cNvPr>
          <p:cNvSpPr txBox="1"/>
          <p:nvPr/>
        </p:nvSpPr>
        <p:spPr>
          <a:xfrm>
            <a:off x="5256320" y="3304814"/>
            <a:ext cx="14237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No Congestion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59E95A-E311-824F-83EC-D06A3224BBB5}"/>
              </a:ext>
            </a:extLst>
          </p:cNvPr>
          <p:cNvSpPr txBox="1"/>
          <p:nvPr/>
        </p:nvSpPr>
        <p:spPr>
          <a:xfrm>
            <a:off x="5256320" y="3301924"/>
            <a:ext cx="14237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/>
              <a:t>Bufferbloat</a:t>
            </a:r>
            <a:r>
              <a:rPr lang="en-US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33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6" grpId="0"/>
      <p:bldP spid="22" grpId="0"/>
      <p:bldP spid="23" grpId="0"/>
      <p:bldP spid="8" grpId="0"/>
      <p:bldP spid="8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CA183070-59E8-FD44-BD88-386E5780A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311"/>
          <a:stretch/>
        </p:blipFill>
        <p:spPr>
          <a:xfrm>
            <a:off x="5860244" y="2444385"/>
            <a:ext cx="5842070" cy="1475663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21774713-E7B3-A244-86A1-406F6E856B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689"/>
          <a:stretch/>
        </p:blipFill>
        <p:spPr>
          <a:xfrm>
            <a:off x="5860244" y="3920048"/>
            <a:ext cx="5842070" cy="161869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7A0680-CA39-40AF-855C-69EB79857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319" y="2586973"/>
            <a:ext cx="4941693" cy="26188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BBR estimates the bandwidth-delay product (BDP) to set its sending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BDP is the theoretical network capacity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F12080-900E-46AE-B2CD-52710434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19" y="1003615"/>
            <a:ext cx="7420837" cy="1057517"/>
          </a:xfrm>
        </p:spPr>
        <p:txBody>
          <a:bodyPr/>
          <a:lstStyle/>
          <a:p>
            <a:r>
              <a:rPr lang="en-US" dirty="0"/>
              <a:t>BBR: a new congestion control that combats </a:t>
            </a:r>
            <a:r>
              <a:rPr lang="en-US" dirty="0" err="1"/>
              <a:t>bufferbloat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DEEEF8-BA73-48C2-BCBA-D21930870A29}"/>
                  </a:ext>
                </a:extLst>
              </p:cNvPr>
              <p:cNvSpPr txBox="1"/>
              <p:nvPr/>
            </p:nvSpPr>
            <p:spPr>
              <a:xfrm>
                <a:off x="1120877" y="4233904"/>
                <a:ext cx="4857135" cy="30777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𝐵𝐷𝑃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𝑏𝑎𝑛𝑑𝑤𝑖𝑑𝑡h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𝑝𝑟𝑜𝑝𝑎𝑔𝑎𝑡𝑖𝑜𝑛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𝑑𝑒𝑙𝑎𝑦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DEEEF8-BA73-48C2-BCBA-D21930870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77" y="4233904"/>
                <a:ext cx="4857135" cy="307777"/>
              </a:xfrm>
              <a:prstGeom prst="rect">
                <a:avLst/>
              </a:prstGeom>
              <a:blipFill>
                <a:blip r:embed="rId5"/>
                <a:stretch>
                  <a:fillRect t="-8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9173A62-4DEE-4ABB-B80F-1AA123A731AD}"/>
              </a:ext>
            </a:extLst>
          </p:cNvPr>
          <p:cNvSpPr txBox="1"/>
          <p:nvPr/>
        </p:nvSpPr>
        <p:spPr>
          <a:xfrm>
            <a:off x="1743265" y="4965563"/>
            <a:ext cx="4159044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latin typeface="Georgia Regular" panose="02040502050405020303"/>
              </a:rPr>
              <a:t>max(delivery rate)     min(RTT)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68FC91-E2D4-4BF6-AB5E-0FAC8BDB80E5}"/>
              </a:ext>
            </a:extLst>
          </p:cNvPr>
          <p:cNvCxnSpPr/>
          <p:nvPr/>
        </p:nvCxnSpPr>
        <p:spPr>
          <a:xfrm flipH="1">
            <a:off x="2559338" y="4564055"/>
            <a:ext cx="206477" cy="308349"/>
          </a:xfrm>
          <a:prstGeom prst="straightConnector1">
            <a:avLst/>
          </a:prstGeom>
          <a:ln>
            <a:solidFill>
              <a:srgbClr val="AB1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6C99C7-4F3B-48B3-9D57-DF6B7EB0C39B}"/>
              </a:ext>
            </a:extLst>
          </p:cNvPr>
          <p:cNvCxnSpPr/>
          <p:nvPr/>
        </p:nvCxnSpPr>
        <p:spPr>
          <a:xfrm>
            <a:off x="4368474" y="4599447"/>
            <a:ext cx="324464" cy="308349"/>
          </a:xfrm>
          <a:prstGeom prst="straightConnector1">
            <a:avLst/>
          </a:prstGeom>
          <a:ln>
            <a:solidFill>
              <a:srgbClr val="AB1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6C0744-08CA-44B2-84EE-E8372EEDF8E9}"/>
              </a:ext>
            </a:extLst>
          </p:cNvPr>
          <p:cNvSpPr txBox="1"/>
          <p:nvPr/>
        </p:nvSpPr>
        <p:spPr>
          <a:xfrm>
            <a:off x="7596492" y="5695666"/>
            <a:ext cx="236957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(Cardwell et al. 2017)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24EDC8-D5D7-430D-BE8A-67B4D57C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5</a:t>
            </a:fld>
            <a:endParaRPr lang="en-US"/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DB7762D0-2316-BD4E-8A03-2E5A5D8F6488}"/>
              </a:ext>
            </a:extLst>
          </p:cNvPr>
          <p:cNvSpPr/>
          <p:nvPr/>
        </p:nvSpPr>
        <p:spPr>
          <a:xfrm>
            <a:off x="7287207" y="3401007"/>
            <a:ext cx="365760" cy="365760"/>
          </a:xfrm>
          <a:prstGeom prst="donut">
            <a:avLst>
              <a:gd name="adj" fmla="val 1147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67EF35DB-547C-5345-A901-60FF60FC0AFE}"/>
              </a:ext>
            </a:extLst>
          </p:cNvPr>
          <p:cNvSpPr/>
          <p:nvPr/>
        </p:nvSpPr>
        <p:spPr>
          <a:xfrm>
            <a:off x="7287207" y="4111059"/>
            <a:ext cx="365760" cy="365760"/>
          </a:xfrm>
          <a:prstGeom prst="donut">
            <a:avLst>
              <a:gd name="adj" fmla="val 1147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ACF521-A9EE-D449-B2FA-A9DF7D25C33C}"/>
              </a:ext>
            </a:extLst>
          </p:cNvPr>
          <p:cNvCxnSpPr>
            <a:cxnSpLocks/>
          </p:cNvCxnSpPr>
          <p:nvPr/>
        </p:nvCxnSpPr>
        <p:spPr>
          <a:xfrm flipH="1">
            <a:off x="7735079" y="3583887"/>
            <a:ext cx="87447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7AC7CF-1321-1047-BFF3-DEFA1F3C4BB6}"/>
              </a:ext>
            </a:extLst>
          </p:cNvPr>
          <p:cNvCxnSpPr>
            <a:cxnSpLocks/>
          </p:cNvCxnSpPr>
          <p:nvPr/>
        </p:nvCxnSpPr>
        <p:spPr>
          <a:xfrm flipH="1">
            <a:off x="7735078" y="3773611"/>
            <a:ext cx="874479" cy="3747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8448A48-6F86-CC4C-937E-80EE79DC1851}"/>
              </a:ext>
            </a:extLst>
          </p:cNvPr>
          <p:cNvSpPr txBox="1"/>
          <p:nvPr/>
        </p:nvSpPr>
        <p:spPr>
          <a:xfrm>
            <a:off x="8721839" y="3471631"/>
            <a:ext cx="19116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BBR Operating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57DC6-6E8B-B74B-8C34-F3B090746280}"/>
              </a:ext>
            </a:extLst>
          </p:cNvPr>
          <p:cNvSpPr txBox="1"/>
          <p:nvPr/>
        </p:nvSpPr>
        <p:spPr>
          <a:xfrm>
            <a:off x="8503035" y="1961669"/>
            <a:ext cx="1499190" cy="280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/>
              <a:t>Buffer Build-up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1DE182-D5F0-9A4D-8AC4-BACC8FE5DF5F}"/>
              </a:ext>
            </a:extLst>
          </p:cNvPr>
          <p:cNvCxnSpPr>
            <a:cxnSpLocks/>
          </p:cNvCxnSpPr>
          <p:nvPr/>
        </p:nvCxnSpPr>
        <p:spPr>
          <a:xfrm>
            <a:off x="7513524" y="2337040"/>
            <a:ext cx="34782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  <p:bldP spid="11" grpId="0"/>
      <p:bldP spid="14" grpId="0" animBg="1"/>
      <p:bldP spid="15" grpId="0" animBg="1"/>
      <p:bldP spid="22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27" y="1102460"/>
            <a:ext cx="7875895" cy="1057517"/>
          </a:xfrm>
        </p:spPr>
        <p:txBody>
          <a:bodyPr/>
          <a:lstStyle/>
          <a:p>
            <a:r>
              <a:rPr lang="en-US" dirty="0"/>
              <a:t>Measuring video </a:t>
            </a:r>
            <a:r>
              <a:rPr lang="en-US" dirty="0" err="1"/>
              <a:t>QoE</a:t>
            </a:r>
            <a:r>
              <a:rPr lang="en-US" dirty="0"/>
              <a:t> under BBR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75768-110F-4E07-A162-847EA7B0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6</a:t>
            </a:fld>
            <a:endParaRPr lang="en-US"/>
          </a:p>
        </p:txBody>
      </p:sp>
      <p:pic>
        <p:nvPicPr>
          <p:cNvPr id="7" name="Graphic 6" descr="Scanner">
            <a:extLst>
              <a:ext uri="{FF2B5EF4-FFF2-40B4-BE49-F238E27FC236}">
                <a16:creationId xmlns:a16="http://schemas.microsoft.com/office/drawing/2014/main" id="{9CC719BF-9AA6-4E63-BD3B-09CC44DB5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0980" y="2267896"/>
            <a:ext cx="1630052" cy="1630052"/>
          </a:xfrm>
          <a:prstGeom prst="rect">
            <a:avLst/>
          </a:prstGeom>
        </p:spPr>
      </p:pic>
      <p:pic>
        <p:nvPicPr>
          <p:cNvPr id="8" name="Graphic 7" descr="Server">
            <a:extLst>
              <a:ext uri="{FF2B5EF4-FFF2-40B4-BE49-F238E27FC236}">
                <a16:creationId xmlns:a16="http://schemas.microsoft.com/office/drawing/2014/main" id="{5CE443F8-2161-449B-8D5F-74CF18899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6621" y="2580427"/>
            <a:ext cx="1630052" cy="1630052"/>
          </a:xfrm>
          <a:prstGeom prst="rect">
            <a:avLst/>
          </a:prstGeom>
        </p:spPr>
      </p:pic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54D86EA7-D98B-4C15-B44C-F61C0B098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5339" y="2490817"/>
            <a:ext cx="1630052" cy="1630052"/>
          </a:xfrm>
          <a:prstGeom prst="rect">
            <a:avLst/>
          </a:prstGeom>
        </p:spPr>
      </p:pic>
      <p:pic>
        <p:nvPicPr>
          <p:cNvPr id="10" name="Graphic 9" descr="Line arrow Straight">
            <a:extLst>
              <a:ext uri="{FF2B5EF4-FFF2-40B4-BE49-F238E27FC236}">
                <a16:creationId xmlns:a16="http://schemas.microsoft.com/office/drawing/2014/main" id="{DB9E1E85-ECF6-4368-81E6-4B29D1C690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286363" y="2797946"/>
            <a:ext cx="914399" cy="914400"/>
          </a:xfrm>
          <a:prstGeom prst="rect">
            <a:avLst/>
          </a:prstGeom>
        </p:spPr>
      </p:pic>
      <p:pic>
        <p:nvPicPr>
          <p:cNvPr id="11" name="Graphic 10" descr="Line arrow Straight">
            <a:extLst>
              <a:ext uri="{FF2B5EF4-FFF2-40B4-BE49-F238E27FC236}">
                <a16:creationId xmlns:a16="http://schemas.microsoft.com/office/drawing/2014/main" id="{1DB10190-43AB-445E-A130-93FCFD1191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314466" y="2797946"/>
            <a:ext cx="914399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2936F9-6091-43D1-903D-8A569B0D5DB9}"/>
              </a:ext>
            </a:extLst>
          </p:cNvPr>
          <p:cNvSpPr txBox="1"/>
          <p:nvPr/>
        </p:nvSpPr>
        <p:spPr>
          <a:xfrm>
            <a:off x="1659907" y="2236515"/>
            <a:ext cx="137553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/>
              <a:t>Server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EF646-B4DF-4C9C-B3BA-748926182048}"/>
              </a:ext>
            </a:extLst>
          </p:cNvPr>
          <p:cNvSpPr txBox="1"/>
          <p:nvPr/>
        </p:nvSpPr>
        <p:spPr>
          <a:xfrm>
            <a:off x="9161360" y="2241014"/>
            <a:ext cx="1375530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/>
              <a:t>Client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02808-CADA-491C-A249-986C27C5138C}"/>
              </a:ext>
            </a:extLst>
          </p:cNvPr>
          <p:cNvSpPr txBox="1"/>
          <p:nvPr/>
        </p:nvSpPr>
        <p:spPr>
          <a:xfrm>
            <a:off x="5255591" y="2114773"/>
            <a:ext cx="1375530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 err="1"/>
              <a:t>OpenWRT</a:t>
            </a:r>
            <a:r>
              <a:rPr lang="en-US" sz="2000" b="1" dirty="0"/>
              <a:t> router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2F6323-9525-4B77-B0E6-D7FD79B50F27}"/>
              </a:ext>
            </a:extLst>
          </p:cNvPr>
          <p:cNvSpPr txBox="1"/>
          <p:nvPr/>
        </p:nvSpPr>
        <p:spPr>
          <a:xfrm>
            <a:off x="2830338" y="2102102"/>
            <a:ext cx="2064672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/>
              <a:t>Congestion control </a:t>
            </a:r>
            <a:r>
              <a:rPr lang="en-US" dirty="0"/>
              <a:t>(BBR, BBR2, or Cubic)</a:t>
            </a:r>
          </a:p>
          <a:p>
            <a:pPr algn="l"/>
            <a:r>
              <a:rPr lang="en-US" b="1" dirty="0"/>
              <a:t>HTTP/1.1 or HTTP/2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9C90-4EC8-4961-8EF8-8751B609A194}"/>
              </a:ext>
            </a:extLst>
          </p:cNvPr>
          <p:cNvSpPr txBox="1"/>
          <p:nvPr/>
        </p:nvSpPr>
        <p:spPr>
          <a:xfrm>
            <a:off x="4013196" y="3824075"/>
            <a:ext cx="1961559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dirty="0"/>
              <a:t>Latency (100ms)</a:t>
            </a:r>
            <a:r>
              <a:rPr lang="en-US" dirty="0"/>
              <a:t>: </a:t>
            </a:r>
          </a:p>
          <a:p>
            <a:pPr algn="l"/>
            <a:r>
              <a:rPr lang="en-US" dirty="0"/>
              <a:t>TC </a:t>
            </a:r>
            <a:r>
              <a:rPr lang="en-US" dirty="0" err="1"/>
              <a:t>NetEm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17" name="Graphic 16" descr="Hourglass">
            <a:extLst>
              <a:ext uri="{FF2B5EF4-FFF2-40B4-BE49-F238E27FC236}">
                <a16:creationId xmlns:a16="http://schemas.microsoft.com/office/drawing/2014/main" id="{8C54BFBA-65FB-4DB6-80B7-05058413EE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88039" y="4419301"/>
            <a:ext cx="457200" cy="457200"/>
          </a:xfrm>
          <a:prstGeom prst="rect">
            <a:avLst/>
          </a:prstGeom>
        </p:spPr>
      </p:pic>
      <p:pic>
        <p:nvPicPr>
          <p:cNvPr id="18" name="Picture 2" descr="Bandwidth Icons - Download Free Vector Icons | Noun Project">
            <a:extLst>
              <a:ext uri="{FF2B5EF4-FFF2-40B4-BE49-F238E27FC236}">
                <a16:creationId xmlns:a16="http://schemas.microsoft.com/office/drawing/2014/main" id="{A942C694-F2CB-4899-A500-70666CEF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35" y="4310184"/>
            <a:ext cx="545232" cy="5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3CA696B-553E-4067-9BE9-585C8006A3E6}"/>
              </a:ext>
            </a:extLst>
          </p:cNvPr>
          <p:cNvSpPr/>
          <p:nvPr/>
        </p:nvSpPr>
        <p:spPr>
          <a:xfrm>
            <a:off x="6011758" y="3772970"/>
            <a:ext cx="2369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Bandwidth (25mbps) and buffer size</a:t>
            </a:r>
            <a:r>
              <a:rPr lang="en-US" dirty="0"/>
              <a:t>: TC TBF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96DECD-CAAD-4435-80A3-F1F33399674B}"/>
              </a:ext>
            </a:extLst>
          </p:cNvPr>
          <p:cNvSpPr/>
          <p:nvPr/>
        </p:nvSpPr>
        <p:spPr>
          <a:xfrm>
            <a:off x="8457156" y="3847520"/>
            <a:ext cx="31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QoE</a:t>
            </a:r>
            <a:r>
              <a:rPr lang="en-US" b="1" dirty="0"/>
              <a:t> Metrics: </a:t>
            </a:r>
            <a:r>
              <a:rPr lang="en-US" dirty="0"/>
              <a:t>Segment Quality (0 to 10), Stall Rate</a:t>
            </a:r>
          </a:p>
          <a:p>
            <a:r>
              <a:rPr lang="en-US" b="1" dirty="0"/>
              <a:t>ABR Algorithms: </a:t>
            </a:r>
            <a:r>
              <a:rPr lang="en-US" dirty="0"/>
              <a:t>DYNAMIC, BBA, BOLA, FESTIVE, rate-based</a:t>
            </a:r>
          </a:p>
        </p:txBody>
      </p: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08ECBF09-D1FF-4313-BF4A-D246697CDBA7}"/>
              </a:ext>
            </a:extLst>
          </p:cNvPr>
          <p:cNvSpPr/>
          <p:nvPr/>
        </p:nvSpPr>
        <p:spPr>
          <a:xfrm>
            <a:off x="1812158" y="5162664"/>
            <a:ext cx="8663233" cy="686506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eorgia Regular" panose="02040502050405020303"/>
              </a:rPr>
              <a:t>In total, we performed over 700 experiments</a:t>
            </a:r>
          </a:p>
        </p:txBody>
      </p:sp>
    </p:spTree>
    <p:extLst>
      <p:ext uri="{BB962C8B-B14F-4D97-AF65-F5344CB8AC3E}">
        <p14:creationId xmlns:p14="http://schemas.microsoft.com/office/powerpoint/2010/main" val="24282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9" grpId="0"/>
      <p:bldP spid="21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2A0618-2625-4AD2-9419-836A54A84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want to know:</a:t>
            </a:r>
          </a:p>
          <a:p>
            <a:pPr marL="579438" lvl="1" indent="-342900"/>
            <a:r>
              <a:rPr lang="en-US" dirty="0"/>
              <a:t>Does </a:t>
            </a:r>
            <a:r>
              <a:rPr lang="en-US" dirty="0" err="1"/>
              <a:t>bufferbloat</a:t>
            </a:r>
            <a:r>
              <a:rPr lang="en-US" dirty="0"/>
              <a:t> affect BBR to the degree that video </a:t>
            </a:r>
            <a:r>
              <a:rPr lang="en-US" dirty="0" err="1"/>
              <a:t>QoE</a:t>
            </a:r>
            <a:r>
              <a:rPr lang="en-US" dirty="0"/>
              <a:t> is impacted?</a:t>
            </a:r>
          </a:p>
          <a:p>
            <a:pPr marL="579438" lvl="1" indent="-342900"/>
            <a:r>
              <a:rPr lang="en-US" dirty="0"/>
              <a:t>Does BBR outperform legacy congestion control (Cubic) in deep buffers?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057E40-41EA-4EEC-934D-8E1D0660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45" y="1477186"/>
            <a:ext cx="11563109" cy="1057517"/>
          </a:xfrm>
        </p:spPr>
        <p:txBody>
          <a:bodyPr/>
          <a:lstStyle/>
          <a:p>
            <a:r>
              <a:rPr lang="en-US" dirty="0"/>
              <a:t>Shallow vs. Deep Buffers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6664C-07F1-43BE-9FB1-49DFB303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7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AF629C-6737-6E4A-95AB-DDBC15B7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34" y="1182409"/>
            <a:ext cx="7776886" cy="688694"/>
          </a:xfrm>
        </p:spPr>
        <p:txBody>
          <a:bodyPr/>
          <a:lstStyle/>
          <a:p>
            <a:r>
              <a:rPr lang="en-US" dirty="0"/>
              <a:t>Poor video </a:t>
            </a:r>
            <a:r>
              <a:rPr lang="en-US" dirty="0" err="1"/>
              <a:t>QoE</a:t>
            </a:r>
            <a:r>
              <a:rPr lang="en-US" dirty="0"/>
              <a:t> under deep buffers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18352E-BA35-4C55-91A5-5E1A0477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BFF41840-E326-43C1-82B7-85EAFCBEF58B}"/>
              </a:ext>
            </a:extLst>
          </p:cNvPr>
          <p:cNvSpPr/>
          <p:nvPr/>
        </p:nvSpPr>
        <p:spPr>
          <a:xfrm>
            <a:off x="771628" y="4831288"/>
            <a:ext cx="10602410" cy="964651"/>
          </a:xfrm>
          <a:prstGeom prst="roundRect">
            <a:avLst/>
          </a:prstGeom>
          <a:solidFill>
            <a:srgbClr val="AB1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eorgia Regular" panose="02040502050405020303"/>
              </a:rPr>
              <a:t>Low </a:t>
            </a:r>
            <a:r>
              <a:rPr lang="en-US" sz="2800" dirty="0" err="1">
                <a:latin typeface="Georgia Regular" panose="02040502050405020303"/>
              </a:rPr>
              <a:t>QoE</a:t>
            </a:r>
            <a:r>
              <a:rPr lang="en-US" sz="2800" dirty="0">
                <a:latin typeface="Georgia Regular" panose="02040502050405020303"/>
              </a:rPr>
              <a:t> under deep buffers across HTTP versions, RTTs, ABRs, and WAN settings</a:t>
            </a:r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80A40621-02D2-4EEB-9E71-B00D2901B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779" y="2176813"/>
            <a:ext cx="9350108" cy="2348765"/>
          </a:xfrm>
          <a:prstGeom prst="rect">
            <a:avLst/>
          </a:prstGeom>
        </p:spPr>
      </p:pic>
      <p:pic>
        <p:nvPicPr>
          <p:cNvPr id="15" name="Picture 14" descr="Chart, bar chart&#10;&#10;Description automatically generated">
            <a:extLst>
              <a:ext uri="{FF2B5EF4-FFF2-40B4-BE49-F238E27FC236}">
                <a16:creationId xmlns:a16="http://schemas.microsoft.com/office/drawing/2014/main" id="{3000E116-2988-4096-B516-421777D38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750" y="2512063"/>
            <a:ext cx="1809336" cy="1438479"/>
          </a:xfrm>
          <a:prstGeom prst="rect">
            <a:avLst/>
          </a:prstGeom>
        </p:spPr>
      </p:pic>
      <p:pic>
        <p:nvPicPr>
          <p:cNvPr id="17" name="Picture 16" descr="Chart, bar chart&#10;&#10;Description automatically generated">
            <a:extLst>
              <a:ext uri="{FF2B5EF4-FFF2-40B4-BE49-F238E27FC236}">
                <a16:creationId xmlns:a16="http://schemas.microsoft.com/office/drawing/2014/main" id="{35646514-D790-411A-BC70-A638C0B20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396" y="2815493"/>
            <a:ext cx="4663816" cy="1135049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B435932E-4D31-4A84-95FE-8B51D3006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866" y="2489585"/>
            <a:ext cx="988954" cy="7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ED041-3CA4-4836-97B7-3CEF2032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6A0E03-8C51-4378-AC93-AF1D064B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620" y="1296955"/>
            <a:ext cx="6540759" cy="4264090"/>
          </a:xfrm>
        </p:spPr>
        <p:txBody>
          <a:bodyPr anchor="ctr"/>
          <a:lstStyle/>
          <a:p>
            <a:pPr algn="ctr"/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Why does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BBR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experience </a:t>
            </a:r>
            <a:b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poor video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QoE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under </a:t>
            </a:r>
            <a:b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larger buffers</a:t>
            </a:r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233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090355 Powerpoint_Template_SystemFonts_WIDE" id="{3A33425D-C630-3545-91BE-6E001CC53EFA}" vid="{8FF148B2-A576-7E47-B45A-80FF43A7E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20090355-Powerpoint_Template_SystemFonts_WIDE</Template>
  <TotalTime>17612</TotalTime>
  <Words>1021</Words>
  <Application>Microsoft Office PowerPoint</Application>
  <PresentationFormat>Widescreen</PresentationFormat>
  <Paragraphs>165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Georgia</vt:lpstr>
      <vt:lpstr>Georgia Bold</vt:lpstr>
      <vt:lpstr>Georgia Regular</vt:lpstr>
      <vt:lpstr>Verdana</vt:lpstr>
      <vt:lpstr>Verdana Bold</vt:lpstr>
      <vt:lpstr>Office Theme</vt:lpstr>
      <vt:lpstr>BBR Bufferbloat in DASH Video</vt:lpstr>
      <vt:lpstr>Why Video and BBR?</vt:lpstr>
      <vt:lpstr>Why Video and BBR?</vt:lpstr>
      <vt:lpstr>Congestion Control and Bufferbloat</vt:lpstr>
      <vt:lpstr>BBR: a new congestion control that combats bufferbloat</vt:lpstr>
      <vt:lpstr>Measuring video QoE under BBR</vt:lpstr>
      <vt:lpstr>Shallow vs. Deep Buffers</vt:lpstr>
      <vt:lpstr>Poor video QoE under deep buffers</vt:lpstr>
      <vt:lpstr>Why does BBR  experience  poor video QoE  under  larger buffers?</vt:lpstr>
      <vt:lpstr>Low QoE due to high RTTs</vt:lpstr>
      <vt:lpstr>Why is there bufferbloat under BBR?</vt:lpstr>
      <vt:lpstr>Bandwidth overestimation causes bufferbloat</vt:lpstr>
      <vt:lpstr>Network burstiness causes overestimation</vt:lpstr>
      <vt:lpstr>Interaction between BBR and ABR </vt:lpstr>
      <vt:lpstr>BBR-S: Bandwidth Estimation using Sampling</vt:lpstr>
      <vt:lpstr>BBR-S improves DASH QoE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</dc:creator>
  <cp:lastModifiedBy>Santiago Vargas</cp:lastModifiedBy>
  <cp:revision>214</cp:revision>
  <cp:lastPrinted>2018-10-25T20:35:58Z</cp:lastPrinted>
  <dcterms:created xsi:type="dcterms:W3CDTF">2020-12-07T18:17:47Z</dcterms:created>
  <dcterms:modified xsi:type="dcterms:W3CDTF">2022-12-06T17:39:17Z</dcterms:modified>
</cp:coreProperties>
</file>