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tif" ContentType="image/ti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6" r:id="rId6"/>
    <p:sldId id="277" r:id="rId7"/>
    <p:sldId id="263" r:id="rId8"/>
    <p:sldId id="264" r:id="rId9"/>
    <p:sldId id="278" r:id="rId10"/>
    <p:sldId id="265" r:id="rId11"/>
    <p:sldId id="266" r:id="rId12"/>
    <p:sldId id="267" r:id="rId13"/>
    <p:sldId id="268" r:id="rId14"/>
    <p:sldId id="269" r:id="rId15"/>
    <p:sldId id="270" r:id="rId16"/>
    <p:sldId id="282" r:id="rId17"/>
    <p:sldId id="272" r:id="rId18"/>
    <p:sldId id="279" r:id="rId19"/>
    <p:sldId id="273" r:id="rId20"/>
    <p:sldId id="274" r:id="rId21"/>
    <p:sldId id="275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5F32"/>
    <a:srgbClr val="F16A36"/>
    <a:srgbClr val="A7495D"/>
    <a:srgbClr val="A73F30"/>
    <a:srgbClr val="FF8FA9"/>
    <a:srgbClr val="007ABF"/>
    <a:srgbClr val="8F5818"/>
    <a:srgbClr val="79D8FF"/>
    <a:srgbClr val="622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15"/>
    <p:restoredTop sz="94580"/>
  </p:normalViewPr>
  <p:slideViewPr>
    <p:cSldViewPr snapToGrid="0" snapToObjects="1">
      <p:cViewPr>
        <p:scale>
          <a:sx n="50" d="100"/>
          <a:sy n="50" d="100"/>
        </p:scale>
        <p:origin x="272" y="632"/>
      </p:cViewPr>
      <p:guideLst/>
    </p:cSldViewPr>
  </p:slideViewPr>
  <p:outlineViewPr>
    <p:cViewPr>
      <p:scale>
        <a:sx n="33" d="100"/>
        <a:sy n="33" d="100"/>
      </p:scale>
      <p:origin x="0" y="-79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" name="Shape 15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500"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8" name="Shape 29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500"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4" name="Shape 31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500"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0" name="Shape 32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7" name="Shape 33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500"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1" name="Shape 38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500"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7" name="Shape 38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7" name="Shape 3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5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96145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7" name="Shape 4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500"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7" name="Shape 3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5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35573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62" name="Shape 4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500"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500"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68" name="Shape 46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r>
              <a:rPr dirty="0"/>
              <a:t>Finally, let us conclude the talk.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9" name="Shape 47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500"/>
            </a:pPr>
            <a:r>
              <a:rPr dirty="0"/>
              <a:t>To conclude, application performance depends on the the complex cross-layer interactions, as well as the underlying dynamic network conditions.</a:t>
            </a:r>
          </a:p>
          <a:p>
            <a:pPr>
              <a:defRPr sz="1500"/>
            </a:pPr>
            <a:endParaRPr dirty="0"/>
          </a:p>
          <a:p>
            <a:pPr>
              <a:defRPr sz="1500"/>
            </a:pPr>
            <a:r>
              <a:rPr dirty="0"/>
              <a:t>We propose a new modeling approach ECON. Which augments analytical modeling by the empirical function p(cwnd). Experimental results show that ECON significantly improves TCP throughput modeling accuracy.</a:t>
            </a:r>
          </a:p>
          <a:p>
            <a:pPr>
              <a:defRPr sz="1500"/>
            </a:pPr>
            <a:r>
              <a:rPr dirty="0"/>
              <a:t>We also show that ECON can be extended to the application layer to choose the optimal application layer protocol, which improves Web and Video performance. </a:t>
            </a:r>
          </a:p>
          <a:p>
            <a:pPr>
              <a:defRPr sz="1500"/>
            </a:pPr>
            <a:endParaRPr dirty="0"/>
          </a:p>
          <a:p>
            <a:pPr>
              <a:defRPr sz="1500"/>
            </a:pPr>
            <a:r>
              <a:rPr dirty="0"/>
              <a:t>The ECON source code has been made public on </a:t>
            </a:r>
            <a:r>
              <a:rPr dirty="0" err="1"/>
              <a:t>Github</a:t>
            </a:r>
            <a:r>
              <a:rPr dirty="0"/>
              <a:t>, please scan the QR code on the right to see the repository.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3" name="Shape 20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500"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2" name="Shape 2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500"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2" name="Shape 2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5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1531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2" name="Shape 2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5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5770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7" name="Shape 2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500"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3" name="Shape 2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8" name="Shape 29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5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6931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3200" i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6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"/>
          <p:cNvSpPr/>
          <p:nvPr/>
        </p:nvSpPr>
        <p:spPr>
          <a:xfrm>
            <a:off x="0" y="-8467"/>
            <a:ext cx="13004801" cy="942543"/>
          </a:xfrm>
          <a:prstGeom prst="rect">
            <a:avLst/>
          </a:prstGeom>
          <a:gradFill>
            <a:gsLst>
              <a:gs pos="0">
                <a:srgbClr val="DCDEE0"/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4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0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anchor="ctr"/>
          <a:lstStyle>
            <a:lvl1pPr defTabSz="584200">
              <a:defRPr sz="7000"/>
            </a:lvl1pPr>
          </a:lstStyle>
          <a:p>
            <a:r>
              <a:t>Title Text</a:t>
            </a:r>
          </a:p>
        </p:txBody>
      </p:sp>
      <p:sp>
        <p:nvSpPr>
          <p:cNvPr id="12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/>
          <a:lstStyle>
            <a:lvl1pPr marL="444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889000" indent="-444500" defTabSz="584200">
              <a:spcBef>
                <a:spcPts val="4200"/>
              </a:spcBef>
              <a:buSzPct val="75000"/>
              <a:buChar char="•"/>
              <a:defRPr sz="3600"/>
            </a:lvl2pPr>
            <a:lvl3pPr marL="1333500" indent="-444500" defTabSz="584200">
              <a:spcBef>
                <a:spcPts val="4200"/>
              </a:spcBef>
              <a:buSzPct val="75000"/>
              <a:buChar char="•"/>
            </a:lvl3pPr>
            <a:lvl4pPr marL="1778000" indent="-444500" defTabSz="584200">
              <a:spcBef>
                <a:spcPts val="4200"/>
              </a:spcBef>
              <a:buSzPct val="75000"/>
              <a:buChar char="•"/>
            </a:lvl4pPr>
            <a:lvl5pPr marL="2222500" indent="-444500" defTabSz="584200">
              <a:spcBef>
                <a:spcPts val="4200"/>
              </a:spcBef>
              <a:buSzPct val="75000"/>
              <a:buChar char="•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21388" y="9114871"/>
            <a:ext cx="368505" cy="381001"/>
          </a:xfrm>
          <a:prstGeom prst="rect">
            <a:avLst/>
          </a:prstGeom>
        </p:spPr>
        <p:txBody>
          <a:bodyPr/>
          <a:lstStyle>
            <a:lvl1pPr defTabSz="584200"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23" name="image1.pdf" descr="image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53" y="188690"/>
            <a:ext cx="3188670" cy="5482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"/>
          <p:cNvSpPr/>
          <p:nvPr/>
        </p:nvSpPr>
        <p:spPr>
          <a:xfrm>
            <a:off x="3048000" y="-11907"/>
            <a:ext cx="18288001" cy="1325451"/>
          </a:xfrm>
          <a:prstGeom prst="rect">
            <a:avLst/>
          </a:prstGeom>
          <a:gradFill>
            <a:gsLst>
              <a:gs pos="0">
                <a:srgbClr val="DCDEE0"/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31" name="Title Text"/>
          <p:cNvSpPr txBox="1"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</p:spPr>
        <p:txBody>
          <a:bodyPr lIns="71437" tIns="71437" rIns="71437" bIns="71437" anchor="ctr"/>
          <a:lstStyle>
            <a:lvl1pPr defTabSz="821531">
              <a:defRPr sz="9800"/>
            </a:lvl1pPr>
          </a:lstStyle>
          <a:p>
            <a:r>
              <a:t>Title Text</a:t>
            </a:r>
          </a:p>
        </p:txBody>
      </p:sp>
      <p:sp>
        <p:nvSpPr>
          <p:cNvPr id="132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</p:spPr>
        <p:txBody>
          <a:bodyPr lIns="71437" tIns="71437" rIns="71437" bIns="71437"/>
          <a:lstStyle>
            <a:lvl1pPr marL="617361" indent="-617361" defTabSz="821531">
              <a:spcBef>
                <a:spcPts val="5900"/>
              </a:spcBef>
              <a:buSzPct val="75000"/>
              <a:buChar char="•"/>
              <a:defRPr sz="50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1061861" indent="-617361" defTabSz="821531">
              <a:spcBef>
                <a:spcPts val="5900"/>
              </a:spcBef>
              <a:buSzPct val="75000"/>
              <a:buChar char="•"/>
              <a:defRPr sz="5000"/>
            </a:lvl2pPr>
            <a:lvl3pPr marL="1506361" indent="-617361" defTabSz="821531">
              <a:spcBef>
                <a:spcPts val="5900"/>
              </a:spcBef>
              <a:buSzPct val="75000"/>
              <a:buChar char="•"/>
              <a:defRPr sz="5000"/>
            </a:lvl3pPr>
            <a:lvl4pPr marL="1950861" indent="-617361" defTabSz="821531">
              <a:spcBef>
                <a:spcPts val="5900"/>
              </a:spcBef>
              <a:buSzPct val="75000"/>
              <a:buChar char="•"/>
              <a:defRPr sz="5000"/>
            </a:lvl4pPr>
            <a:lvl5pPr marL="2395361" indent="-617361" defTabSz="821531">
              <a:spcBef>
                <a:spcPts val="5900"/>
              </a:spcBef>
              <a:buSzPct val="75000"/>
              <a:buChar char="•"/>
              <a:defRPr sz="5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0246174" y="12817788"/>
            <a:ext cx="494514" cy="511176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34" name="image1.pdf" descr="image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856" y="265346"/>
            <a:ext cx="4484067" cy="7709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Text"/>
          <p:cNvSpPr txBox="1">
            <a:spLocks noGrp="1"/>
          </p:cNvSpPr>
          <p:nvPr>
            <p:ph type="title"/>
          </p:nvPr>
        </p:nvSpPr>
        <p:spPr>
          <a:xfrm>
            <a:off x="831199" y="1186733"/>
            <a:ext cx="22721602" cy="1527201"/>
          </a:xfrm>
          <a:prstGeom prst="rect">
            <a:avLst/>
          </a:prstGeom>
        </p:spPr>
        <p:txBody>
          <a:bodyPr lIns="243799" tIns="243799" rIns="243799" bIns="243799" anchor="t"/>
          <a:lstStyle>
            <a:lvl1pPr defTabSz="2438400">
              <a:defRPr sz="7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42" name="Body Level One…"/>
          <p:cNvSpPr txBox="1">
            <a:spLocks noGrp="1"/>
          </p:cNvSpPr>
          <p:nvPr>
            <p:ph type="body" idx="1"/>
          </p:nvPr>
        </p:nvSpPr>
        <p:spPr>
          <a:xfrm>
            <a:off x="831199" y="3073266"/>
            <a:ext cx="22721602" cy="9110401"/>
          </a:xfrm>
          <a:prstGeom prst="rect">
            <a:avLst/>
          </a:prstGeom>
        </p:spPr>
        <p:txBody>
          <a:bodyPr lIns="243799" tIns="243799" rIns="243799" bIns="243799"/>
          <a:lstStyle>
            <a:lvl1pPr marL="1028700" indent="-914400" defTabSz="2438400">
              <a:lnSpc>
                <a:spcPct val="115000"/>
              </a:lnSpc>
              <a:buClr>
                <a:srgbClr val="595959"/>
              </a:buClr>
              <a:buSzPts val="4800"/>
              <a:buFont typeface="Arial"/>
              <a:buChar char="●"/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685471" indent="-1088571" defTabSz="2438400">
              <a:lnSpc>
                <a:spcPct val="115000"/>
              </a:lnSpc>
              <a:buClr>
                <a:srgbClr val="595959"/>
              </a:buClr>
              <a:buSzPts val="4800"/>
              <a:buFont typeface="Arial"/>
              <a:buChar char="○"/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142671" indent="-1088571" defTabSz="2438400">
              <a:lnSpc>
                <a:spcPct val="115000"/>
              </a:lnSpc>
              <a:buClr>
                <a:srgbClr val="595959"/>
              </a:buClr>
              <a:buSzPts val="4800"/>
              <a:buFont typeface="Arial"/>
              <a:buChar char="■"/>
              <a:defRPr sz="4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599871" indent="-1088571" defTabSz="2438400">
              <a:lnSpc>
                <a:spcPct val="115000"/>
              </a:lnSpc>
              <a:buClr>
                <a:srgbClr val="595959"/>
              </a:buClr>
              <a:buSzPts val="4800"/>
              <a:buFont typeface="Arial"/>
              <a:buChar char="●"/>
              <a:defRPr sz="4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57071" indent="-1088571" defTabSz="2438400">
              <a:lnSpc>
                <a:spcPct val="115000"/>
              </a:lnSpc>
              <a:buClr>
                <a:srgbClr val="595959"/>
              </a:buClr>
              <a:buSzPts val="4800"/>
              <a:buFont typeface="Arial"/>
              <a:buChar char="○"/>
              <a:defRPr sz="4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188838" y="12524796"/>
            <a:ext cx="867584" cy="870499"/>
          </a:xfrm>
          <a:prstGeom prst="rect">
            <a:avLst/>
          </a:prstGeom>
        </p:spPr>
        <p:txBody>
          <a:bodyPr lIns="243799" tIns="243799" rIns="243799" bIns="243799" anchor="ctr"/>
          <a:lstStyle>
            <a:lvl1pPr algn="r" defTabSz="2438400">
              <a:defRPr sz="2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mage"/>
          <p:cNvSpPr>
            <a:spLocks noGrp="1"/>
          </p:cNvSpPr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/>
          <a:lstStyle>
            <a:lvl1pPr algn="ctr">
              <a:defRPr sz="11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/>
          <a:lstStyle>
            <a:lvl1pPr algn="ctr">
              <a:defRPr sz="5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algn="ctr">
              <a:defRPr sz="5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algn="ctr">
              <a:defRPr sz="5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algn="ctr">
              <a:defRPr sz="5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algn="ctr">
              <a:defRPr sz="54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 anchor="ctr"/>
          <a:lstStyle>
            <a:lvl1pPr algn="ctr">
              <a:defRPr sz="11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Image"/>
          <p:cNvSpPr>
            <a:spLocks noGrp="1"/>
          </p:cNvSpPr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/>
          <a:lstStyle>
            <a:lvl1pPr algn="ctr">
              <a:defRPr sz="8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/>
          <a:lstStyle>
            <a:lvl1pPr algn="ctr">
              <a:defRPr sz="5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algn="ctr">
              <a:defRPr sz="5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algn="ctr">
              <a:defRPr sz="5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algn="ctr">
              <a:defRPr sz="5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algn="ctr">
              <a:defRPr sz="54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</p:spPr>
        <p:txBody>
          <a:bodyPr anchor="ctr"/>
          <a:lstStyle>
            <a:lvl1pPr algn="ctr">
              <a:defRPr sz="11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</p:spPr>
        <p:txBody>
          <a:bodyPr anchor="ctr"/>
          <a:lstStyle>
            <a:lvl1pPr algn="ctr">
              <a:defRPr sz="11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59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</p:spPr>
        <p:txBody>
          <a:bodyPr anchor="ctr"/>
          <a:lstStyle>
            <a:lvl1pPr marL="635000" indent="-635000">
              <a:spcBef>
                <a:spcPts val="5900"/>
              </a:spcBef>
              <a:buSzPct val="1250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indent="-635000">
              <a:spcBef>
                <a:spcPts val="5900"/>
              </a:spcBef>
              <a:buSzPct val="1250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indent="-635000">
              <a:spcBef>
                <a:spcPts val="5900"/>
              </a:spcBef>
              <a:buSzPct val="125000"/>
              <a:buChar char="•"/>
              <a:defRPr sz="4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indent="-635000">
              <a:spcBef>
                <a:spcPts val="5900"/>
              </a:spcBef>
              <a:buSzPct val="125000"/>
              <a:buChar char="•"/>
              <a:defRPr sz="4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indent="-635000">
              <a:spcBef>
                <a:spcPts val="5900"/>
              </a:spcBef>
              <a:buSzPct val="125000"/>
              <a:buChar char="•"/>
              <a:defRPr sz="48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Image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</p:spPr>
        <p:txBody>
          <a:bodyPr anchor="ctr"/>
          <a:lstStyle>
            <a:lvl1pPr algn="ctr">
              <a:defRPr sz="11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6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 anchor="ctr"/>
          <a:lstStyle>
            <a:lvl1pPr marL="558800" indent="-558800">
              <a:spcBef>
                <a:spcPts val="4500"/>
              </a:spcBef>
              <a:buSzPct val="125000"/>
              <a:buChar char="•"/>
              <a:defRPr sz="3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117600" indent="-558800">
              <a:spcBef>
                <a:spcPts val="4500"/>
              </a:spcBef>
              <a:buSzPct val="125000"/>
              <a:buChar char="•"/>
              <a:defRPr sz="3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676400" indent="-558800">
              <a:spcBef>
                <a:spcPts val="4500"/>
              </a:spcBef>
              <a:buSzPct val="125000"/>
              <a:buChar char="•"/>
              <a:defRPr sz="3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235200" indent="-558800">
              <a:spcBef>
                <a:spcPts val="4500"/>
              </a:spcBef>
              <a:buSzPct val="125000"/>
              <a:buChar char="•"/>
              <a:defRPr sz="3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794000" indent="-558800">
              <a:spcBef>
                <a:spcPts val="4500"/>
              </a:spcBef>
              <a:buSzPct val="125000"/>
              <a:buChar char="•"/>
              <a:defRPr sz="38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 anchor="ctr"/>
          <a:lstStyle>
            <a:lvl1pPr marL="635000" indent="-635000">
              <a:spcBef>
                <a:spcPts val="5900"/>
              </a:spcBef>
              <a:buSzPct val="1250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indent="-635000">
              <a:spcBef>
                <a:spcPts val="5900"/>
              </a:spcBef>
              <a:buSzPct val="1250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indent="-635000">
              <a:spcBef>
                <a:spcPts val="5900"/>
              </a:spcBef>
              <a:buSzPct val="125000"/>
              <a:buChar char="•"/>
              <a:defRPr sz="4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indent="-635000">
              <a:spcBef>
                <a:spcPts val="5900"/>
              </a:spcBef>
              <a:buSzPct val="125000"/>
              <a:buChar char="•"/>
              <a:defRPr sz="4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indent="-635000">
              <a:spcBef>
                <a:spcPts val="5900"/>
              </a:spcBef>
              <a:buSzPct val="125000"/>
              <a:buChar char="•"/>
              <a:defRPr sz="48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Image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Image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7" name="Image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2" y="-8467"/>
            <a:ext cx="24384001" cy="1855224"/>
          </a:xfrm>
          <a:prstGeom prst="rect">
            <a:avLst/>
          </a:prstGeom>
          <a:gradFill>
            <a:gsLst>
              <a:gs pos="0">
                <a:srgbClr val="DCDEE0"/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4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3" name="image1.pdf" descr="image1.pdf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5853" y="188690"/>
            <a:ext cx="5880455" cy="1011027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1727200" y="1451019"/>
            <a:ext cx="20929600" cy="1737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1727200" y="3786902"/>
            <a:ext cx="20929600" cy="9015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2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1pPr>
      <a:lvl2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2pPr>
      <a:lvl3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3pPr>
      <a:lvl4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4pPr>
      <a:lvl5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5pPr>
      <a:lvl6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9pPr>
    </p:titleStyle>
    <p:body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1pPr>
      <a:lvl2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2pPr>
      <a:lvl3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3pPr>
      <a:lvl4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4pPr>
      <a:lvl5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5pPr>
      <a:lvl6pPr marL="0" marR="0" indent="3556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7112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10668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14224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tif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tif"/><Relationship Id="rId4" Type="http://schemas.openxmlformats.org/officeDocument/2006/relationships/image" Target="../media/image13.t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43765" y="13081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153" name="Yi Cao, Javad Nejati, Aruna Balasubramanian, and Anshul Gandhi…"/>
          <p:cNvSpPr txBox="1">
            <a:spLocks noGrp="1"/>
          </p:cNvSpPr>
          <p:nvPr>
            <p:ph type="subTitle" sz="half" idx="1"/>
          </p:nvPr>
        </p:nvSpPr>
        <p:spPr>
          <a:xfrm>
            <a:off x="1778000" y="8497783"/>
            <a:ext cx="20828000" cy="3539749"/>
          </a:xfrm>
          <a:prstGeom prst="rect">
            <a:avLst/>
          </a:prstGeom>
        </p:spPr>
        <p:txBody>
          <a:bodyPr/>
          <a:lstStyle/>
          <a:p>
            <a:pPr algn="ctr">
              <a:defRPr sz="4000"/>
            </a:pPr>
            <a:r>
              <a:rPr b="1" dirty="0"/>
              <a:t>Yi Cao</a:t>
            </a:r>
            <a:r>
              <a:rPr dirty="0"/>
              <a:t>, </a:t>
            </a:r>
            <a:r>
              <a:rPr dirty="0" err="1"/>
              <a:t>Javad</a:t>
            </a:r>
            <a:r>
              <a:rPr dirty="0"/>
              <a:t> </a:t>
            </a:r>
            <a:r>
              <a:rPr dirty="0" err="1"/>
              <a:t>Nejati</a:t>
            </a:r>
            <a:r>
              <a:rPr dirty="0"/>
              <a:t>, </a:t>
            </a:r>
            <a:r>
              <a:rPr dirty="0" err="1"/>
              <a:t>Aruna</a:t>
            </a:r>
            <a:r>
              <a:rPr dirty="0"/>
              <a:t> Balasubramanian, and Anshul Gandhi</a:t>
            </a:r>
          </a:p>
          <a:p>
            <a:pPr algn="ctr">
              <a:defRPr sz="3600"/>
            </a:pPr>
            <a:r>
              <a:rPr dirty="0"/>
              <a:t>Department of Computer Science, Stony Brook University</a:t>
            </a:r>
          </a:p>
        </p:txBody>
      </p:sp>
      <p:sp>
        <p:nvSpPr>
          <p:cNvPr id="154" name="ECON: Modeling the network to improve application performance"/>
          <p:cNvSpPr txBox="1">
            <a:spLocks noGrp="1"/>
          </p:cNvSpPr>
          <p:nvPr>
            <p:ph type="ctrTitle"/>
          </p:nvPr>
        </p:nvSpPr>
        <p:spPr>
          <a:xfrm>
            <a:off x="2563734" y="2297237"/>
            <a:ext cx="19256532" cy="4839381"/>
          </a:xfrm>
          <a:prstGeom prst="rect">
            <a:avLst/>
          </a:prstGeom>
        </p:spPr>
        <p:txBody>
          <a:bodyPr/>
          <a:lstStyle>
            <a:lvl1pPr algn="ctr" defTabSz="584200"/>
          </a:lstStyle>
          <a:p>
            <a:r>
              <a:rPr dirty="0"/>
              <a:t>ECON: Modeling the network to improve application performance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ECON: Empirical Analysis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ECON: Empirical Analysis</a:t>
            </a:r>
          </a:p>
        </p:txBody>
      </p:sp>
      <p:sp>
        <p:nvSpPr>
          <p:cNvPr id="2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287" name="Relationship between p (loss rate) and cwnd…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508000" indent="-508000" defTabSz="1285875">
              <a:spcBef>
                <a:spcPts val="11200"/>
              </a:spcBef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lang="en-US" dirty="0"/>
              <a:t>A close look at the packet loss probability -- p</a:t>
            </a:r>
            <a:endParaRPr i="1" dirty="0"/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lang="en-US" dirty="0"/>
              <a:t>Existing models assume loss to be a constant (E.g. PFTK)</a:t>
            </a:r>
            <a:endParaRPr dirty="0"/>
          </a:p>
          <a:p>
            <a:pPr marL="1778000" lvl="1" defTabSz="914400">
              <a:spcBef>
                <a:spcPts val="500"/>
              </a:spcBef>
              <a:buClr>
                <a:srgbClr val="000000"/>
              </a:buClr>
              <a:buSzPct val="100000"/>
              <a:defRPr sz="3600"/>
            </a:pPr>
            <a:endParaRPr lang="en-US" dirty="0"/>
          </a:p>
          <a:p>
            <a:pPr marL="1778000" lvl="1" defTabSz="914400">
              <a:spcBef>
                <a:spcPts val="500"/>
              </a:spcBef>
              <a:buClr>
                <a:srgbClr val="000000"/>
              </a:buClr>
              <a:buSzPct val="100000"/>
              <a:defRPr sz="3600"/>
            </a:pPr>
            <a:endParaRPr lang="en-US" dirty="0"/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lang="en-US" sz="3600" dirty="0"/>
              <a:t>However, in our experiment, we find that </a:t>
            </a:r>
            <a:r>
              <a:rPr lang="en-US" sz="3600" dirty="0">
                <a:solidFill>
                  <a:srgbClr val="7030A0"/>
                </a:solidFill>
                <a:latin typeface="Helvetica" pitchFamily="2" charset="0"/>
              </a:rPr>
              <a:t>p</a:t>
            </a:r>
            <a:r>
              <a:rPr lang="en-US" sz="3600" dirty="0"/>
              <a:t> has a close relationship with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cwnd</a:t>
            </a:r>
          </a:p>
          <a:p>
            <a:pPr marL="2159000" lvl="1" indent="-3810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‣"/>
              <a:defRPr sz="3600"/>
            </a:pPr>
            <a:r>
              <a:rPr lang="en-US" dirty="0"/>
              <a:t>Reason: cwnd determines the number of packets sent into the network</a:t>
            </a:r>
          </a:p>
          <a:p>
            <a:pPr marL="1778000" lvl="1" defTabSz="914400">
              <a:spcBef>
                <a:spcPts val="500"/>
              </a:spcBef>
              <a:buClr>
                <a:srgbClr val="000000"/>
              </a:buClr>
              <a:buSzPct val="100000"/>
              <a:defRPr sz="3600"/>
            </a:pPr>
            <a:endParaRPr lang="en-US" dirty="0"/>
          </a:p>
          <a:p>
            <a:pPr marL="2159000" lvl="1" indent="-3810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‣"/>
              <a:defRPr sz="3600"/>
            </a:pPr>
            <a:endParaRPr lang="en-US" dirty="0"/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lang="en-US" sz="3600" dirty="0"/>
              <a:t>Rather than treating p as a constant...</a:t>
            </a:r>
          </a:p>
          <a:p>
            <a:pPr marL="2159000" lvl="1" indent="-3810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‣"/>
              <a:defRPr sz="3600"/>
            </a:pPr>
            <a:r>
              <a:rPr lang="en-US" sz="3600" dirty="0"/>
              <a:t>Model p as an empirical function </a:t>
            </a:r>
            <a:r>
              <a:rPr lang="en-US" sz="4000" b="1" dirty="0">
                <a:solidFill>
                  <a:srgbClr val="C00000"/>
                </a:solidFill>
                <a:latin typeface="Helvetica" pitchFamily="2" charset="0"/>
              </a:rPr>
              <a:t>p(cwnd)</a:t>
            </a:r>
          </a:p>
          <a:p>
            <a:pPr marL="2159000" lvl="1" indent="-3810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‣"/>
              <a:defRPr sz="3600"/>
            </a:pPr>
            <a:r>
              <a:rPr lang="en-US" sz="3600" dirty="0">
                <a:solidFill>
                  <a:schemeClr val="tx1"/>
                </a:solidFill>
                <a:latin typeface="Helvetica Light" panose="020B0403020202020204" pitchFamily="34" charset="0"/>
              </a:rPr>
              <a:t>“</a:t>
            </a:r>
            <a:r>
              <a:rPr lang="en-US" sz="3600" dirty="0">
                <a:solidFill>
                  <a:schemeClr val="tx1"/>
                </a:solidFill>
                <a:latin typeface="Helvetica" pitchFamily="2" charset="0"/>
              </a:rPr>
              <a:t>Sliding Window</a:t>
            </a:r>
            <a:r>
              <a:rPr lang="en-US" sz="3600" dirty="0">
                <a:solidFill>
                  <a:schemeClr val="tx1"/>
                </a:solidFill>
                <a:latin typeface="Helvetica Light" panose="020B0403020202020204" pitchFamily="34" charset="0"/>
              </a:rPr>
              <a:t>” approach -- changing network conditions</a:t>
            </a:r>
          </a:p>
        </p:txBody>
      </p:sp>
      <p:pic>
        <p:nvPicPr>
          <p:cNvPr id="14" name="Image" descr="Image">
            <a:extLst>
              <a:ext uri="{FF2B5EF4-FFF2-40B4-BE49-F238E27FC236}">
                <a16:creationId xmlns:a16="http://schemas.microsoft.com/office/drawing/2014/main" id="{9BE46130-4AB2-AE4D-B515-5D321EDEA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3418" y="5357523"/>
            <a:ext cx="2564803" cy="899347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Left Arrow 7">
            <a:extLst>
              <a:ext uri="{FF2B5EF4-FFF2-40B4-BE49-F238E27FC236}">
                <a16:creationId xmlns:a16="http://schemas.microsoft.com/office/drawing/2014/main" id="{E80B1206-19D2-B748-9FE9-7C947ADE169A}"/>
              </a:ext>
            </a:extLst>
          </p:cNvPr>
          <p:cNvSpPr/>
          <p:nvPr/>
        </p:nvSpPr>
        <p:spPr>
          <a:xfrm>
            <a:off x="13195430" y="5887201"/>
            <a:ext cx="373224" cy="266617"/>
          </a:xfrm>
          <a:prstGeom prst="leftArrow">
            <a:avLst/>
          </a:prstGeom>
          <a:solidFill>
            <a:schemeClr val="bg1"/>
          </a:solidFill>
          <a:ln w="28575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1E7083D-D831-3C40-A297-DF009C449E4B}"/>
              </a:ext>
            </a:extLst>
          </p:cNvPr>
          <p:cNvGrpSpPr/>
          <p:nvPr/>
        </p:nvGrpSpPr>
        <p:grpSpPr>
          <a:xfrm>
            <a:off x="7282566" y="7601326"/>
            <a:ext cx="9352929" cy="5331624"/>
            <a:chOff x="7733540" y="7599053"/>
            <a:chExt cx="9352929" cy="533162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E0FE2E6-5B5A-CB4F-8822-F9A3451A70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36" b="25113"/>
            <a:stretch/>
          </p:blipFill>
          <p:spPr>
            <a:xfrm>
              <a:off x="7733540" y="7599053"/>
              <a:ext cx="8450981" cy="533162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939083F-8CDE-124F-898B-1F72E86A0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516100" y="9730415"/>
              <a:ext cx="2570369" cy="116618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80A0F16-BF80-8E44-BE04-7B9539B85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653137" y="10138008"/>
              <a:ext cx="1786055" cy="1377199"/>
            </a:xfrm>
            <a:prstGeom prst="rect">
              <a:avLst/>
            </a:prstGeom>
          </p:spPr>
        </p:pic>
      </p:grpSp>
      <p:sp>
        <p:nvSpPr>
          <p:cNvPr id="15" name="We need to build a network performance model…">
            <a:extLst>
              <a:ext uri="{FF2B5EF4-FFF2-40B4-BE49-F238E27FC236}">
                <a16:creationId xmlns:a16="http://schemas.microsoft.com/office/drawing/2014/main" id="{BCAF2ABD-3E64-ED4D-9E10-48AF1C4FC2AE}"/>
              </a:ext>
            </a:extLst>
          </p:cNvPr>
          <p:cNvSpPr/>
          <p:nvPr/>
        </p:nvSpPr>
        <p:spPr>
          <a:xfrm>
            <a:off x="2822529" y="11195089"/>
            <a:ext cx="18738942" cy="1737861"/>
          </a:xfrm>
          <a:prstGeom prst="roundRect">
            <a:avLst>
              <a:gd name="adj" fmla="val 10962"/>
            </a:avLst>
          </a:prstGeom>
          <a:blipFill>
            <a:blip r:embed="rId7"/>
          </a:blip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defRPr sz="4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n-US" dirty="0"/>
              <a:t>Empirical function p describes the spatial distribution of loss</a:t>
            </a:r>
          </a:p>
          <a:p>
            <a:pPr>
              <a:defRPr sz="4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n-US" dirty="0"/>
              <a:t>Sliding window updates this function over time</a:t>
            </a:r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16431E-E203-504C-817F-9C4CC469670E}"/>
              </a:ext>
            </a:extLst>
          </p:cNvPr>
          <p:cNvSpPr txBox="1"/>
          <p:nvPr/>
        </p:nvSpPr>
        <p:spPr>
          <a:xfrm>
            <a:off x="13475809" y="5700322"/>
            <a:ext cx="1707199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constant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4.62963E-6 L 0.3377 0.00115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10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CP throughput model (Reno)…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pPr marL="508000" indent="-508000" defTabSz="1285875">
              <a:spcBef>
                <a:spcPts val="11200"/>
              </a:spcBef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dirty="0"/>
              <a:t>TCP throughput model (Reno)</a:t>
            </a:r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N</a:t>
            </a:r>
            <a:r>
              <a:rPr dirty="0"/>
              <a:t> — the number of packets until a loss appears.</a:t>
            </a:r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A</a:t>
            </a:r>
            <a:r>
              <a:rPr dirty="0"/>
              <a:t> — time duration until a loss appears</a:t>
            </a:r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endParaRPr dirty="0"/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endParaRPr dirty="0"/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dirty="0"/>
              <a:t>To get throughput, need </a:t>
            </a:r>
            <a:r>
              <a:rPr b="1" i="1" dirty="0">
                <a:solidFill>
                  <a:schemeClr val="accent1">
                    <a:hueOff val="114395"/>
                    <a:lumOff val="-24975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E[A]</a:t>
            </a:r>
            <a:r>
              <a:rPr dirty="0"/>
              <a:t> and </a:t>
            </a:r>
            <a:r>
              <a:rPr b="1" i="1" dirty="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E[N]</a:t>
            </a:r>
          </a:p>
        </p:txBody>
      </p:sp>
      <p:sp>
        <p:nvSpPr>
          <p:cNvPr id="301" name="ECON: Analytical Modeling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ECON: Analytical Modeling</a:t>
            </a:r>
          </a:p>
        </p:txBody>
      </p:sp>
      <p:sp>
        <p:nvSpPr>
          <p:cNvPr id="3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grpSp>
        <p:nvGrpSpPr>
          <p:cNvPr id="306" name="Group"/>
          <p:cNvGrpSpPr/>
          <p:nvPr/>
        </p:nvGrpSpPr>
        <p:grpSpPr>
          <a:xfrm>
            <a:off x="4396182" y="6158309"/>
            <a:ext cx="7332724" cy="535782"/>
            <a:chOff x="0" y="0"/>
            <a:chExt cx="7332722" cy="535781"/>
          </a:xfrm>
        </p:grpSpPr>
        <p:pic>
          <p:nvPicPr>
            <p:cNvPr id="304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3403" y="0"/>
              <a:ext cx="5979320" cy="5357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5" name="Arrow"/>
            <p:cNvSpPr/>
            <p:nvPr/>
          </p:nvSpPr>
          <p:spPr>
            <a:xfrm>
              <a:off x="0" y="118997"/>
              <a:ext cx="961088" cy="369226"/>
            </a:xfrm>
            <a:prstGeom prst="rightArrow">
              <a:avLst>
                <a:gd name="adj1" fmla="val 36133"/>
                <a:gd name="adj2" fmla="val 152300"/>
              </a:avLst>
            </a:pr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C505AD7-29D5-6641-9660-B806F04B878A}"/>
              </a:ext>
            </a:extLst>
          </p:cNvPr>
          <p:cNvGrpSpPr/>
          <p:nvPr/>
        </p:nvGrpSpPr>
        <p:grpSpPr>
          <a:xfrm>
            <a:off x="4433113" y="7913781"/>
            <a:ext cx="14152166" cy="5052716"/>
            <a:chOff x="4433113" y="7741251"/>
            <a:chExt cx="14152166" cy="5052716"/>
          </a:xfrm>
        </p:grpSpPr>
        <p:pic>
          <p:nvPicPr>
            <p:cNvPr id="312" name="jyjXujWfhju3uzyJbk0t7bIX031ithUmwYRG_o1baD8covt24sC9iRpiYDz1ku7oIuwUV1t6hDAUcHtOg6mddMEzcMmgvLCfXhvzZiT5VavvJYL_TRQ5qJ_0ZpO-GXPpyMOSSNDTlY4.png" descr="jyjXujWfhju3uzyJbk0t7bIX031ithUmwYRG_o1baD8covt24sC9iRpiYDz1ku7oIuwUV1t6hDAUcHtOg6mddMEzcMmgvLCfXhvzZiT5VavvJYL_TRQ5qJ_0ZpO-GXPpyMOSSNDTlY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95977" y="8476923"/>
              <a:ext cx="7189302" cy="3699194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852C1DD-851E-2147-B666-19377D5E9AB5}"/>
                </a:ext>
              </a:extLst>
            </p:cNvPr>
            <p:cNvGrpSpPr/>
            <p:nvPr/>
          </p:nvGrpSpPr>
          <p:grpSpPr>
            <a:xfrm>
              <a:off x="4433113" y="7741251"/>
              <a:ext cx="6799828" cy="5052716"/>
              <a:chOff x="4433113" y="7741251"/>
              <a:chExt cx="6799828" cy="5052716"/>
            </a:xfrm>
          </p:grpSpPr>
          <p:pic>
            <p:nvPicPr>
              <p:cNvPr id="303" name="abMYWzDQ0DNJi5GizzcsyETTjwwIK9FWGRzOosUzN4WeY89yjoI3has3bUUSn7T-wRN21spZntENiBkt-hzRg5KGZ5wTn576NYQp16P_4tbYfBxnwFGGfgg0XL9glGXpMzsOnJZ1-4E.png" descr="abMYWzDQ0DNJi5GizzcsyETTjwwIK9FWGRzOosUzN4WeY89yjoI3has3bUUSn7T-wRN21spZntENiBkt-hzRg5KGZ5wTn576NYQp16P_4tbYfBxnwFGGfgg0XL9glGXpMzsOnJZ1-4E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33113" y="8314184"/>
                <a:ext cx="5785597" cy="4032786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2FC364E-CD2D-1C4A-B97E-DCF24EB5ED55}"/>
                  </a:ext>
                </a:extLst>
              </p:cNvPr>
              <p:cNvSpPr txBox="1"/>
              <p:nvPr/>
            </p:nvSpPr>
            <p:spPr>
              <a:xfrm>
                <a:off x="5076220" y="12229710"/>
                <a:ext cx="5531964" cy="5642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rPr>
                  <a:t>Congestion window evolution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AD76E3-E141-7446-A628-E5C9DBCE79C5}"/>
                  </a:ext>
                </a:extLst>
              </p:cNvPr>
              <p:cNvSpPr txBox="1"/>
              <p:nvPr/>
            </p:nvSpPr>
            <p:spPr>
              <a:xfrm>
                <a:off x="10381746" y="11473313"/>
                <a:ext cx="851195" cy="5642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rPr>
                  <a:t>RTT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1CAED2-5560-DE4D-B2DB-F9B252DEEA19}"/>
                  </a:ext>
                </a:extLst>
              </p:cNvPr>
              <p:cNvSpPr txBox="1"/>
              <p:nvPr/>
            </p:nvSpPr>
            <p:spPr>
              <a:xfrm>
                <a:off x="4977728" y="7741251"/>
                <a:ext cx="1099661" cy="5642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rPr>
                  <a:t>cwnd</a:t>
                </a: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BCC850-8015-3F4A-ABCF-79E13B48CD8D}"/>
              </a:ext>
            </a:extLst>
          </p:cNvPr>
          <p:cNvGrpSpPr/>
          <p:nvPr/>
        </p:nvGrpSpPr>
        <p:grpSpPr>
          <a:xfrm>
            <a:off x="14778285" y="7134197"/>
            <a:ext cx="6153647" cy="2355607"/>
            <a:chOff x="16292285" y="6877073"/>
            <a:chExt cx="6153647" cy="2355607"/>
          </a:xfrm>
        </p:grpSpPr>
        <p:sp>
          <p:nvSpPr>
            <p:cNvPr id="23" name="Augmented by…">
              <a:extLst>
                <a:ext uri="{FF2B5EF4-FFF2-40B4-BE49-F238E27FC236}">
                  <a16:creationId xmlns:a16="http://schemas.microsoft.com/office/drawing/2014/main" id="{AB85E2EA-F262-BB4C-8463-9227AF9FDFFC}"/>
                </a:ext>
              </a:extLst>
            </p:cNvPr>
            <p:cNvSpPr/>
            <p:nvPr/>
          </p:nvSpPr>
          <p:spPr>
            <a:xfrm>
              <a:off x="18560390" y="6877073"/>
              <a:ext cx="3885542" cy="1232916"/>
            </a:xfrm>
            <a:prstGeom prst="roundRect">
              <a:avLst>
                <a:gd name="adj" fmla="val 19371"/>
              </a:avLst>
            </a:prstGeom>
            <a:solidFill>
              <a:schemeClr val="accent5">
                <a:lumOff val="-29866"/>
              </a:scheme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en-US" dirty="0"/>
                <a:t>Essentially the </a:t>
              </a:r>
            </a:p>
            <a:p>
              <a:pPr defTabSz="584200">
                <a:defRPr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en-US" dirty="0"/>
                <a:t>Empirical p(cwnd)</a:t>
              </a:r>
              <a:endParaRPr dirty="0"/>
            </a:p>
          </p:txBody>
        </p:sp>
        <p:sp>
          <p:nvSpPr>
            <p:cNvPr id="24" name="Line">
              <a:extLst>
                <a:ext uri="{FF2B5EF4-FFF2-40B4-BE49-F238E27FC236}">
                  <a16:creationId xmlns:a16="http://schemas.microsoft.com/office/drawing/2014/main" id="{D2B816D7-E522-C745-9314-9C484849D9D4}"/>
                </a:ext>
              </a:extLst>
            </p:cNvPr>
            <p:cNvSpPr/>
            <p:nvPr/>
          </p:nvSpPr>
          <p:spPr>
            <a:xfrm flipH="1">
              <a:off x="18560390" y="7853622"/>
              <a:ext cx="1138992" cy="774401"/>
            </a:xfrm>
            <a:prstGeom prst="line">
              <a:avLst/>
            </a:prstGeom>
            <a:noFill/>
            <a:ln w="63500" cap="flat">
              <a:solidFill>
                <a:schemeClr val="accent5">
                  <a:lumOff val="-29866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5" name="Rounded Rectangle">
              <a:extLst>
                <a:ext uri="{FF2B5EF4-FFF2-40B4-BE49-F238E27FC236}">
                  <a16:creationId xmlns:a16="http://schemas.microsoft.com/office/drawing/2014/main" id="{5AB878A8-329B-5D48-A4C3-C6B1E88BFA5B}"/>
                </a:ext>
              </a:extLst>
            </p:cNvPr>
            <p:cNvSpPr/>
            <p:nvPr/>
          </p:nvSpPr>
          <p:spPr>
            <a:xfrm>
              <a:off x="16292285" y="8601185"/>
              <a:ext cx="2427036" cy="631495"/>
            </a:xfrm>
            <a:prstGeom prst="roundRect">
              <a:avLst>
                <a:gd name="adj" fmla="val 30167"/>
              </a:avLst>
            </a:prstGeom>
            <a:noFill/>
            <a:ln w="50800" cap="flat">
              <a:solidFill>
                <a:schemeClr val="accent5">
                  <a:lumOff val="-29866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DBFF82E-32E1-BF47-A337-8260502FC3B9}"/>
              </a:ext>
            </a:extLst>
          </p:cNvPr>
          <p:cNvSpPr/>
          <p:nvPr/>
        </p:nvSpPr>
        <p:spPr>
          <a:xfrm>
            <a:off x="18585279" y="11340938"/>
            <a:ext cx="3542614" cy="10896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E[A] can be similarly derived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" grpId="2" build="p" bldLvl="5" animBg="1" advAuto="0"/>
      <p:bldP spid="306" grpId="1" animBg="1" advAuto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Outlin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Outline</a:t>
            </a:r>
          </a:p>
        </p:txBody>
      </p:sp>
      <p:sp>
        <p:nvSpPr>
          <p:cNvPr id="3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318" name="ECON…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44500" indent="-444500" defTabSz="584200">
              <a:spcBef>
                <a:spcPts val="1500"/>
              </a:spcBef>
              <a:buSzPct val="100000"/>
              <a:buChar char="•"/>
              <a:defRPr sz="4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ECON</a:t>
            </a:r>
          </a:p>
          <a:p>
            <a:pPr marL="1333500" lvl="2" indent="-444500" defTabSz="584200">
              <a:spcBef>
                <a:spcPts val="500"/>
              </a:spcBef>
              <a:buSzPct val="75000"/>
              <a:buChar char="•"/>
              <a:defRPr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Idea</a:t>
            </a:r>
          </a:p>
          <a:p>
            <a:pPr marL="1333500" lvl="2" indent="-444500" defTabSz="584200">
              <a:spcBef>
                <a:spcPts val="500"/>
              </a:spcBef>
              <a:buSzPct val="75000"/>
              <a:buChar char="•"/>
              <a:defRPr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Empirical Analysis</a:t>
            </a:r>
          </a:p>
          <a:p>
            <a:pPr marL="1333500" lvl="2" indent="-444500" defTabSz="584200">
              <a:spcBef>
                <a:spcPts val="500"/>
              </a:spcBef>
              <a:buSzPct val="75000"/>
              <a:buChar char="•"/>
              <a:defRPr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Analytical Modeling</a:t>
            </a:r>
          </a:p>
          <a:p>
            <a:pPr marL="444500" indent="-444500" defTabSz="584200">
              <a:spcBef>
                <a:spcPts val="1500"/>
              </a:spcBef>
              <a:buSzPct val="100000"/>
              <a:buChar char="•"/>
              <a:defRPr sz="4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Evaluation</a:t>
            </a:r>
          </a:p>
          <a:p>
            <a:pPr marL="1333500" lvl="2" indent="-444500" defTabSz="584200">
              <a:spcBef>
                <a:spcPts val="500"/>
              </a:spcBef>
              <a:buSzPct val="7500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Experimental Setup</a:t>
            </a:r>
          </a:p>
          <a:p>
            <a:pPr marL="1333500" lvl="2" indent="-444500" defTabSz="584200">
              <a:spcBef>
                <a:spcPts val="500"/>
              </a:spcBef>
              <a:buSzPct val="7500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TCP Modeling Evaluation</a:t>
            </a:r>
          </a:p>
          <a:p>
            <a:pPr marL="444500" indent="-444500" defTabSz="584200">
              <a:spcBef>
                <a:spcPts val="1500"/>
              </a:spcBef>
              <a:buSzPct val="100000"/>
              <a:buChar char="•"/>
              <a:defRPr sz="4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Application</a:t>
            </a:r>
            <a:endParaRPr lang="en-US" dirty="0"/>
          </a:p>
          <a:p>
            <a:pPr marL="1333500" lvl="2" indent="-444500" defTabSz="584200">
              <a:spcBef>
                <a:spcPts val="500"/>
              </a:spcBef>
              <a:buSzPct val="75000"/>
              <a:buFontTx/>
              <a:buChar char="•"/>
              <a:defRPr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rgbClr val="D5D5D5"/>
                </a:solidFill>
                <a:latin typeface="Arial"/>
                <a:cs typeface="Arial"/>
                <a:sym typeface="Arial"/>
              </a:rPr>
              <a:t>Application Layer Model</a:t>
            </a:r>
            <a:endParaRPr dirty="0"/>
          </a:p>
          <a:p>
            <a:pPr marL="1333500" lvl="2" indent="-444500" defTabSz="584200">
              <a:spcBef>
                <a:spcPts val="500"/>
              </a:spcBef>
              <a:buSzPct val="75000"/>
              <a:buChar char="•"/>
              <a:defRPr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Case</a:t>
            </a:r>
            <a:r>
              <a:rPr lang="en-US" dirty="0"/>
              <a:t> Study</a:t>
            </a:r>
            <a:r>
              <a:rPr dirty="0"/>
              <a:t>: Speeding up Web Page Loads</a:t>
            </a:r>
          </a:p>
          <a:p>
            <a:pPr marL="1333500" lvl="2" indent="-444500" defTabSz="584200">
              <a:spcBef>
                <a:spcPts val="500"/>
              </a:spcBef>
              <a:buSzPct val="75000"/>
              <a:buChar char="•"/>
              <a:defRPr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Case</a:t>
            </a:r>
            <a:r>
              <a:rPr lang="en-US" dirty="0"/>
              <a:t> Study</a:t>
            </a:r>
            <a:r>
              <a:rPr dirty="0"/>
              <a:t>: Improving Adaptive Streaming</a:t>
            </a:r>
          </a:p>
          <a:p>
            <a:pPr marL="444500" indent="-444500" defTabSz="584200">
              <a:spcBef>
                <a:spcPts val="1500"/>
              </a:spcBef>
              <a:buSzPct val="100000"/>
              <a:buChar char="•"/>
              <a:defRPr sz="4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Conclusion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Experimental Setup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Experimental Setup</a:t>
            </a:r>
          </a:p>
        </p:txBody>
      </p:sp>
      <p:sp>
        <p:nvSpPr>
          <p:cNvPr id="3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324" name="Network traffic…"/>
          <p:cNvSpPr txBox="1">
            <a:spLocks noGrp="1"/>
          </p:cNvSpPr>
          <p:nvPr>
            <p:ph type="subTitle" idx="1"/>
          </p:nvPr>
        </p:nvSpPr>
        <p:spPr>
          <a:xfrm>
            <a:off x="1727200" y="3786902"/>
            <a:ext cx="20929600" cy="9246405"/>
          </a:xfrm>
          <a:prstGeom prst="rect">
            <a:avLst/>
          </a:prstGeom>
        </p:spPr>
        <p:txBody>
          <a:bodyPr/>
          <a:lstStyle/>
          <a:p>
            <a:pPr marL="508000" indent="-508000" defTabSz="584200">
              <a:spcBef>
                <a:spcPts val="4200"/>
              </a:spcBef>
              <a:buSzPct val="100000"/>
              <a:buChar char="•"/>
            </a:pPr>
            <a:r>
              <a:rPr dirty="0"/>
              <a:t>Network traffic</a:t>
            </a:r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dirty="0"/>
              <a:t>The sender generate TCP traffic using </a:t>
            </a:r>
            <a:r>
              <a:rPr dirty="0" err="1"/>
              <a:t>iPerf</a:t>
            </a:r>
            <a:endParaRPr dirty="0"/>
          </a:p>
          <a:p>
            <a:pPr marL="2159000" lvl="1" indent="-3810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‣"/>
              <a:defRPr sz="3600"/>
            </a:pPr>
            <a:r>
              <a:rPr dirty="0"/>
              <a:t>Under both TCP </a:t>
            </a:r>
            <a:r>
              <a:rPr lang="en-US" dirty="0"/>
              <a:t>CUBIC</a:t>
            </a:r>
            <a:r>
              <a:rPr dirty="0"/>
              <a:t> and Reno</a:t>
            </a:r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dirty="0"/>
              <a:t>Use </a:t>
            </a:r>
            <a:r>
              <a:rPr i="1" dirty="0">
                <a:latin typeface="Helvetica"/>
                <a:ea typeface="Helvetica"/>
                <a:cs typeface="Helvetica"/>
                <a:sym typeface="Helvetica"/>
              </a:rPr>
              <a:t>tcpprobe</a:t>
            </a:r>
            <a:r>
              <a:rPr dirty="0"/>
              <a:t> to capture the </a:t>
            </a:r>
            <a:r>
              <a:rPr dirty="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cwnd</a:t>
            </a:r>
            <a:endParaRPr dirty="0">
              <a:solidFill>
                <a:schemeClr val="accent5">
                  <a:lumOff val="-29866"/>
                </a:schemeClr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508000" indent="-508000" defTabSz="584200">
              <a:spcBef>
                <a:spcPts val="4200"/>
              </a:spcBef>
              <a:buSzPct val="100000"/>
              <a:buChar char="•"/>
            </a:pPr>
            <a:r>
              <a:rPr dirty="0"/>
              <a:t>Four real-world networks</a:t>
            </a:r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latin typeface="Helvetica Light"/>
                <a:ea typeface="Helvetica Light"/>
                <a:cs typeface="Helvetica Light"/>
                <a:sym typeface="Helvetica Light"/>
              </a:rPr>
              <a:t>Azure public cloud</a:t>
            </a:r>
            <a:r>
              <a:rPr dirty="0"/>
              <a:t> </a:t>
            </a:r>
            <a:r>
              <a:rPr dirty="0">
                <a:latin typeface="Helvetica Light"/>
                <a:ea typeface="Helvetica Light"/>
                <a:cs typeface="Helvetica Light"/>
                <a:sym typeface="Helvetica Light"/>
              </a:rPr>
              <a:t>(</a:t>
            </a:r>
            <a:r>
              <a:rPr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VMs</a:t>
            </a:r>
            <a:r>
              <a:rPr dirty="0">
                <a:latin typeface="Helvetica Light"/>
                <a:ea typeface="Helvetica Light"/>
                <a:cs typeface="Helvetica Light"/>
                <a:sym typeface="Helvetica Light"/>
              </a:rPr>
              <a:t>)</a:t>
            </a:r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dirty="0"/>
              <a:t>Northeast US (Within New York)</a:t>
            </a:r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dirty="0"/>
              <a:t>Southeast US (South Carolina -&gt; New York)</a:t>
            </a:r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dirty="0"/>
              <a:t>Long-distance (Korea -&gt; New York)</a:t>
            </a:r>
          </a:p>
          <a:p>
            <a:pPr marL="508000" indent="-508000" defTabSz="584200">
              <a:spcBef>
                <a:spcPts val="4200"/>
              </a:spcBef>
              <a:buSzPct val="100000"/>
              <a:buChar char="•"/>
            </a:pPr>
            <a:r>
              <a:rPr dirty="0"/>
              <a:t>We compare ECON with alternative models</a:t>
            </a:r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dirty="0">
                <a:solidFill>
                  <a:schemeClr val="accent5">
                    <a:lumOff val="-29866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Analytical</a:t>
            </a:r>
            <a:r>
              <a:rPr dirty="0"/>
              <a:t>: PFTK and its variations</a:t>
            </a:r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dirty="0">
                <a:solidFill>
                  <a:schemeClr val="accent1">
                    <a:hueOff val="114395"/>
                    <a:lumOff val="-24975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Empirical</a:t>
            </a:r>
            <a:r>
              <a:rPr dirty="0"/>
              <a:t>: EWMA, Holt-Winters, Last Sample, Harmonic-Mean</a:t>
            </a:r>
          </a:p>
        </p:txBody>
      </p:sp>
      <p:grpSp>
        <p:nvGrpSpPr>
          <p:cNvPr id="332" name="Group"/>
          <p:cNvGrpSpPr/>
          <p:nvPr/>
        </p:nvGrpSpPr>
        <p:grpSpPr>
          <a:xfrm>
            <a:off x="13893051" y="4255573"/>
            <a:ext cx="7795973" cy="2892210"/>
            <a:chOff x="0" y="0"/>
            <a:chExt cx="7795972" cy="2892208"/>
          </a:xfrm>
        </p:grpSpPr>
        <p:grpSp>
          <p:nvGrpSpPr>
            <p:cNvPr id="327" name="Group"/>
            <p:cNvGrpSpPr/>
            <p:nvPr/>
          </p:nvGrpSpPr>
          <p:grpSpPr>
            <a:xfrm>
              <a:off x="0" y="282015"/>
              <a:ext cx="2650434" cy="2610194"/>
              <a:chOff x="0" y="0"/>
              <a:chExt cx="2650433" cy="2610192"/>
            </a:xfrm>
          </p:grpSpPr>
          <p:pic>
            <p:nvPicPr>
              <p:cNvPr id="325" name="Image" descr="Image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2650434" cy="202134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26" name="Sender"/>
              <p:cNvSpPr txBox="1"/>
              <p:nvPr/>
            </p:nvSpPr>
            <p:spPr>
              <a:xfrm>
                <a:off x="710224" y="2155083"/>
                <a:ext cx="1229986" cy="4551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/>
                </a:lvl1pPr>
              </a:lstStyle>
              <a:p>
                <a:r>
                  <a:t>Sender</a:t>
                </a:r>
              </a:p>
            </p:txBody>
          </p:sp>
        </p:grpSp>
        <p:sp>
          <p:nvSpPr>
            <p:cNvPr id="328" name="Arrow"/>
            <p:cNvSpPr/>
            <p:nvPr/>
          </p:nvSpPr>
          <p:spPr>
            <a:xfrm>
              <a:off x="2978160" y="1643490"/>
              <a:ext cx="1902781" cy="272048"/>
            </a:xfrm>
            <a:prstGeom prst="rightArrow">
              <a:avLst>
                <a:gd name="adj1" fmla="val 48636"/>
                <a:gd name="adj2" fmla="val 130497"/>
              </a:avLst>
            </a:pr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grpSp>
          <p:nvGrpSpPr>
            <p:cNvPr id="331" name="Group"/>
            <p:cNvGrpSpPr/>
            <p:nvPr/>
          </p:nvGrpSpPr>
          <p:grpSpPr>
            <a:xfrm>
              <a:off x="5210598" y="0"/>
              <a:ext cx="2585375" cy="2892209"/>
              <a:chOff x="0" y="0"/>
              <a:chExt cx="2585373" cy="2892208"/>
            </a:xfrm>
          </p:grpSpPr>
          <p:sp>
            <p:nvSpPr>
              <p:cNvPr id="329" name="Receiver"/>
              <p:cNvSpPr txBox="1"/>
              <p:nvPr/>
            </p:nvSpPr>
            <p:spPr>
              <a:xfrm>
                <a:off x="479964" y="2437099"/>
                <a:ext cx="1625446" cy="4551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/>
                </a:lvl1pPr>
              </a:lstStyle>
              <a:p>
                <a:r>
                  <a:t>Receiver</a:t>
                </a:r>
              </a:p>
            </p:txBody>
          </p:sp>
          <p:pic>
            <p:nvPicPr>
              <p:cNvPr id="330" name="kisspng-computer-icons-client-virtual-machine-desktop-wall-5ad799339c0090.096754991524078899639.png" descr="kisspng-computer-icons-client-virtual-machine-desktop-wall-5ad799339c0090.096754991524078899639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2585374" cy="25853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335" name="660 hours worth of experimental data"/>
          <p:cNvGrpSpPr/>
          <p:nvPr/>
        </p:nvGrpSpPr>
        <p:grpSpPr>
          <a:xfrm>
            <a:off x="14478288" y="8043015"/>
            <a:ext cx="6625500" cy="1595231"/>
            <a:chOff x="0" y="0"/>
            <a:chExt cx="6625498" cy="1595230"/>
          </a:xfrm>
        </p:grpSpPr>
        <p:sp>
          <p:nvSpPr>
            <p:cNvPr id="334" name="660 hours worth of experimental data"/>
            <p:cNvSpPr txBox="1"/>
            <p:nvPr/>
          </p:nvSpPr>
          <p:spPr>
            <a:xfrm>
              <a:off x="38100" y="38100"/>
              <a:ext cx="6549299" cy="15190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584200">
                <a:defRPr sz="42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defRPr b="0"/>
              </a:pPr>
              <a:r>
                <a:rPr b="1"/>
                <a:t>660 hours worth of experimental data</a:t>
              </a:r>
            </a:p>
          </p:txBody>
        </p:sp>
        <p:pic>
          <p:nvPicPr>
            <p:cNvPr id="333" name="660 hours worth of experimental data 660 hours worth of experimental data" descr="660 hours worth of experimental data 660 hours worth of experimental data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6625499" cy="159523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" grpId="1" build="p" animBg="1" advAuto="0"/>
      <p:bldP spid="335" grpId="2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CP Modeling Evaluation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TCP Modeling Evaluation</a:t>
            </a:r>
          </a:p>
        </p:txBody>
      </p:sp>
      <p:sp>
        <p:nvSpPr>
          <p:cNvPr id="3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341" name="Throughput prediction error CDF…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pPr marL="508000" indent="-508000" defTabSz="1285875">
              <a:spcBef>
                <a:spcPts val="11200"/>
              </a:spcBef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dirty="0"/>
              <a:t>Throughput prediction error CDF</a:t>
            </a:r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dirty="0"/>
              <a:t>Significantly outperforms other models</a:t>
            </a:r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endParaRPr dirty="0"/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endParaRPr dirty="0"/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endParaRPr dirty="0"/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endParaRPr dirty="0"/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endParaRPr dirty="0"/>
          </a:p>
          <a:p>
            <a:pPr marL="508000" indent="-508000" defTabSz="1285875">
              <a:spcBef>
                <a:spcPts val="11200"/>
              </a:spcBef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dirty="0"/>
              <a:t>Evaluation in terms of latency (</a:t>
            </a:r>
            <a:r>
              <a:rPr lang="en-US" dirty="0"/>
              <a:t>CUBIC</a:t>
            </a:r>
            <a:r>
              <a:rPr dirty="0"/>
              <a:t>)</a:t>
            </a:r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dirty="0"/>
              <a:t>Latency prediction error for different file sizes</a:t>
            </a:r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dirty="0"/>
              <a:t>ECON provides greater benefits</a:t>
            </a:r>
          </a:p>
          <a:p>
            <a:pPr marL="2159000" lvl="1" indent="-3810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‣"/>
              <a:defRPr sz="3600"/>
            </a:pPr>
            <a:r>
              <a:rPr dirty="0"/>
              <a:t>For small data sizes</a:t>
            </a:r>
          </a:p>
        </p:txBody>
      </p:sp>
      <p:sp>
        <p:nvSpPr>
          <p:cNvPr id="342" name="Text"/>
          <p:cNvSpPr txBox="1"/>
          <p:nvPr/>
        </p:nvSpPr>
        <p:spPr>
          <a:xfrm>
            <a:off x="8452274" y="9608813"/>
            <a:ext cx="206376" cy="634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642937">
              <a:lnSpc>
                <a:spcPts val="3800"/>
              </a:lnSpc>
              <a:defRPr sz="1600" b="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 </a:t>
            </a:r>
          </a:p>
        </p:txBody>
      </p:sp>
      <p:pic>
        <p:nvPicPr>
          <p:cNvPr id="349" name="latency_bar-eps-converted-to.pdf" descr="latency_bar-eps-converted-to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5664" y="8959177"/>
            <a:ext cx="6946901" cy="42164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2" name="Group"/>
          <p:cNvGrpSpPr/>
          <p:nvPr/>
        </p:nvGrpSpPr>
        <p:grpSpPr>
          <a:xfrm>
            <a:off x="2406834" y="5711391"/>
            <a:ext cx="9773360" cy="2462771"/>
            <a:chOff x="25400" y="-1904"/>
            <a:chExt cx="9773358" cy="2462769"/>
          </a:xfrm>
        </p:grpSpPr>
        <p:graphicFrame>
          <p:nvGraphicFramePr>
            <p:cNvPr id="350" name="Table"/>
            <p:cNvGraphicFramePr/>
            <p:nvPr/>
          </p:nvGraphicFramePr>
          <p:xfrm>
            <a:off x="25400" y="605644"/>
            <a:ext cx="9773358" cy="1855221"/>
          </p:xfrm>
          <a:graphic>
            <a:graphicData uri="http://schemas.openxmlformats.org/drawingml/2006/table">
              <a:tbl>
                <a:tblPr firstRow="1" firstCol="1" bandRow="1">
                  <a:tableStyleId>{4C3C2611-4C71-4FC5-86AE-919BDF0F9419}</a:tableStyleId>
                </a:tblPr>
                <a:tblGrid>
                  <a:gridCol w="3001217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323843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84150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80340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803400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</a:tblGrid>
                <a:tr h="612959">
                  <a:tc>
                    <a:txBody>
                      <a:bodyPr/>
                      <a:lstStyle/>
                      <a:p>
                        <a:pPr defTabSz="914400"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2800" b="1">
                            <a:solidFill>
                              <a:srgbClr val="FFFFFF"/>
                            </a:solidFill>
                          </a:rPr>
                          <a:t>Network</a:t>
                        </a:r>
                      </a:p>
                    </a:txBody>
                    <a:tcPr marL="50800" marR="50800" marT="50800" marB="50800" anchor="ctr" horzOverflow="overflow">
                      <a:lnL w="19050">
                        <a:solidFill>
                          <a:srgbClr val="000000"/>
                        </a:solidFill>
                        <a:miter lim="400000"/>
                      </a:lnL>
                      <a:lnR w="19050">
                        <a:solidFill>
                          <a:srgbClr val="000000"/>
                        </a:solidFill>
                        <a:miter lim="400000"/>
                      </a:lnR>
                      <a:lnT w="19050">
                        <a:solidFill>
                          <a:srgbClr val="000000"/>
                        </a:solidFill>
                        <a:miter lim="400000"/>
                      </a:lnT>
                      <a:lnB w="190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2800" b="1">
                            <a:solidFill>
                              <a:srgbClr val="FFFFFF"/>
                            </a:solidFill>
                          </a:rPr>
                          <a:t>Azure</a:t>
                        </a:r>
                      </a:p>
                    </a:txBody>
                    <a:tcPr marL="50800" marR="50800" marT="50800" marB="50800" anchor="ctr" horzOverflow="overflow">
                      <a:lnL w="19050">
                        <a:solidFill>
                          <a:srgbClr val="000000"/>
                        </a:solidFill>
                        <a:miter lim="400000"/>
                      </a:lnL>
                      <a:lnR w="19050">
                        <a:solidFill>
                          <a:srgbClr val="000000"/>
                        </a:solidFill>
                        <a:miter lim="400000"/>
                      </a:lnR>
                      <a:lnT w="19050">
                        <a:solidFill>
                          <a:srgbClr val="000000"/>
                        </a:solidFill>
                        <a:miter lim="400000"/>
                      </a:lnT>
                      <a:lnB w="190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2800" b="1">
                            <a:solidFill>
                              <a:srgbClr val="FFFFFF"/>
                            </a:solidFill>
                          </a:rPr>
                          <a:t>Southeast</a:t>
                        </a:r>
                      </a:p>
                    </a:txBody>
                    <a:tcPr marL="50800" marR="50800" marT="50800" marB="50800" anchor="ctr" horzOverflow="overflow">
                      <a:lnL w="19050">
                        <a:solidFill>
                          <a:srgbClr val="000000"/>
                        </a:solidFill>
                        <a:miter lim="400000"/>
                      </a:lnL>
                      <a:lnR w="19050">
                        <a:solidFill>
                          <a:srgbClr val="000000"/>
                        </a:solidFill>
                        <a:miter lim="400000"/>
                      </a:lnR>
                      <a:lnT w="19050">
                        <a:solidFill>
                          <a:srgbClr val="000000"/>
                        </a:solidFill>
                        <a:miter lim="400000"/>
                      </a:lnT>
                      <a:lnB w="190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2800" b="1">
                            <a:solidFill>
                              <a:srgbClr val="FFFFFF"/>
                            </a:solidFill>
                          </a:rPr>
                          <a:t>Northeast</a:t>
                        </a:r>
                      </a:p>
                    </a:txBody>
                    <a:tcPr marL="50800" marR="50800" marT="50800" marB="50800" anchor="ctr" horzOverflow="overflow">
                      <a:lnL w="19050">
                        <a:solidFill>
                          <a:srgbClr val="000000"/>
                        </a:solidFill>
                        <a:miter lim="400000"/>
                      </a:lnL>
                      <a:lnR w="19050">
                        <a:solidFill>
                          <a:srgbClr val="000000"/>
                        </a:solidFill>
                        <a:miter lim="400000"/>
                      </a:lnR>
                      <a:lnT w="19050">
                        <a:solidFill>
                          <a:srgbClr val="000000"/>
                        </a:solidFill>
                        <a:miter lim="400000"/>
                      </a:lnT>
                      <a:lnB w="190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2800" b="1">
                            <a:solidFill>
                              <a:srgbClr val="FFFFFF"/>
                            </a:solidFill>
                          </a:rPr>
                          <a:t>Long-Dist</a:t>
                        </a:r>
                      </a:p>
                    </a:txBody>
                    <a:tcPr marL="50800" marR="50800" marT="50800" marB="50800" anchor="ctr" horzOverflow="overflow">
                      <a:lnL w="19050">
                        <a:solidFill>
                          <a:srgbClr val="000000"/>
                        </a:solidFill>
                        <a:miter lim="400000"/>
                      </a:lnL>
                      <a:lnR w="19050">
                        <a:solidFill>
                          <a:srgbClr val="000000"/>
                        </a:solidFill>
                        <a:miter lim="400000"/>
                      </a:lnR>
                      <a:lnT w="19050">
                        <a:solidFill>
                          <a:srgbClr val="000000"/>
                        </a:solidFill>
                        <a:miter lim="400000"/>
                      </a:lnT>
                      <a:lnB w="190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621132">
                  <a:tc>
                    <a:txBody>
                      <a:bodyPr/>
                      <a:lstStyle/>
                      <a:p>
                        <a:pPr defTabSz="914400"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2800" b="1">
                            <a:solidFill>
                              <a:srgbClr val="FFFFFF"/>
                            </a:solidFill>
                          </a:rPr>
                          <a:t>ECON</a:t>
                        </a:r>
                      </a:p>
                    </a:txBody>
                    <a:tcPr marL="50800" marR="50800" marT="50800" marB="50800" anchor="ctr" horzOverflow="overflow">
                      <a:lnL w="19050">
                        <a:solidFill>
                          <a:srgbClr val="000000"/>
                        </a:solidFill>
                        <a:miter lim="400000"/>
                      </a:lnL>
                      <a:lnR w="19050">
                        <a:solidFill>
                          <a:srgbClr val="000000"/>
                        </a:solidFill>
                        <a:miter lim="400000"/>
                      </a:lnR>
                      <a:lnT w="19050">
                        <a:solidFill>
                          <a:srgbClr val="000000"/>
                        </a:solidFill>
                        <a:miter lim="400000"/>
                      </a:lnT>
                      <a:lnB w="190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800"/>
                          <a:t>11.5%</a:t>
                        </a:r>
                      </a:p>
                    </a:txBody>
                    <a:tcPr marL="50800" marR="50800" marT="50800" marB="50800" anchor="ctr" horzOverflow="overflow">
                      <a:lnL w="19050">
                        <a:solidFill>
                          <a:srgbClr val="000000"/>
                        </a:solidFill>
                        <a:miter lim="400000"/>
                      </a:lnL>
                      <a:lnR w="19050">
                        <a:solidFill>
                          <a:srgbClr val="000000"/>
                        </a:solidFill>
                        <a:miter lim="400000"/>
                      </a:lnR>
                      <a:lnT w="19050">
                        <a:solidFill>
                          <a:srgbClr val="000000"/>
                        </a:solidFill>
                        <a:miter lim="400000"/>
                      </a:lnT>
                      <a:lnB w="190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800"/>
                          <a:t>15.5%</a:t>
                        </a:r>
                      </a:p>
                    </a:txBody>
                    <a:tcPr marL="50800" marR="50800" marT="50800" marB="50800" anchor="ctr" horzOverflow="overflow">
                      <a:lnL w="19050">
                        <a:solidFill>
                          <a:srgbClr val="000000"/>
                        </a:solidFill>
                        <a:miter lim="400000"/>
                      </a:lnL>
                      <a:lnR w="19050">
                        <a:solidFill>
                          <a:srgbClr val="000000"/>
                        </a:solidFill>
                        <a:miter lim="400000"/>
                      </a:lnR>
                      <a:lnT w="19050">
                        <a:solidFill>
                          <a:srgbClr val="000000"/>
                        </a:solidFill>
                        <a:miter lim="400000"/>
                      </a:lnT>
                      <a:lnB w="190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800"/>
                          <a:t>9.2%</a:t>
                        </a:r>
                      </a:p>
                    </a:txBody>
                    <a:tcPr marL="50800" marR="50800" marT="50800" marB="50800" anchor="ctr" horzOverflow="overflow">
                      <a:lnL w="19050">
                        <a:solidFill>
                          <a:srgbClr val="000000"/>
                        </a:solidFill>
                        <a:miter lim="400000"/>
                      </a:lnL>
                      <a:lnR w="19050">
                        <a:solidFill>
                          <a:srgbClr val="000000"/>
                        </a:solidFill>
                        <a:miter lim="400000"/>
                      </a:lnR>
                      <a:lnT w="19050">
                        <a:solidFill>
                          <a:srgbClr val="000000"/>
                        </a:solidFill>
                        <a:miter lim="400000"/>
                      </a:lnT>
                      <a:lnB w="190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800"/>
                          <a:t>11.6%</a:t>
                        </a:r>
                      </a:p>
                    </a:txBody>
                    <a:tcPr marL="50800" marR="50800" marT="50800" marB="50800" anchor="ctr" horzOverflow="overflow">
                      <a:lnL w="19050">
                        <a:solidFill>
                          <a:srgbClr val="000000"/>
                        </a:solidFill>
                        <a:miter lim="400000"/>
                      </a:lnL>
                      <a:lnR w="19050">
                        <a:solidFill>
                          <a:srgbClr val="000000"/>
                        </a:solidFill>
                        <a:miter lim="400000"/>
                      </a:lnR>
                      <a:lnT w="19050">
                        <a:solidFill>
                          <a:srgbClr val="000000"/>
                        </a:solidFill>
                        <a:miter lim="400000"/>
                      </a:lnT>
                      <a:lnB w="190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621132">
                  <a:tc>
                    <a:txBody>
                      <a:bodyPr/>
                      <a:lstStyle/>
                      <a:p>
                        <a:pPr defTabSz="914400"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2800" b="1">
                            <a:solidFill>
                              <a:srgbClr val="FFFFFF"/>
                            </a:solidFill>
                          </a:rPr>
                          <a:t>Best Alternative</a:t>
                        </a:r>
                      </a:p>
                    </a:txBody>
                    <a:tcPr marL="50800" marR="50800" marT="50800" marB="50800" anchor="ctr" horzOverflow="overflow">
                      <a:lnL w="19050">
                        <a:solidFill>
                          <a:srgbClr val="000000"/>
                        </a:solidFill>
                        <a:miter lim="400000"/>
                      </a:lnL>
                      <a:lnR w="19050">
                        <a:solidFill>
                          <a:srgbClr val="000000"/>
                        </a:solidFill>
                        <a:miter lim="400000"/>
                      </a:lnR>
                      <a:lnT w="19050">
                        <a:solidFill>
                          <a:srgbClr val="000000"/>
                        </a:solidFill>
                        <a:miter lim="400000"/>
                      </a:lnT>
                      <a:lnB w="190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800"/>
                          <a:t>36.1%</a:t>
                        </a:r>
                      </a:p>
                    </a:txBody>
                    <a:tcPr marL="50800" marR="50800" marT="50800" marB="50800" anchor="ctr" horzOverflow="overflow">
                      <a:lnL w="19050">
                        <a:solidFill>
                          <a:srgbClr val="000000"/>
                        </a:solidFill>
                        <a:miter lim="400000"/>
                      </a:lnL>
                      <a:lnR w="19050">
                        <a:solidFill>
                          <a:srgbClr val="000000"/>
                        </a:solidFill>
                        <a:miter lim="400000"/>
                      </a:lnR>
                      <a:lnT w="19050">
                        <a:solidFill>
                          <a:srgbClr val="000000"/>
                        </a:solidFill>
                        <a:miter lim="400000"/>
                      </a:lnT>
                      <a:lnB w="190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800"/>
                          <a:t>67.8%</a:t>
                        </a:r>
                      </a:p>
                    </a:txBody>
                    <a:tcPr marL="50800" marR="50800" marT="50800" marB="50800" anchor="ctr" horzOverflow="overflow">
                      <a:lnL w="19050">
                        <a:solidFill>
                          <a:srgbClr val="000000"/>
                        </a:solidFill>
                        <a:miter lim="400000"/>
                      </a:lnL>
                      <a:lnR w="19050">
                        <a:solidFill>
                          <a:srgbClr val="000000"/>
                        </a:solidFill>
                        <a:miter lim="400000"/>
                      </a:lnR>
                      <a:lnT w="19050">
                        <a:solidFill>
                          <a:srgbClr val="000000"/>
                        </a:solidFill>
                        <a:miter lim="400000"/>
                      </a:lnT>
                      <a:lnB w="190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800"/>
                          <a:t>28.5%</a:t>
                        </a:r>
                      </a:p>
                    </a:txBody>
                    <a:tcPr marL="50800" marR="50800" marT="50800" marB="50800" anchor="ctr" horzOverflow="overflow">
                      <a:lnL w="19050">
                        <a:solidFill>
                          <a:srgbClr val="000000"/>
                        </a:solidFill>
                        <a:miter lim="400000"/>
                      </a:lnL>
                      <a:lnR w="19050">
                        <a:solidFill>
                          <a:srgbClr val="000000"/>
                        </a:solidFill>
                        <a:miter lim="400000"/>
                      </a:lnR>
                      <a:lnT w="19050">
                        <a:solidFill>
                          <a:srgbClr val="000000"/>
                        </a:solidFill>
                        <a:miter lim="400000"/>
                      </a:lnT>
                      <a:lnB w="190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800"/>
                          <a:t>33.5%</a:t>
                        </a:r>
                      </a:p>
                    </a:txBody>
                    <a:tcPr marL="50800" marR="50800" marT="50800" marB="50800" anchor="ctr" horzOverflow="overflow">
                      <a:lnL w="19050">
                        <a:solidFill>
                          <a:srgbClr val="000000"/>
                        </a:solidFill>
                        <a:miter lim="400000"/>
                      </a:lnL>
                      <a:lnR w="19050">
                        <a:solidFill>
                          <a:srgbClr val="000000"/>
                        </a:solidFill>
                        <a:miter lim="400000"/>
                      </a:lnR>
                      <a:lnT w="19050">
                        <a:solidFill>
                          <a:srgbClr val="000000"/>
                        </a:solidFill>
                        <a:miter lim="400000"/>
                      </a:lnT>
                      <a:lnB w="190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sp>
          <p:nvSpPr>
            <p:cNvPr id="351" name="Median Error for TCP Cubic"/>
            <p:cNvSpPr txBox="1"/>
            <p:nvPr/>
          </p:nvSpPr>
          <p:spPr>
            <a:xfrm>
              <a:off x="2236670" y="-1904"/>
              <a:ext cx="5350823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 dirty="0"/>
                <a:t>Median Error for TCP </a:t>
              </a:r>
              <a:r>
                <a:rPr lang="en-US" dirty="0"/>
                <a:t>CUBIC</a:t>
              </a:r>
              <a:endParaRPr dirty="0"/>
            </a:p>
          </p:txBody>
        </p:sp>
      </p:grpSp>
      <p:grpSp>
        <p:nvGrpSpPr>
          <p:cNvPr id="360" name="Group"/>
          <p:cNvGrpSpPr/>
          <p:nvPr/>
        </p:nvGrpSpPr>
        <p:grpSpPr>
          <a:xfrm>
            <a:off x="6655451" y="6845526"/>
            <a:ext cx="2977018" cy="2803697"/>
            <a:chOff x="-53881" y="-53881"/>
            <a:chExt cx="2977017" cy="2803695"/>
          </a:xfrm>
        </p:grpSpPr>
        <p:grpSp>
          <p:nvGrpSpPr>
            <p:cNvPr id="357" name="Group"/>
            <p:cNvGrpSpPr/>
            <p:nvPr/>
          </p:nvGrpSpPr>
          <p:grpSpPr>
            <a:xfrm>
              <a:off x="555846" y="1265138"/>
              <a:ext cx="2367291" cy="1484676"/>
              <a:chOff x="-53881" y="0"/>
              <a:chExt cx="2367289" cy="1484675"/>
            </a:xfrm>
          </p:grpSpPr>
          <p:grpSp>
            <p:nvGrpSpPr>
              <p:cNvPr id="355" name="78% Error Decrease"/>
              <p:cNvGrpSpPr/>
              <p:nvPr/>
            </p:nvGrpSpPr>
            <p:grpSpPr>
              <a:xfrm>
                <a:off x="-53882" y="366535"/>
                <a:ext cx="2367291" cy="1118141"/>
                <a:chOff x="0" y="0"/>
                <a:chExt cx="2367289" cy="1118140"/>
              </a:xfrm>
            </p:grpSpPr>
            <p:sp>
              <p:nvSpPr>
                <p:cNvPr id="354" name="78% Error Decrease"/>
                <p:cNvSpPr/>
                <p:nvPr/>
              </p:nvSpPr>
              <p:spPr>
                <a:xfrm>
                  <a:off x="53881" y="53881"/>
                  <a:ext cx="2259528" cy="1010379"/>
                </a:xfrm>
                <a:prstGeom prst="roundRect">
                  <a:avLst>
                    <a:gd name="adj" fmla="val 16748"/>
                  </a:avLst>
                </a:prstGeom>
                <a:solidFill>
                  <a:schemeClr val="accent5">
                    <a:lumOff val="-29866"/>
                  </a:schemeClr>
                </a:solidFill>
                <a:ln>
                  <a:noFill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>
                    <a:defRPr sz="28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lvl1pPr>
                </a:lstStyle>
                <a:p>
                  <a:r>
                    <a:t>78% Error Decrease</a:t>
                  </a:r>
                </a:p>
              </p:txBody>
            </p:sp>
            <p:pic>
              <p:nvPicPr>
                <p:cNvPr id="353" name="78% Error Decrease 78% Error Decrease" descr="78% Error Decrease 78% Error Decrease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-1"/>
                  <a:ext cx="2367290" cy="1118142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356" name="Line"/>
              <p:cNvSpPr/>
              <p:nvPr/>
            </p:nvSpPr>
            <p:spPr>
              <a:xfrm flipV="1">
                <a:off x="428416" y="-1"/>
                <a:ext cx="1" cy="423552"/>
              </a:xfrm>
              <a:prstGeom prst="line">
                <a:avLst/>
              </a:prstGeom>
              <a:noFill/>
              <a:ln w="635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  <p:pic>
          <p:nvPicPr>
            <p:cNvPr id="358" name="Rectangle Rectangle" descr="Rectangle Rectangle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53882" y="-53882"/>
              <a:ext cx="1988169" cy="1410365"/>
            </a:xfrm>
            <a:prstGeom prst="rect">
              <a:avLst/>
            </a:prstGeom>
            <a:effectLst/>
          </p:spPr>
        </p:pic>
      </p:grpSp>
      <p:grpSp>
        <p:nvGrpSpPr>
          <p:cNvPr id="368" name="Group"/>
          <p:cNvGrpSpPr/>
          <p:nvPr/>
        </p:nvGrpSpPr>
        <p:grpSpPr>
          <a:xfrm>
            <a:off x="12399047" y="10292786"/>
            <a:ext cx="4516550" cy="2537779"/>
            <a:chOff x="-53881" y="-53881"/>
            <a:chExt cx="4516548" cy="2537777"/>
          </a:xfrm>
        </p:grpSpPr>
        <p:grpSp>
          <p:nvGrpSpPr>
            <p:cNvPr id="365" name="Group"/>
            <p:cNvGrpSpPr/>
            <p:nvPr/>
          </p:nvGrpSpPr>
          <p:grpSpPr>
            <a:xfrm>
              <a:off x="-53882" y="744328"/>
              <a:ext cx="2686027" cy="1118142"/>
              <a:chOff x="-53881" y="-53881"/>
              <a:chExt cx="2686025" cy="1118140"/>
            </a:xfrm>
          </p:grpSpPr>
          <p:grpSp>
            <p:nvGrpSpPr>
              <p:cNvPr id="363" name="Greater…"/>
              <p:cNvGrpSpPr/>
              <p:nvPr/>
            </p:nvGrpSpPr>
            <p:grpSpPr>
              <a:xfrm>
                <a:off x="-53882" y="-53882"/>
                <a:ext cx="2367291" cy="1118142"/>
                <a:chOff x="0" y="0"/>
                <a:chExt cx="2367289" cy="1118140"/>
              </a:xfrm>
            </p:grpSpPr>
            <p:sp>
              <p:nvSpPr>
                <p:cNvPr id="362" name="Greater…"/>
                <p:cNvSpPr/>
                <p:nvPr/>
              </p:nvSpPr>
              <p:spPr>
                <a:xfrm>
                  <a:off x="53881" y="53881"/>
                  <a:ext cx="2259528" cy="1010379"/>
                </a:xfrm>
                <a:prstGeom prst="roundRect">
                  <a:avLst>
                    <a:gd name="adj" fmla="val 16748"/>
                  </a:avLst>
                </a:prstGeom>
                <a:solidFill>
                  <a:schemeClr val="accent5">
                    <a:lumOff val="-29866"/>
                  </a:schemeClr>
                </a:solidFill>
                <a:ln>
                  <a:noFill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sz="28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r>
                    <a:t>Greater</a:t>
                  </a:r>
                </a:p>
                <a:p>
                  <a:pPr>
                    <a:defRPr sz="28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r>
                    <a:t>Benefits</a:t>
                  </a:r>
                </a:p>
              </p:txBody>
            </p:sp>
            <p:pic>
              <p:nvPicPr>
                <p:cNvPr id="361" name="Greater… Greater&#10;Benefits" descr="Greater… GreaterBenefits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-1"/>
                  <a:ext cx="2367290" cy="1118142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364" name="Line"/>
              <p:cNvSpPr/>
              <p:nvPr/>
            </p:nvSpPr>
            <p:spPr>
              <a:xfrm>
                <a:off x="2248483" y="505188"/>
                <a:ext cx="383662" cy="1"/>
              </a:xfrm>
              <a:prstGeom prst="line">
                <a:avLst/>
              </a:prstGeom>
              <a:noFill/>
              <a:ln w="635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  <p:pic>
          <p:nvPicPr>
            <p:cNvPr id="366" name="Rectangle Rectangle" descr="Rectangle Rectangle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34205" y="-53882"/>
              <a:ext cx="1928463" cy="2537778"/>
            </a:xfrm>
            <a:prstGeom prst="rect">
              <a:avLst/>
            </a:prstGeom>
            <a:effectLst/>
          </p:spPr>
        </p:pic>
      </p:grpSp>
      <p:sp>
        <p:nvSpPr>
          <p:cNvPr id="379" name="ECON performs well for both short and long flows"/>
          <p:cNvSpPr/>
          <p:nvPr/>
        </p:nvSpPr>
        <p:spPr>
          <a:xfrm>
            <a:off x="2822529" y="11840127"/>
            <a:ext cx="18738942" cy="1326453"/>
          </a:xfrm>
          <a:prstGeom prst="roundRect">
            <a:avLst>
              <a:gd name="adj" fmla="val 14362"/>
            </a:avLst>
          </a:prstGeom>
          <a:blipFill>
            <a:blip r:embed="rId7"/>
          </a:blip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ECON performs well for both short and long flows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BC8224-12F8-4F42-9ACE-F2C2C1BDF7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711" y="5522047"/>
            <a:ext cx="15792966" cy="71362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05 -0.00949 L 0.22435 -0.2201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-105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68000" y="6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Outlin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Outline</a:t>
            </a:r>
          </a:p>
        </p:txBody>
      </p:sp>
      <p:sp>
        <p:nvSpPr>
          <p:cNvPr id="3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385" name="ECON…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44500" indent="-444500" defTabSz="584200">
              <a:spcBef>
                <a:spcPts val="1500"/>
              </a:spcBef>
              <a:buSzPct val="100000"/>
              <a:buChar char="•"/>
              <a:defRPr sz="4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ECON</a:t>
            </a:r>
          </a:p>
          <a:p>
            <a:pPr marL="1333500" lvl="2" indent="-444500" defTabSz="584200">
              <a:spcBef>
                <a:spcPts val="500"/>
              </a:spcBef>
              <a:buSzPct val="75000"/>
              <a:buChar char="•"/>
              <a:defRPr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Idea</a:t>
            </a:r>
          </a:p>
          <a:p>
            <a:pPr marL="1333500" lvl="2" indent="-444500" defTabSz="584200">
              <a:spcBef>
                <a:spcPts val="500"/>
              </a:spcBef>
              <a:buSzPct val="75000"/>
              <a:buChar char="•"/>
              <a:defRPr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Empirical Analysis</a:t>
            </a:r>
          </a:p>
          <a:p>
            <a:pPr marL="1333500" lvl="2" indent="-444500" defTabSz="584200">
              <a:spcBef>
                <a:spcPts val="500"/>
              </a:spcBef>
              <a:buSzPct val="75000"/>
              <a:buChar char="•"/>
              <a:defRPr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Analytical Modeling</a:t>
            </a:r>
          </a:p>
          <a:p>
            <a:pPr marL="444500" indent="-444500" defTabSz="584200">
              <a:spcBef>
                <a:spcPts val="1500"/>
              </a:spcBef>
              <a:buSzPct val="100000"/>
              <a:buChar char="•"/>
              <a:defRPr sz="4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Evaluation</a:t>
            </a:r>
          </a:p>
          <a:p>
            <a:pPr marL="1333500" lvl="2" indent="-444500" defTabSz="584200">
              <a:spcBef>
                <a:spcPts val="500"/>
              </a:spcBef>
              <a:buSzPct val="75000"/>
              <a:buChar char="•"/>
              <a:defRPr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Experimental Setup</a:t>
            </a:r>
          </a:p>
          <a:p>
            <a:pPr marL="1333500" lvl="2" indent="-444500" defTabSz="584200">
              <a:spcBef>
                <a:spcPts val="500"/>
              </a:spcBef>
              <a:buSzPct val="75000"/>
              <a:buChar char="•"/>
              <a:defRPr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TCP Modeling Evaluation</a:t>
            </a:r>
          </a:p>
          <a:p>
            <a:pPr marL="444500" indent="-444500" defTabSz="584200">
              <a:spcBef>
                <a:spcPts val="1500"/>
              </a:spcBef>
              <a:buSzPct val="100000"/>
              <a:buChar char="•"/>
              <a:defRPr sz="4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Application</a:t>
            </a:r>
            <a:endParaRPr lang="en-US" dirty="0"/>
          </a:p>
          <a:p>
            <a:pPr marL="1333500" lvl="2" indent="-444500" defTabSz="584200">
              <a:spcBef>
                <a:spcPts val="500"/>
              </a:spcBef>
              <a:buSzPct val="75000"/>
              <a:buFontTx/>
              <a:buChar char="•"/>
              <a:defRPr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Application Layer Model</a:t>
            </a:r>
            <a:endParaRPr dirty="0">
              <a:solidFill>
                <a:schemeClr val="tx1"/>
              </a:solidFill>
            </a:endParaRPr>
          </a:p>
          <a:p>
            <a:pPr marL="1333500" lvl="2" indent="-444500" defTabSz="584200">
              <a:spcBef>
                <a:spcPts val="500"/>
              </a:spcBef>
              <a:buSzPct val="7500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Case</a:t>
            </a:r>
            <a:r>
              <a:rPr lang="en-US" dirty="0"/>
              <a:t> Study</a:t>
            </a:r>
            <a:r>
              <a:rPr dirty="0"/>
              <a:t>: Speeding up Web Page Loads</a:t>
            </a:r>
          </a:p>
          <a:p>
            <a:pPr marL="1333500" lvl="2" indent="-444500" defTabSz="584200">
              <a:spcBef>
                <a:spcPts val="500"/>
              </a:spcBef>
              <a:buSzPct val="7500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Case</a:t>
            </a:r>
            <a:r>
              <a:rPr lang="en-US" dirty="0"/>
              <a:t> Study</a:t>
            </a:r>
            <a:r>
              <a:rPr dirty="0"/>
              <a:t>: Improving Adaptive Streaming</a:t>
            </a:r>
          </a:p>
          <a:p>
            <a:pPr marL="444500" indent="-444500" defTabSz="584200">
              <a:spcBef>
                <a:spcPts val="1500"/>
              </a:spcBef>
              <a:buSzPct val="100000"/>
              <a:buChar char="•"/>
              <a:defRPr sz="4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Conclusion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7E76E7-B7B1-5F46-80A6-4ED8D50DB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14467CB-F98E-7D47-81D8-08C3358F055E}"/>
              </a:ext>
            </a:extLst>
          </p:cNvPr>
          <p:cNvGrpSpPr/>
          <p:nvPr/>
        </p:nvGrpSpPr>
        <p:grpSpPr>
          <a:xfrm>
            <a:off x="2934904" y="8582649"/>
            <a:ext cx="6835894" cy="2424689"/>
            <a:chOff x="2734263" y="10444442"/>
            <a:chExt cx="6835894" cy="242468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E6AC405-E709-7245-888E-0D0EC4A4A7B7}"/>
                </a:ext>
              </a:extLst>
            </p:cNvPr>
            <p:cNvSpPr txBox="1"/>
            <p:nvPr/>
          </p:nvSpPr>
          <p:spPr>
            <a:xfrm>
              <a:off x="2734263" y="11181825"/>
              <a:ext cx="1447800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0.1s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0559CD5-13C6-1947-830D-5409B88DE7F6}"/>
                </a:ext>
              </a:extLst>
            </p:cNvPr>
            <p:cNvSpPr txBox="1"/>
            <p:nvPr/>
          </p:nvSpPr>
          <p:spPr>
            <a:xfrm>
              <a:off x="6204896" y="10444442"/>
              <a:ext cx="1635535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2s</a:t>
              </a:r>
              <a:endPara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5F22A13-BB7F-1D48-A07A-352BD9AAFCD6}"/>
                </a:ext>
              </a:extLst>
            </p:cNvPr>
            <p:cNvSpPr txBox="1"/>
            <p:nvPr/>
          </p:nvSpPr>
          <p:spPr>
            <a:xfrm>
              <a:off x="5509432" y="11773872"/>
              <a:ext cx="1447800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0.2s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C755C84-EC7F-194C-8138-38C5FA45F336}"/>
                </a:ext>
              </a:extLst>
            </p:cNvPr>
            <p:cNvSpPr txBox="1"/>
            <p:nvPr/>
          </p:nvSpPr>
          <p:spPr>
            <a:xfrm>
              <a:off x="7874621" y="11080572"/>
              <a:ext cx="1635535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0.8s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28F7352-6EEB-924F-868C-89A2498658B4}"/>
                </a:ext>
              </a:extLst>
            </p:cNvPr>
            <p:cNvSpPr txBox="1"/>
            <p:nvPr/>
          </p:nvSpPr>
          <p:spPr>
            <a:xfrm>
              <a:off x="7934622" y="12304874"/>
              <a:ext cx="1635535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0.5s</a:t>
              </a:r>
              <a:endPara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89" name="Extend to Web/video model…"/>
          <p:cNvSpPr txBox="1">
            <a:spLocks noGrp="1"/>
          </p:cNvSpPr>
          <p:nvPr>
            <p:ph type="subTitle" idx="1"/>
          </p:nvPr>
        </p:nvSpPr>
        <p:spPr>
          <a:xfrm>
            <a:off x="1727200" y="3786902"/>
            <a:ext cx="20929600" cy="8795716"/>
          </a:xfrm>
          <a:prstGeom prst="rect">
            <a:avLst/>
          </a:prstGeom>
        </p:spPr>
        <p:txBody>
          <a:bodyPr/>
          <a:lstStyle/>
          <a:p>
            <a:pPr marL="508000" indent="-508000" defTabSz="914400"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dirty="0"/>
              <a:t>Extend to Web model</a:t>
            </a:r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lang="en-US" dirty="0"/>
              <a:t>Goal: Choose whether to use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HTTP/1.1 </a:t>
            </a:r>
            <a:r>
              <a:rPr lang="en-US" dirty="0"/>
              <a:t>or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HTTP/2</a:t>
            </a:r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lang="en-US" dirty="0"/>
              <a:t>Need to predict the page load time (PLT)</a:t>
            </a:r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endParaRPr lang="en-US" dirty="0"/>
          </a:p>
          <a:p>
            <a:pPr marL="2159000" lvl="1" indent="-3810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‣"/>
              <a:defRPr sz="3600"/>
            </a:pPr>
            <a:endParaRPr lang="en-US" dirty="0"/>
          </a:p>
          <a:p>
            <a:pPr marL="2159000" lvl="1" indent="-3810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‣"/>
              <a:defRPr sz="3600"/>
            </a:pPr>
            <a:endParaRPr lang="en-US" dirty="0"/>
          </a:p>
          <a:p>
            <a:pPr marL="2159000" lvl="1" indent="-3810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‣"/>
              <a:defRPr sz="3600"/>
            </a:pPr>
            <a:endParaRPr lang="en-US" dirty="0"/>
          </a:p>
          <a:p>
            <a:pPr marL="2159000" lvl="1" indent="-3810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‣"/>
              <a:defRPr sz="3600"/>
            </a:pPr>
            <a:endParaRPr lang="en-US" dirty="0"/>
          </a:p>
          <a:p>
            <a:pPr marL="1778000" lvl="5" indent="0" defTabSz="914400">
              <a:spcBef>
                <a:spcPts val="500"/>
              </a:spcBef>
              <a:buClr>
                <a:srgbClr val="000000"/>
              </a:buClr>
              <a:buSzPct val="100000"/>
              <a:defRPr sz="3600"/>
            </a:pPr>
            <a:endParaRPr dirty="0"/>
          </a:p>
          <a:p>
            <a:pPr marL="2159000" lvl="1" indent="-3810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‣"/>
              <a:defRPr sz="3600"/>
            </a:pPr>
            <a:endParaRPr dirty="0"/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endParaRPr dirty="0">
              <a:solidFill>
                <a:schemeClr val="accent5">
                  <a:lumOff val="-29866"/>
                </a:schemeClr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90" name="ECON: Application layer model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ECON: Application </a:t>
            </a:r>
            <a:r>
              <a:rPr lang="en-US" dirty="0"/>
              <a:t>L</a:t>
            </a:r>
            <a:r>
              <a:rPr dirty="0"/>
              <a:t>ayer </a:t>
            </a:r>
            <a:r>
              <a:rPr lang="en-US" dirty="0"/>
              <a:t>M</a:t>
            </a:r>
            <a:r>
              <a:rPr dirty="0"/>
              <a:t>odel</a:t>
            </a:r>
            <a:r>
              <a:rPr lang="en-US" dirty="0"/>
              <a:t> (1/2)</a:t>
            </a:r>
            <a:endParaRPr dirty="0"/>
          </a:p>
        </p:txBody>
      </p:sp>
      <p:sp>
        <p:nvSpPr>
          <p:cNvPr id="3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84248" y="12872746"/>
            <a:ext cx="453238" cy="46105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F436284-5796-204E-8D3E-EE984E0A4566}"/>
              </a:ext>
            </a:extLst>
          </p:cNvPr>
          <p:cNvGrpSpPr/>
          <p:nvPr/>
        </p:nvGrpSpPr>
        <p:grpSpPr>
          <a:xfrm>
            <a:off x="2739638" y="8103455"/>
            <a:ext cx="8730672" cy="2307330"/>
            <a:chOff x="8011072" y="10226481"/>
            <a:chExt cx="8730672" cy="230733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52C1D33-0B7B-C442-A74F-DEA98255B599}"/>
                </a:ext>
              </a:extLst>
            </p:cNvPr>
            <p:cNvSpPr/>
            <p:nvPr/>
          </p:nvSpPr>
          <p:spPr>
            <a:xfrm>
              <a:off x="8011072" y="10973381"/>
              <a:ext cx="2045899" cy="492443"/>
            </a:xfrm>
            <a:prstGeom prst="rect">
              <a:avLst/>
            </a:prstGeom>
            <a:solidFill>
              <a:srgbClr val="0070C0"/>
            </a:solidFill>
            <a:ln w="381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rPr>
                <a:t>HTML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FC88345-9F99-0C4F-9172-E1ADDA3582F2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 flipV="1">
              <a:off x="10061324" y="10472703"/>
              <a:ext cx="829632" cy="656374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1A2EA4C-FD2A-AD4C-BAD5-1382B1ED3785}"/>
                </a:ext>
              </a:extLst>
            </p:cNvPr>
            <p:cNvSpPr/>
            <p:nvPr/>
          </p:nvSpPr>
          <p:spPr>
            <a:xfrm>
              <a:off x="10890956" y="10226481"/>
              <a:ext cx="5850788" cy="492443"/>
            </a:xfrm>
            <a:prstGeom prst="rect">
              <a:avLst/>
            </a:prstGeom>
            <a:solidFill>
              <a:schemeClr val="tx2"/>
            </a:solidFill>
            <a:ln w="381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rPr>
                <a:t>Video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09D0EEA-43F9-2945-AC97-DA9F958A62E7}"/>
                </a:ext>
              </a:extLst>
            </p:cNvPr>
            <p:cNvCxnSpPr>
              <a:cxnSpLocks/>
            </p:cNvCxnSpPr>
            <p:nvPr/>
          </p:nvCxnSpPr>
          <p:spPr>
            <a:xfrm>
              <a:off x="10039582" y="11259894"/>
              <a:ext cx="592667" cy="260587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EC6908-7453-0441-99EF-17098C039976}"/>
                </a:ext>
              </a:extLst>
            </p:cNvPr>
            <p:cNvSpPr/>
            <p:nvPr/>
          </p:nvSpPr>
          <p:spPr>
            <a:xfrm>
              <a:off x="10601442" y="11525166"/>
              <a:ext cx="2142239" cy="492443"/>
            </a:xfrm>
            <a:prstGeom prst="rect">
              <a:avLst/>
            </a:prstGeom>
            <a:solidFill>
              <a:srgbClr val="0070C0"/>
            </a:solidFill>
            <a:ln w="381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rPr>
                <a:t>JavaScript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08A3722-16B3-6E4D-9C68-2CB28C016096}"/>
                </a:ext>
              </a:extLst>
            </p:cNvPr>
            <p:cNvSpPr/>
            <p:nvPr/>
          </p:nvSpPr>
          <p:spPr>
            <a:xfrm>
              <a:off x="13340323" y="10950904"/>
              <a:ext cx="1755537" cy="492443"/>
            </a:xfrm>
            <a:prstGeom prst="rect">
              <a:avLst/>
            </a:prstGeom>
            <a:solidFill>
              <a:srgbClr val="7030A0"/>
            </a:solidFill>
            <a:ln w="381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rPr>
                <a:t>Image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A8914F9-B161-414F-B6D5-E1F4A480D304}"/>
                </a:ext>
              </a:extLst>
            </p:cNvPr>
            <p:cNvSpPr/>
            <p:nvPr/>
          </p:nvSpPr>
          <p:spPr>
            <a:xfrm>
              <a:off x="13340322" y="12041368"/>
              <a:ext cx="1755537" cy="492443"/>
            </a:xfrm>
            <a:prstGeom prst="rect">
              <a:avLst/>
            </a:prstGeom>
            <a:solidFill>
              <a:srgbClr val="7030A0"/>
            </a:solidFill>
            <a:ln w="381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rPr>
                <a:t>Image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81BCAC0-7E5A-8D4D-99FA-A9942FDDC607}"/>
                </a:ext>
              </a:extLst>
            </p:cNvPr>
            <p:cNvCxnSpPr>
              <a:cxnSpLocks/>
              <a:endCxn id="19" idx="1"/>
            </p:cNvCxnSpPr>
            <p:nvPr/>
          </p:nvCxnSpPr>
          <p:spPr>
            <a:xfrm flipV="1">
              <a:off x="12743681" y="11197126"/>
              <a:ext cx="596642" cy="353032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7020124-25A8-414C-AD47-244BED0EEF62}"/>
                </a:ext>
              </a:extLst>
            </p:cNvPr>
            <p:cNvCxnSpPr>
              <a:cxnSpLocks/>
            </p:cNvCxnSpPr>
            <p:nvPr/>
          </p:nvCxnSpPr>
          <p:spPr>
            <a:xfrm>
              <a:off x="12743681" y="11952316"/>
              <a:ext cx="592667" cy="260587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9E2B7D8-D12B-9E42-8AF3-CB044F764104}"/>
              </a:ext>
            </a:extLst>
          </p:cNvPr>
          <p:cNvGrpSpPr/>
          <p:nvPr/>
        </p:nvGrpSpPr>
        <p:grpSpPr>
          <a:xfrm>
            <a:off x="2988532" y="8628849"/>
            <a:ext cx="6835894" cy="2424689"/>
            <a:chOff x="2988532" y="7616482"/>
            <a:chExt cx="6835894" cy="242468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59D9A1A-80DF-4641-8B7F-86293D37D8F7}"/>
                </a:ext>
              </a:extLst>
            </p:cNvPr>
            <p:cNvSpPr txBox="1"/>
            <p:nvPr/>
          </p:nvSpPr>
          <p:spPr>
            <a:xfrm>
              <a:off x="2988532" y="8353865"/>
              <a:ext cx="1447800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200KB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BC02334-41A4-6F4B-A0C5-4D378660FF69}"/>
                </a:ext>
              </a:extLst>
            </p:cNvPr>
            <p:cNvSpPr txBox="1"/>
            <p:nvPr/>
          </p:nvSpPr>
          <p:spPr>
            <a:xfrm>
              <a:off x="6459165" y="7616482"/>
              <a:ext cx="1635535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20MB</a:t>
              </a:r>
              <a:endPara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51C9638-C1E5-AB46-BF41-4C27BA8FD8D9}"/>
                </a:ext>
              </a:extLst>
            </p:cNvPr>
            <p:cNvSpPr txBox="1"/>
            <p:nvPr/>
          </p:nvSpPr>
          <p:spPr>
            <a:xfrm>
              <a:off x="5763701" y="8945912"/>
              <a:ext cx="1447800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500KB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018AE9A-B846-F442-A6CA-8FAC69CB5C22}"/>
                </a:ext>
              </a:extLst>
            </p:cNvPr>
            <p:cNvSpPr txBox="1"/>
            <p:nvPr/>
          </p:nvSpPr>
          <p:spPr>
            <a:xfrm>
              <a:off x="8128890" y="8252612"/>
              <a:ext cx="1635535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4MB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D82E296-6EF6-0D4C-AE5E-C0F304F1691F}"/>
                </a:ext>
              </a:extLst>
            </p:cNvPr>
            <p:cNvSpPr txBox="1"/>
            <p:nvPr/>
          </p:nvSpPr>
          <p:spPr>
            <a:xfrm>
              <a:off x="8188891" y="9476914"/>
              <a:ext cx="1635535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3MB</a:t>
              </a:r>
              <a:endPara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1DF54C0-F374-AB4A-BA21-9610AAF03A3B}"/>
              </a:ext>
            </a:extLst>
          </p:cNvPr>
          <p:cNvGrpSpPr/>
          <p:nvPr/>
        </p:nvGrpSpPr>
        <p:grpSpPr>
          <a:xfrm>
            <a:off x="12221421" y="8374721"/>
            <a:ext cx="9763113" cy="1606634"/>
            <a:chOff x="11470310" y="7362354"/>
            <a:chExt cx="9763113" cy="1606634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8D871610-173C-164B-A65E-D4E819F748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70310" y="8085382"/>
              <a:ext cx="5282804" cy="39119"/>
            </a:xfrm>
            <a:prstGeom prst="straightConnector1">
              <a:avLst/>
            </a:prstGeom>
            <a:noFill/>
            <a:ln w="76200" cap="flat">
              <a:solidFill>
                <a:schemeClr val="tx2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17F1EF1-E095-FC40-84F6-E6A1B01A8AF8}"/>
                </a:ext>
              </a:extLst>
            </p:cNvPr>
            <p:cNvSpPr txBox="1"/>
            <p:nvPr/>
          </p:nvSpPr>
          <p:spPr>
            <a:xfrm>
              <a:off x="13490548" y="7362354"/>
              <a:ext cx="1242328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H1/H2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9F3EA25-76FA-1A41-803A-3030967414D0}"/>
                </a:ext>
              </a:extLst>
            </p:cNvPr>
            <p:cNvSpPr/>
            <p:nvPr/>
          </p:nvSpPr>
          <p:spPr>
            <a:xfrm>
              <a:off x="17392613" y="7430105"/>
              <a:ext cx="3840810" cy="1538883"/>
            </a:xfrm>
            <a:prstGeom prst="rect">
              <a:avLst/>
            </a:prstGeom>
            <a:noFill/>
            <a:ln w="76200" cap="flat">
              <a:solidFill>
                <a:schemeClr val="tx2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0" b="0" i="1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rPr>
                <a:t>ECON</a:t>
              </a:r>
              <a:r>
                <a:rPr kumimoji="0" lang="en-US" sz="5000" b="0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rPr>
                <a:t> </a:t>
              </a: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0" b="0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rPr>
                <a:t>TCP Model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B35A8AF-BB2D-4F47-A32B-72F6F8DDF71F}"/>
              </a:ext>
            </a:extLst>
          </p:cNvPr>
          <p:cNvGrpSpPr/>
          <p:nvPr/>
        </p:nvGrpSpPr>
        <p:grpSpPr>
          <a:xfrm>
            <a:off x="12221421" y="9507988"/>
            <a:ext cx="5282804" cy="1163593"/>
            <a:chOff x="11470310" y="8495621"/>
            <a:chExt cx="5282804" cy="1163593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9AE7647-EBF5-B640-ABFA-7B1EEFCFC7B5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1470310" y="8495621"/>
              <a:ext cx="5282804" cy="39119"/>
            </a:xfrm>
            <a:prstGeom prst="straightConnector1">
              <a:avLst/>
            </a:prstGeom>
            <a:noFill/>
            <a:ln w="76200" cap="flat">
              <a:solidFill>
                <a:schemeClr val="tx2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46D8DB1-E5A9-204F-964F-A1D43F717114}"/>
                </a:ext>
              </a:extLst>
            </p:cNvPr>
            <p:cNvSpPr txBox="1"/>
            <p:nvPr/>
          </p:nvSpPr>
          <p:spPr>
            <a:xfrm>
              <a:off x="13153171" y="8633292"/>
              <a:ext cx="2189702" cy="1025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000" b="1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Latency</a:t>
              </a: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</a:rPr>
                <a:t>Predictions</a:t>
              </a:r>
              <a:endParaRPr kumimoji="0" lang="en-US" sz="3000" b="1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sym typeface="Helvetica Neue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72847FA-3B19-FA4E-8E74-5D32C2C4D177}"/>
              </a:ext>
            </a:extLst>
          </p:cNvPr>
          <p:cNvGrpSpPr/>
          <p:nvPr/>
        </p:nvGrpSpPr>
        <p:grpSpPr>
          <a:xfrm>
            <a:off x="2721027" y="7242527"/>
            <a:ext cx="8792825" cy="1331268"/>
            <a:chOff x="14697845" y="9043003"/>
            <a:chExt cx="8792825" cy="133126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538AE96-E912-9D41-AFC1-5C3F167A4842}"/>
                </a:ext>
              </a:extLst>
            </p:cNvPr>
            <p:cNvGrpSpPr/>
            <p:nvPr/>
          </p:nvGrpSpPr>
          <p:grpSpPr>
            <a:xfrm>
              <a:off x="14697845" y="9588119"/>
              <a:ext cx="8792825" cy="786152"/>
              <a:chOff x="14278745" y="9816719"/>
              <a:chExt cx="8792825" cy="786152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25F7904E-5505-254A-AF18-D76067D8DC38}"/>
                  </a:ext>
                </a:extLst>
              </p:cNvPr>
              <p:cNvGrpSpPr/>
              <p:nvPr/>
            </p:nvGrpSpPr>
            <p:grpSpPr>
              <a:xfrm>
                <a:off x="14278745" y="9816719"/>
                <a:ext cx="8792825" cy="786152"/>
                <a:chOff x="14126345" y="9759569"/>
                <a:chExt cx="8792825" cy="786152"/>
              </a:xfrm>
            </p:grpSpPr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1C7F6F72-65C0-DE45-9D1F-0DB8372C98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126345" y="10522183"/>
                  <a:ext cx="2089002" cy="0"/>
                </a:xfrm>
                <a:prstGeom prst="line">
                  <a:avLst/>
                </a:prstGeom>
                <a:noFill/>
                <a:ln w="76200" cap="flat">
                  <a:solidFill>
                    <a:schemeClr val="tx1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61E26D4D-C7E4-9D48-8196-229118F9BB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217008" y="9759569"/>
                  <a:ext cx="885468" cy="786152"/>
                </a:xfrm>
                <a:prstGeom prst="line">
                  <a:avLst/>
                </a:prstGeom>
                <a:noFill/>
                <a:ln w="76200" cap="flat">
                  <a:solidFill>
                    <a:schemeClr val="tx1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1E043E0F-E6F0-5E4E-84DE-F19BB292FF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7068382" y="9759569"/>
                  <a:ext cx="5850788" cy="19141"/>
                </a:xfrm>
                <a:prstGeom prst="line">
                  <a:avLst/>
                </a:prstGeom>
                <a:noFill/>
                <a:ln w="76200" cap="flat">
                  <a:solidFill>
                    <a:schemeClr val="tx1"/>
                  </a:solidFill>
                  <a:prstDash val="solid"/>
                  <a:miter lim="400000"/>
                  <a:tailEnd type="triangle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A57A43D-8E25-654F-BB6C-AB8A51FCAFA4}"/>
                  </a:ext>
                </a:extLst>
              </p:cNvPr>
              <p:cNvSpPr txBox="1"/>
              <p:nvPr/>
            </p:nvSpPr>
            <p:spPr>
              <a:xfrm>
                <a:off x="15273877" y="9901298"/>
                <a:ext cx="102656" cy="5642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D689A12-9AD6-914D-88C3-822F5F129485}"/>
                </a:ext>
              </a:extLst>
            </p:cNvPr>
            <p:cNvSpPr txBox="1"/>
            <p:nvPr/>
          </p:nvSpPr>
          <p:spPr>
            <a:xfrm>
              <a:off x="19000771" y="9043003"/>
              <a:ext cx="1777731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0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PLT: 2.1s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D473EEDC-E991-734D-AFB2-16A20CF98822}"/>
              </a:ext>
            </a:extLst>
          </p:cNvPr>
          <p:cNvSpPr/>
          <p:nvPr/>
        </p:nvSpPr>
        <p:spPr>
          <a:xfrm>
            <a:off x="2416063" y="6887180"/>
            <a:ext cx="9438479" cy="4120158"/>
          </a:xfrm>
          <a:prstGeom prst="rect">
            <a:avLst/>
          </a:prstGeom>
          <a:noFill/>
          <a:ln w="57150" cap="flat">
            <a:solidFill>
              <a:schemeClr val="bg2">
                <a:lumMod val="90000"/>
              </a:schemeClr>
            </a:solidFill>
            <a:prstDash val="lg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C8D297-0D90-744F-BEA4-447DE941D49D}"/>
              </a:ext>
            </a:extLst>
          </p:cNvPr>
          <p:cNvSpPr txBox="1"/>
          <p:nvPr/>
        </p:nvSpPr>
        <p:spPr>
          <a:xfrm>
            <a:off x="2628300" y="7031726"/>
            <a:ext cx="415017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1" u="none" strike="noStrike" cap="none" spc="0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Page load information</a:t>
            </a:r>
          </a:p>
        </p:txBody>
      </p:sp>
    </p:spTree>
    <p:extLst>
      <p:ext uri="{BB962C8B-B14F-4D97-AF65-F5344CB8AC3E}">
        <p14:creationId xmlns:p14="http://schemas.microsoft.com/office/powerpoint/2010/main" val="45767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Case: Speeding up Web Page Loads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Case</a:t>
            </a:r>
            <a:r>
              <a:rPr lang="en-US" dirty="0"/>
              <a:t> Study</a:t>
            </a:r>
            <a:r>
              <a:rPr dirty="0"/>
              <a:t>: Speeding up Web Page Loads</a:t>
            </a:r>
          </a:p>
        </p:txBody>
      </p:sp>
      <p:sp>
        <p:nvSpPr>
          <p:cNvPr id="4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401" name="Real Web page loads…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pPr marL="508000" indent="-508000" defTabSz="1285875">
              <a:spcBef>
                <a:spcPts val="11200"/>
              </a:spcBef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lang="en-US" dirty="0"/>
              <a:t>Whether to use HTTP/1.1 or HTTP/2</a:t>
            </a:r>
            <a:endParaRPr dirty="0">
              <a:solidFill>
                <a:schemeClr val="accent5">
                  <a:lumOff val="-29866"/>
                </a:schemeClr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dirty="0"/>
              <a:t>Emulate the page load process</a:t>
            </a:r>
          </a:p>
          <a:p>
            <a:pPr marL="2159000" lvl="1" indent="-3810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‣"/>
              <a:defRPr sz="3600"/>
            </a:pPr>
            <a:r>
              <a:rPr lang="en-US" dirty="0"/>
              <a:t>Then use the empirical results to validate</a:t>
            </a:r>
          </a:p>
          <a:p>
            <a:pPr marL="1778000" lvl="1" defTabSz="914400">
              <a:spcBef>
                <a:spcPts val="500"/>
              </a:spcBef>
              <a:buClr>
                <a:srgbClr val="000000"/>
              </a:buClr>
              <a:buSzPct val="100000"/>
              <a:defRPr sz="3600"/>
            </a:pPr>
            <a:r>
              <a:rPr lang="en-US" dirty="0"/>
              <a:t>   our model</a:t>
            </a:r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endParaRPr dirty="0"/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dirty="0"/>
              <a:t>Experiments — 10 Web pages</a:t>
            </a:r>
          </a:p>
          <a:p>
            <a:pPr marL="2159000" lvl="1" indent="-3810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‣"/>
              <a:defRPr sz="3600"/>
            </a:pPr>
            <a:r>
              <a:rPr dirty="0"/>
              <a:t>50ms RTT</a:t>
            </a:r>
          </a:p>
          <a:p>
            <a:pPr marL="2159000" lvl="1" indent="-3810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‣"/>
              <a:defRPr sz="3600"/>
            </a:pPr>
            <a:r>
              <a:rPr dirty="0"/>
              <a:t>4 Loss rates: 10</a:t>
            </a:r>
            <a:r>
              <a:rPr baseline="31999" dirty="0"/>
              <a:t>-5</a:t>
            </a:r>
            <a:r>
              <a:rPr dirty="0"/>
              <a:t>, 10</a:t>
            </a:r>
            <a:r>
              <a:rPr baseline="31999" dirty="0"/>
              <a:t>-4</a:t>
            </a:r>
            <a:r>
              <a:rPr dirty="0"/>
              <a:t>, 10</a:t>
            </a:r>
            <a:r>
              <a:rPr baseline="31999" dirty="0"/>
              <a:t>-3</a:t>
            </a:r>
            <a:r>
              <a:rPr dirty="0"/>
              <a:t>, 10</a:t>
            </a:r>
            <a:r>
              <a:rPr baseline="31999" dirty="0"/>
              <a:t>-2</a:t>
            </a:r>
          </a:p>
          <a:p>
            <a:pPr marL="2159000" lvl="1" indent="-3810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‣"/>
              <a:defRPr sz="3600"/>
            </a:pPr>
            <a:r>
              <a:rPr dirty="0"/>
              <a:t>Web record and replay</a:t>
            </a:r>
            <a:endParaRPr lang="en-US" dirty="0"/>
          </a:p>
          <a:p>
            <a:pPr marL="2159000" lvl="1" indent="-3810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‣"/>
              <a:defRPr sz="3600"/>
            </a:pPr>
            <a:endParaRPr lang="en-US" dirty="0"/>
          </a:p>
          <a:p>
            <a:pPr marL="2159000" lvl="1" indent="-3810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‣"/>
              <a:defRPr sz="3600"/>
            </a:pPr>
            <a:endParaRPr lang="en-US" dirty="0"/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lang="en-US" sz="3600" dirty="0"/>
              <a:t>Whether to choose HTTP/1.1 or HTTP/2 is not trivial</a:t>
            </a:r>
          </a:p>
          <a:p>
            <a:pPr marL="2159000" lvl="1" indent="-3810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‣"/>
              <a:defRPr sz="3600"/>
            </a:pPr>
            <a:r>
              <a:rPr lang="en-US" dirty="0"/>
              <a:t>ECON can enable accurate predictions</a:t>
            </a:r>
            <a:endParaRPr dirty="0"/>
          </a:p>
        </p:txBody>
      </p:sp>
      <p:sp>
        <p:nvSpPr>
          <p:cNvPr id="402" name="Text"/>
          <p:cNvSpPr txBox="1"/>
          <p:nvPr/>
        </p:nvSpPr>
        <p:spPr>
          <a:xfrm>
            <a:off x="8452274" y="9608813"/>
            <a:ext cx="206376" cy="634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642937">
              <a:lnSpc>
                <a:spcPts val="3800"/>
              </a:lnSpc>
              <a:defRPr sz="1600" b="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 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DED9F9-1C6C-3B4B-9A91-36E3917874E8}"/>
              </a:ext>
            </a:extLst>
          </p:cNvPr>
          <p:cNvGrpSpPr/>
          <p:nvPr/>
        </p:nvGrpSpPr>
        <p:grpSpPr>
          <a:xfrm>
            <a:off x="13759331" y="4308197"/>
            <a:ext cx="8419859" cy="2278859"/>
            <a:chOff x="13857509" y="4375793"/>
            <a:chExt cx="8419859" cy="2278859"/>
          </a:xfrm>
        </p:grpSpPr>
        <p:graphicFrame>
          <p:nvGraphicFramePr>
            <p:cNvPr id="403" name="Table"/>
            <p:cNvGraphicFramePr/>
            <p:nvPr>
              <p:extLst>
                <p:ext uri="{D42A27DB-BD31-4B8C-83A1-F6EECF244321}">
                  <p14:modId xmlns:p14="http://schemas.microsoft.com/office/powerpoint/2010/main" val="3914352340"/>
                </p:ext>
              </p:extLst>
            </p:nvPr>
          </p:nvGraphicFramePr>
          <p:xfrm>
            <a:off x="13857509" y="4645492"/>
            <a:ext cx="8419859" cy="2009160"/>
          </p:xfrm>
          <a:graphic>
            <a:graphicData uri="http://schemas.openxmlformats.org/drawingml/2006/table">
              <a:tbl>
                <a:tblPr firstRow="1" firstCol="1">
                  <a:tableStyleId>{2708684C-4D16-4618-839F-0558EEFCDFE6}</a:tableStyleId>
                </a:tblPr>
                <a:tblGrid>
                  <a:gridCol w="3136659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32080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32080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32080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320800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</a:tblGrid>
                <a:tr h="669720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1663700" algn="l"/>
                          </a:tabLst>
                          <a:defRPr sz="1800" b="0"/>
                        </a:pPr>
                        <a:r>
                          <a:rPr sz="3200" b="1" dirty="0"/>
                          <a:t>Loss Prob.</a:t>
                        </a:r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1905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190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1663700" algn="l"/>
                          </a:tabLst>
                          <a:defRPr sz="3200"/>
                        </a:pPr>
                        <a:r>
                          <a:t>10</a:t>
                        </a:r>
                        <a:r>
                          <a:rPr baseline="31999"/>
                          <a:t>-5</a:t>
                        </a:r>
                      </a:p>
                    </a:txBody>
                    <a:tcPr marL="50800" marR="50800" marT="50800" marB="50800" anchor="ctr" horzOverflow="overflow">
                      <a:lnL w="19050">
                        <a:solidFill>
                          <a:srgbClr val="000000"/>
                        </a:solidFill>
                        <a:miter lim="400000"/>
                      </a:lnL>
                      <a:lnR w="1905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190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1663700" algn="l"/>
                          </a:tabLst>
                          <a:defRPr sz="3200"/>
                        </a:pPr>
                        <a:r>
                          <a:t>10</a:t>
                        </a:r>
                        <a:r>
                          <a:rPr baseline="31999"/>
                          <a:t>-4</a:t>
                        </a:r>
                      </a:p>
                    </a:txBody>
                    <a:tcPr marL="50800" marR="50800" marT="50800" marB="50800" anchor="ctr" horzOverflow="overflow">
                      <a:lnL w="19050">
                        <a:solidFill>
                          <a:srgbClr val="000000"/>
                        </a:solidFill>
                        <a:miter lim="400000"/>
                      </a:lnL>
                      <a:lnR w="1905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190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1663700" algn="l"/>
                          </a:tabLst>
                          <a:defRPr sz="3200"/>
                        </a:pPr>
                        <a:r>
                          <a:t>10</a:t>
                        </a:r>
                        <a:r>
                          <a:rPr baseline="31999"/>
                          <a:t>-3</a:t>
                        </a:r>
                      </a:p>
                    </a:txBody>
                    <a:tcPr marL="50800" marR="50800" marT="50800" marB="50800" anchor="ctr" horzOverflow="overflow">
                      <a:lnL w="19050">
                        <a:solidFill>
                          <a:srgbClr val="000000"/>
                        </a:solidFill>
                        <a:miter lim="400000"/>
                      </a:lnL>
                      <a:lnR w="1905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190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1663700" algn="l"/>
                          </a:tabLst>
                          <a:defRPr sz="3200"/>
                        </a:pPr>
                        <a:r>
                          <a:t>10</a:t>
                        </a:r>
                        <a:r>
                          <a:rPr baseline="31999"/>
                          <a:t>-2</a:t>
                        </a:r>
                      </a:p>
                    </a:txBody>
                    <a:tcPr marL="50800" marR="50800" marT="50800" marB="50800" anchor="ctr" horzOverflow="overflow">
                      <a:lnL w="1905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190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669720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1663700" algn="l"/>
                          </a:tabLst>
                          <a:defRPr sz="1800" b="0"/>
                        </a:pPr>
                        <a:r>
                          <a:rPr sz="3200" b="1"/>
                          <a:t>Pred. accuracy</a:t>
                        </a:r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19050">
                        <a:solidFill>
                          <a:srgbClr val="000000"/>
                        </a:solidFill>
                        <a:miter lim="400000"/>
                      </a:lnR>
                      <a:lnT w="19050">
                        <a:solidFill>
                          <a:srgbClr val="000000"/>
                        </a:solidFill>
                        <a:miter lim="400000"/>
                      </a:lnT>
                      <a:lnB w="190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</a:rPr>
                          <a:t>10/10</a:t>
                        </a:r>
                      </a:p>
                    </a:txBody>
                    <a:tcPr marL="50800" marR="50800" marT="50800" marB="50800" anchor="ctr" horzOverflow="overflow">
                      <a:lnL w="19050">
                        <a:solidFill>
                          <a:srgbClr val="000000"/>
                        </a:solidFill>
                        <a:miter lim="400000"/>
                      </a:lnL>
                      <a:lnR w="19050">
                        <a:solidFill>
                          <a:srgbClr val="000000"/>
                        </a:solidFill>
                        <a:miter lim="400000"/>
                      </a:lnR>
                      <a:lnT w="19050">
                        <a:solidFill>
                          <a:srgbClr val="000000"/>
                        </a:solidFill>
                        <a:miter lim="400000"/>
                      </a:lnT>
                      <a:lnB w="190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</a:rPr>
                          <a:t>8/10</a:t>
                        </a:r>
                      </a:p>
                    </a:txBody>
                    <a:tcPr marL="50800" marR="50800" marT="50800" marB="50800" anchor="ctr" horzOverflow="overflow">
                      <a:lnL w="19050">
                        <a:solidFill>
                          <a:srgbClr val="000000"/>
                        </a:solidFill>
                        <a:miter lim="400000"/>
                      </a:lnL>
                      <a:lnR w="19050">
                        <a:solidFill>
                          <a:srgbClr val="000000"/>
                        </a:solidFill>
                        <a:miter lim="400000"/>
                      </a:lnR>
                      <a:lnT w="19050">
                        <a:solidFill>
                          <a:srgbClr val="000000"/>
                        </a:solidFill>
                        <a:miter lim="400000"/>
                      </a:lnT>
                      <a:lnB w="190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</a:rPr>
                          <a:t>8/10</a:t>
                        </a:r>
                      </a:p>
                    </a:txBody>
                    <a:tcPr marL="50800" marR="50800" marT="50800" marB="50800" anchor="ctr" horzOverflow="overflow">
                      <a:lnL w="19050">
                        <a:solidFill>
                          <a:srgbClr val="000000"/>
                        </a:solidFill>
                        <a:miter lim="400000"/>
                      </a:lnL>
                      <a:lnR w="19050">
                        <a:solidFill>
                          <a:srgbClr val="000000"/>
                        </a:solidFill>
                        <a:miter lim="400000"/>
                      </a:lnR>
                      <a:lnT w="19050">
                        <a:solidFill>
                          <a:srgbClr val="000000"/>
                        </a:solidFill>
                        <a:miter lim="400000"/>
                      </a:lnT>
                      <a:lnB w="190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</a:rPr>
                          <a:t>8/10</a:t>
                        </a:r>
                      </a:p>
                    </a:txBody>
                    <a:tcPr marL="50800" marR="50800" marT="50800" marB="50800" anchor="ctr" horzOverflow="overflow">
                      <a:lnL w="1905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19050">
                        <a:solidFill>
                          <a:srgbClr val="000000"/>
                        </a:solidFill>
                        <a:miter lim="400000"/>
                      </a:lnT>
                      <a:lnB w="190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669720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1663700" algn="l"/>
                          </a:tabLst>
                          <a:defRPr sz="1800" b="0"/>
                        </a:pPr>
                        <a:r>
                          <a:rPr sz="3200" b="1"/>
                          <a:t>PLT improv.</a:t>
                        </a:r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19050">
                        <a:solidFill>
                          <a:srgbClr val="000000"/>
                        </a:solidFill>
                        <a:miter lim="400000"/>
                      </a:lnR>
                      <a:lnT w="1905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44.8%</a:t>
                        </a:r>
                      </a:p>
                    </a:txBody>
                    <a:tcPr marL="50800" marR="50800" marT="50800" marB="50800" anchor="ctr" horzOverflow="overflow">
                      <a:lnL w="19050">
                        <a:solidFill>
                          <a:srgbClr val="000000"/>
                        </a:solidFill>
                        <a:miter lim="400000"/>
                      </a:lnL>
                      <a:lnR w="19050">
                        <a:solidFill>
                          <a:srgbClr val="000000"/>
                        </a:solidFill>
                        <a:miter lim="400000"/>
                      </a:lnR>
                      <a:lnT w="1905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36.5%</a:t>
                        </a:r>
                      </a:p>
                    </a:txBody>
                    <a:tcPr marL="50800" marR="50800" marT="50800" marB="50800" anchor="ctr" horzOverflow="overflow">
                      <a:lnL w="19050">
                        <a:solidFill>
                          <a:srgbClr val="000000"/>
                        </a:solidFill>
                        <a:miter lim="400000"/>
                      </a:lnL>
                      <a:lnR w="19050">
                        <a:solidFill>
                          <a:srgbClr val="000000"/>
                        </a:solidFill>
                        <a:miter lim="400000"/>
                      </a:lnR>
                      <a:lnT w="1905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/>
                          <a:t>55.0%</a:t>
                        </a:r>
                      </a:p>
                    </a:txBody>
                    <a:tcPr marL="50800" marR="50800" marT="50800" marB="50800" anchor="ctr" horzOverflow="overflow">
                      <a:lnL w="19050">
                        <a:solidFill>
                          <a:srgbClr val="000000"/>
                        </a:solidFill>
                        <a:miter lim="400000"/>
                      </a:lnL>
                      <a:lnR w="19050">
                        <a:solidFill>
                          <a:srgbClr val="000000"/>
                        </a:solidFill>
                        <a:miter lim="400000"/>
                      </a:lnR>
                      <a:lnT w="1905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200" dirty="0"/>
                          <a:t>56.0%</a:t>
                        </a:r>
                      </a:p>
                    </a:txBody>
                    <a:tcPr marL="50800" marR="50800" marT="50800" marB="50800" anchor="ctr" horzOverflow="overflow">
                      <a:lnL w="1905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1905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sp>
          <p:nvSpPr>
            <p:cNvPr id="404" name="ECON predicts the right protocol 80% of the time"/>
            <p:cNvSpPr/>
            <p:nvPr/>
          </p:nvSpPr>
          <p:spPr>
            <a:xfrm>
              <a:off x="18105539" y="4375793"/>
              <a:ext cx="1270001" cy="1270002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 dirty="0"/>
                <a:t>ECON predicts the right protocol 80% of the time</a:t>
              </a:r>
            </a:p>
          </p:txBody>
        </p:sp>
      </p:grpSp>
      <p:grpSp>
        <p:nvGrpSpPr>
          <p:cNvPr id="408" name="Group"/>
          <p:cNvGrpSpPr/>
          <p:nvPr/>
        </p:nvGrpSpPr>
        <p:grpSpPr>
          <a:xfrm>
            <a:off x="13955687" y="7349126"/>
            <a:ext cx="8701113" cy="4751599"/>
            <a:chOff x="124682" y="280224"/>
            <a:chExt cx="10298914" cy="5476192"/>
          </a:xfrm>
        </p:grpSpPr>
        <p:pic>
          <p:nvPicPr>
            <p:cNvPr id="406" name="web_barplot-eps-converted-to.pdf" descr="web_barplot-eps-converted-to.pd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24682" y="298648"/>
              <a:ext cx="10298914" cy="54577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07" name="Avg PLT for all pages under different network conditions"/>
            <p:cNvSpPr/>
            <p:nvPr/>
          </p:nvSpPr>
          <p:spPr>
            <a:xfrm>
              <a:off x="4991480" y="280224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 dirty="0"/>
                <a:t>Avg PLT for all pages under different network conditions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A3E1F84-EA06-6F4C-8D42-7A900A394480}"/>
              </a:ext>
            </a:extLst>
          </p:cNvPr>
          <p:cNvGrpSpPr/>
          <p:nvPr/>
        </p:nvGrpSpPr>
        <p:grpSpPr>
          <a:xfrm>
            <a:off x="14600941" y="11704320"/>
            <a:ext cx="2710678" cy="1106350"/>
            <a:chOff x="14600941" y="11704320"/>
            <a:chExt cx="2710678" cy="1106350"/>
          </a:xfrm>
        </p:grpSpPr>
        <p:sp>
          <p:nvSpPr>
            <p:cNvPr id="3" name="Up Arrow 2">
              <a:extLst>
                <a:ext uri="{FF2B5EF4-FFF2-40B4-BE49-F238E27FC236}">
                  <a16:creationId xmlns:a16="http://schemas.microsoft.com/office/drawing/2014/main" id="{08CF1265-F670-1643-95D8-3E3D4B7613EE}"/>
                </a:ext>
              </a:extLst>
            </p:cNvPr>
            <p:cNvSpPr/>
            <p:nvPr/>
          </p:nvSpPr>
          <p:spPr>
            <a:xfrm>
              <a:off x="15727680" y="11704320"/>
              <a:ext cx="457200" cy="396405"/>
            </a:xfrm>
            <a:prstGeom prst="upArrow">
              <a:avLst/>
            </a:prstGeom>
            <a:solidFill>
              <a:srgbClr val="D45F3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5FA2B59-9E39-0947-A178-9B88AD7FE511}"/>
                </a:ext>
              </a:extLst>
            </p:cNvPr>
            <p:cNvSpPr txBox="1"/>
            <p:nvPr/>
          </p:nvSpPr>
          <p:spPr>
            <a:xfrm>
              <a:off x="14600941" y="12246413"/>
              <a:ext cx="2710678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HTTP/2 Better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4FCBC12-6088-7946-A45A-4B75F1324721}"/>
              </a:ext>
            </a:extLst>
          </p:cNvPr>
          <p:cNvGrpSpPr/>
          <p:nvPr/>
        </p:nvGrpSpPr>
        <p:grpSpPr>
          <a:xfrm>
            <a:off x="19625521" y="11720471"/>
            <a:ext cx="3031279" cy="1090199"/>
            <a:chOff x="19625521" y="11720471"/>
            <a:chExt cx="3031279" cy="1090199"/>
          </a:xfrm>
        </p:grpSpPr>
        <p:sp>
          <p:nvSpPr>
            <p:cNvPr id="26" name="Up Arrow 25">
              <a:extLst>
                <a:ext uri="{FF2B5EF4-FFF2-40B4-BE49-F238E27FC236}">
                  <a16:creationId xmlns:a16="http://schemas.microsoft.com/office/drawing/2014/main" id="{70BDDEBA-E612-6D4D-A642-BE04F11A335E}"/>
                </a:ext>
              </a:extLst>
            </p:cNvPr>
            <p:cNvSpPr/>
            <p:nvPr/>
          </p:nvSpPr>
          <p:spPr>
            <a:xfrm>
              <a:off x="20726400" y="11720471"/>
              <a:ext cx="457200" cy="396405"/>
            </a:xfrm>
            <a:prstGeom prst="upArrow">
              <a:avLst/>
            </a:prstGeom>
            <a:solidFill>
              <a:schemeClr val="accent1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A7CE870-903D-9844-9F23-79B65CA97FCD}"/>
                </a:ext>
              </a:extLst>
            </p:cNvPr>
            <p:cNvSpPr txBox="1"/>
            <p:nvPr/>
          </p:nvSpPr>
          <p:spPr>
            <a:xfrm>
              <a:off x="19625521" y="12246413"/>
              <a:ext cx="3031279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HTTP/1.1 Better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04A0832-0EC3-DB4B-8949-D40921A9831E}"/>
              </a:ext>
            </a:extLst>
          </p:cNvPr>
          <p:cNvGrpSpPr/>
          <p:nvPr/>
        </p:nvGrpSpPr>
        <p:grpSpPr>
          <a:xfrm>
            <a:off x="16179504" y="7830095"/>
            <a:ext cx="5338681" cy="3101139"/>
            <a:chOff x="16132634" y="7677189"/>
            <a:chExt cx="6679025" cy="328906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AAE89FC-2A84-CD49-8AA1-7E5B56EA8472}"/>
                </a:ext>
              </a:extLst>
            </p:cNvPr>
            <p:cNvSpPr/>
            <p:nvPr/>
          </p:nvSpPr>
          <p:spPr>
            <a:xfrm>
              <a:off x="16132634" y="9856269"/>
              <a:ext cx="326566" cy="1109980"/>
            </a:xfrm>
            <a:prstGeom prst="rect">
              <a:avLst/>
            </a:prstGeom>
            <a:noFill/>
            <a:ln w="5715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63A017E-6F4E-D148-94BB-7F959D8615D5}"/>
                </a:ext>
              </a:extLst>
            </p:cNvPr>
            <p:cNvSpPr/>
            <p:nvPr/>
          </p:nvSpPr>
          <p:spPr>
            <a:xfrm>
              <a:off x="18246351" y="9856269"/>
              <a:ext cx="326566" cy="1109980"/>
            </a:xfrm>
            <a:prstGeom prst="rect">
              <a:avLst/>
            </a:prstGeom>
            <a:noFill/>
            <a:ln w="5715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747F6E6-8689-C346-B22E-CAA90C67BCAE}"/>
                </a:ext>
              </a:extLst>
            </p:cNvPr>
            <p:cNvSpPr/>
            <p:nvPr/>
          </p:nvSpPr>
          <p:spPr>
            <a:xfrm>
              <a:off x="20365196" y="9856269"/>
              <a:ext cx="326566" cy="1109980"/>
            </a:xfrm>
            <a:prstGeom prst="rect">
              <a:avLst/>
            </a:prstGeom>
            <a:noFill/>
            <a:ln w="5715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A0BA1DD-9E6D-9248-8BC0-08F58ADC9613}"/>
                </a:ext>
              </a:extLst>
            </p:cNvPr>
            <p:cNvSpPr/>
            <p:nvPr/>
          </p:nvSpPr>
          <p:spPr>
            <a:xfrm>
              <a:off x="22485093" y="9850448"/>
              <a:ext cx="326566" cy="1109980"/>
            </a:xfrm>
            <a:prstGeom prst="rect">
              <a:avLst/>
            </a:prstGeom>
            <a:noFill/>
            <a:ln w="5715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714B478-E473-C644-97EB-8C1C8C6C73AF}"/>
                </a:ext>
              </a:extLst>
            </p:cNvPr>
            <p:cNvSpPr/>
            <p:nvPr/>
          </p:nvSpPr>
          <p:spPr>
            <a:xfrm>
              <a:off x="19562180" y="7677189"/>
              <a:ext cx="1948819" cy="457185"/>
            </a:xfrm>
            <a:prstGeom prst="rect">
              <a:avLst/>
            </a:prstGeom>
            <a:noFill/>
            <a:ln w="5715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" grpId="4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Extend to Web/video model…"/>
          <p:cNvSpPr txBox="1">
            <a:spLocks noGrp="1"/>
          </p:cNvSpPr>
          <p:nvPr>
            <p:ph type="subTitle" idx="1"/>
          </p:nvPr>
        </p:nvSpPr>
        <p:spPr>
          <a:xfrm>
            <a:off x="1727200" y="3786902"/>
            <a:ext cx="20929600" cy="8795716"/>
          </a:xfrm>
          <a:prstGeom prst="rect">
            <a:avLst/>
          </a:prstGeom>
        </p:spPr>
        <p:txBody>
          <a:bodyPr/>
          <a:lstStyle/>
          <a:p>
            <a:pPr marL="508000" indent="-508000" defTabSz="914400"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dirty="0"/>
              <a:t>Extend to </a:t>
            </a:r>
            <a:r>
              <a:rPr lang="en-US" dirty="0"/>
              <a:t>Video Model</a:t>
            </a:r>
            <a:endParaRPr dirty="0"/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lang="en-US" dirty="0"/>
              <a:t>Goal: Choose the highest bitrate without rebuffering</a:t>
            </a:r>
          </a:p>
          <a:p>
            <a:pPr marL="1778000" lvl="1" defTabSz="914400">
              <a:spcBef>
                <a:spcPts val="500"/>
              </a:spcBef>
              <a:buClr>
                <a:srgbClr val="000000"/>
              </a:buClr>
              <a:buSzPct val="100000"/>
              <a:defRPr sz="3600"/>
            </a:pPr>
            <a:endParaRPr lang="en-US" dirty="0"/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lang="en-US" dirty="0"/>
              <a:t>DASH (Dynamic Adaptive Streaming over HTTP)</a:t>
            </a:r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lang="en-US" dirty="0"/>
              <a:t>Core: </a:t>
            </a:r>
            <a:r>
              <a:rPr lang="en-US" dirty="0">
                <a:solidFill>
                  <a:schemeClr val="accent5">
                    <a:lumOff val="-29866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Adaptive bitrate selection algorithm</a:t>
            </a:r>
          </a:p>
          <a:p>
            <a:pPr marL="2159000" lvl="1" indent="-3810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‣"/>
              <a:defRPr sz="3600"/>
            </a:pPr>
            <a:r>
              <a:rPr lang="en-US" dirty="0"/>
              <a:t>Dynamically changes the video bitrate based on throughput estimates</a:t>
            </a:r>
          </a:p>
          <a:p>
            <a:pPr marL="2159000" lvl="1" indent="-3810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‣"/>
              <a:defRPr sz="3600"/>
            </a:pPr>
            <a:endParaRPr dirty="0"/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lang="en-US" dirty="0"/>
              <a:t>We compare ECON with alternative TCP throughput models</a:t>
            </a:r>
            <a:endParaRPr lang="en-US" dirty="0">
              <a:solidFill>
                <a:schemeClr val="accent5">
                  <a:lumOff val="-29866"/>
                </a:schemeClr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2159000" lvl="1" indent="-3810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‣"/>
              <a:defRPr sz="3600"/>
            </a:pPr>
            <a:r>
              <a:rPr lang="en-US" sz="3600" dirty="0"/>
              <a:t>Including EWMA, Holt-Winters, Last sample, and Harmonic means</a:t>
            </a:r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endParaRPr dirty="0">
              <a:solidFill>
                <a:schemeClr val="accent5">
                  <a:lumOff val="-29866"/>
                </a:schemeClr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90" name="ECON: Application layer model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ECON: Application </a:t>
            </a:r>
            <a:r>
              <a:rPr lang="en-US" dirty="0"/>
              <a:t>L</a:t>
            </a:r>
            <a:r>
              <a:rPr dirty="0"/>
              <a:t>ayer </a:t>
            </a:r>
            <a:r>
              <a:rPr lang="en-US" dirty="0"/>
              <a:t>M</a:t>
            </a:r>
            <a:r>
              <a:rPr dirty="0"/>
              <a:t>odel</a:t>
            </a:r>
            <a:r>
              <a:rPr lang="en-US" dirty="0"/>
              <a:t> (2/2)</a:t>
            </a:r>
            <a:endParaRPr dirty="0"/>
          </a:p>
        </p:txBody>
      </p:sp>
      <p:sp>
        <p:nvSpPr>
          <p:cNvPr id="3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94347A-1523-2C4E-85AA-4E066190B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1656" y="3448050"/>
            <a:ext cx="4867293" cy="365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5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Case: Improving Adaptive Streaming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Case</a:t>
            </a:r>
            <a:r>
              <a:rPr lang="en-US" dirty="0"/>
              <a:t> Study</a:t>
            </a:r>
            <a:r>
              <a:rPr dirty="0"/>
              <a:t>: Improving Adaptive Streaming</a:t>
            </a:r>
          </a:p>
        </p:txBody>
      </p:sp>
      <p:sp>
        <p:nvSpPr>
          <p:cNvPr id="4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451" name="Video Streaming…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pPr marL="508000" indent="-508000" defTabSz="584200">
              <a:spcBef>
                <a:spcPts val="4200"/>
              </a:spcBef>
              <a:buSzPct val="100000"/>
              <a:buChar char="•"/>
            </a:pPr>
            <a:r>
              <a:rPr lang="en-US" dirty="0"/>
              <a:t>Predict the highest bitrate without rebuffering</a:t>
            </a:r>
            <a:endParaRPr dirty="0"/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lang="en-US" dirty="0"/>
              <a:t>Video server: </a:t>
            </a:r>
            <a:r>
              <a:rPr dirty="0"/>
              <a:t>Nginx</a:t>
            </a:r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lang="en-US" dirty="0"/>
              <a:t>Video client: </a:t>
            </a:r>
            <a:r>
              <a:rPr dirty="0"/>
              <a:t>VLC player</a:t>
            </a:r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endParaRPr lang="en-US" dirty="0"/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dirty="0"/>
              <a:t>Lossy network:1%</a:t>
            </a:r>
            <a:endParaRPr lang="en-US" dirty="0"/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dirty="0"/>
              <a:t>RTT: 50ms—200ms</a:t>
            </a:r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endParaRPr lang="en-US" dirty="0"/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dirty="0"/>
              <a:t>Midstream prediction</a:t>
            </a:r>
          </a:p>
          <a:p>
            <a:pPr marL="2159000" lvl="1" indent="-3810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‣"/>
              <a:defRPr sz="3600"/>
            </a:pPr>
            <a:r>
              <a:rPr dirty="0"/>
              <a:t>Play video for several seconds</a:t>
            </a:r>
          </a:p>
          <a:p>
            <a:pPr marL="2159000" lvl="1" indent="-3810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‣"/>
              <a:defRPr sz="360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Predict for the next video segment</a:t>
            </a:r>
          </a:p>
        </p:txBody>
      </p:sp>
      <p:sp>
        <p:nvSpPr>
          <p:cNvPr id="452" name="Text"/>
          <p:cNvSpPr txBox="1"/>
          <p:nvPr/>
        </p:nvSpPr>
        <p:spPr>
          <a:xfrm>
            <a:off x="8452274" y="9608813"/>
            <a:ext cx="206376" cy="634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642937">
              <a:lnSpc>
                <a:spcPts val="3800"/>
              </a:lnSpc>
              <a:defRPr sz="1600" b="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 </a:t>
            </a:r>
          </a:p>
        </p:txBody>
      </p:sp>
      <p:graphicFrame>
        <p:nvGraphicFramePr>
          <p:cNvPr id="453" name="Table"/>
          <p:cNvGraphicFramePr/>
          <p:nvPr>
            <p:extLst>
              <p:ext uri="{D42A27DB-BD31-4B8C-83A1-F6EECF244321}">
                <p14:modId xmlns:p14="http://schemas.microsoft.com/office/powerpoint/2010/main" val="4049097556"/>
              </p:ext>
            </p:extLst>
          </p:nvPr>
        </p:nvGraphicFramePr>
        <p:xfrm>
          <a:off x="11696740" y="6745356"/>
          <a:ext cx="9856399" cy="3645765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1408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8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8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8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80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80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80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29153"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sym typeface="Helvetica Neue"/>
                        </a:rPr>
                        <a:t>RTT</a:t>
                      </a:r>
                    </a:p>
                  </a:txBody>
                  <a:tcPr marL="50800" marR="50800" marT="50800" marB="50800" anchor="ctr" horzOverflow="overflow">
                    <a:lnL w="1905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905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 i="1" dirty="0">
                          <a:solidFill>
                            <a:srgbClr val="FFFFFF"/>
                          </a:solidFill>
                          <a:sym typeface="Helvetica Neue"/>
                        </a:rPr>
                        <a:t>G Truth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905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FFFFFF"/>
                          </a:solidFill>
                          <a:sym typeface="Helvetica Neue"/>
                        </a:rPr>
                        <a:t>ECON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905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FFFFFF"/>
                          </a:solidFill>
                          <a:sym typeface="Helvetica Neue"/>
                        </a:rPr>
                        <a:t>EWMA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905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FFFFFF"/>
                          </a:solidFill>
                          <a:sym typeface="Helvetica Neue"/>
                        </a:rPr>
                        <a:t>HW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905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FFFFFF"/>
                          </a:solidFill>
                          <a:sym typeface="Helvetica Neue"/>
                        </a:rPr>
                        <a:t>LS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905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FFFFFF"/>
                          </a:solidFill>
                          <a:sym typeface="Helvetica Neue"/>
                        </a:rPr>
                        <a:t>HM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19050">
                      <a:solidFill>
                        <a:srgbClr val="000000"/>
                      </a:solidFill>
                      <a:miter lim="400000"/>
                    </a:lnR>
                    <a:lnT w="1905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9153"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FFFFFF"/>
                          </a:solidFill>
                          <a:sym typeface="Helvetica Neue"/>
                        </a:rPr>
                        <a:t>50ms</a:t>
                      </a:r>
                    </a:p>
                  </a:txBody>
                  <a:tcPr marL="50800" marR="50800" marT="50800" marB="50800" anchor="ctr" horzOverflow="overflow">
                    <a:lnL w="1905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800" i="1" u="sng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720p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800" b="1">
                          <a:sym typeface="Helvetica Neue"/>
                        </a:rPr>
                        <a:t>720p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800" b="1">
                          <a:sym typeface="Helvetica Neue"/>
                        </a:rPr>
                        <a:t>720p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800" b="1">
                          <a:sym typeface="Helvetica Neue"/>
                        </a:rPr>
                        <a:t>720p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800" b="1">
                          <a:sym typeface="Helvetica Neue"/>
                        </a:rPr>
                        <a:t>720p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800" b="1">
                          <a:sym typeface="Helvetica Neue"/>
                        </a:rPr>
                        <a:t>720p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1905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9153"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FFFFFF"/>
                          </a:solidFill>
                          <a:sym typeface="Helvetica Neue"/>
                        </a:rPr>
                        <a:t>100ms</a:t>
                      </a:r>
                    </a:p>
                  </a:txBody>
                  <a:tcPr marL="50800" marR="50800" marT="50800" marB="50800" anchor="ctr" horzOverflow="overflow">
                    <a:lnL w="1905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800" i="1" u="sng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720p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800" b="1">
                          <a:sym typeface="Helvetica Neue"/>
                        </a:rPr>
                        <a:t>720p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800" b="1">
                          <a:sym typeface="Helvetica Neue"/>
                        </a:rPr>
                        <a:t>720p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800">
                          <a:sym typeface="Helvetica Neue"/>
                        </a:rPr>
                        <a:t>360p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800">
                          <a:sym typeface="Helvetica Neue"/>
                        </a:rPr>
                        <a:t>480p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800" b="1">
                          <a:sym typeface="Helvetica Neue"/>
                        </a:rPr>
                        <a:t>720p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1905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9153"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FFFFFF"/>
                          </a:solidFill>
                          <a:sym typeface="Helvetica Neue"/>
                        </a:rPr>
                        <a:t>150ms</a:t>
                      </a:r>
                    </a:p>
                  </a:txBody>
                  <a:tcPr marL="50800" marR="50800" marT="50800" marB="50800" anchor="ctr" horzOverflow="overflow">
                    <a:lnL w="1905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800" i="1" u="sng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480p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800">
                          <a:sym typeface="Helvetica Neue"/>
                        </a:rPr>
                        <a:t>360p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800">
                          <a:sym typeface="Helvetica Neue"/>
                        </a:rPr>
                        <a:t>720p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800">
                          <a:sym typeface="Helvetica Neue"/>
                        </a:rPr>
                        <a:t>360p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800">
                          <a:sym typeface="Helvetica Neue"/>
                        </a:rPr>
                        <a:t>720p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800">
                          <a:sym typeface="Helvetica Neue"/>
                        </a:rPr>
                        <a:t>720p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1905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9153"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FFFFFF"/>
                          </a:solidFill>
                          <a:sym typeface="Helvetica Neue"/>
                        </a:rPr>
                        <a:t>200ms</a:t>
                      </a:r>
                    </a:p>
                  </a:txBody>
                  <a:tcPr marL="50800" marR="50800" marT="50800" marB="50800" anchor="ctr" horzOverflow="overflow">
                    <a:lnL w="1905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190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800" i="1" u="sng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480p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190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800" b="1">
                          <a:sym typeface="Helvetica Neue"/>
                        </a:rPr>
                        <a:t>480p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190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800">
                          <a:sym typeface="Helvetica Neue"/>
                        </a:rPr>
                        <a:t>720p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190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800">
                          <a:sym typeface="Helvetica Neue"/>
                        </a:rPr>
                        <a:t>720p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190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800">
                          <a:sym typeface="Helvetica Neue"/>
                        </a:rPr>
                        <a:t>720p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190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800" dirty="0">
                          <a:sym typeface="Helvetica Neue"/>
                        </a:rPr>
                        <a:t>720p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1905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1905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B9BF5C9B-0BCE-234B-92C0-B38ACF29560D}"/>
              </a:ext>
            </a:extLst>
          </p:cNvPr>
          <p:cNvGrpSpPr/>
          <p:nvPr/>
        </p:nvGrpSpPr>
        <p:grpSpPr>
          <a:xfrm>
            <a:off x="2327268" y="7410314"/>
            <a:ext cx="19297656" cy="5234403"/>
            <a:chOff x="2327268" y="7410314"/>
            <a:chExt cx="19297656" cy="5234403"/>
          </a:xfrm>
        </p:grpSpPr>
        <p:grpSp>
          <p:nvGrpSpPr>
            <p:cNvPr id="459" name="Group"/>
            <p:cNvGrpSpPr/>
            <p:nvPr/>
          </p:nvGrpSpPr>
          <p:grpSpPr>
            <a:xfrm>
              <a:off x="2327268" y="7410314"/>
              <a:ext cx="19297656" cy="5234403"/>
              <a:chOff x="198871" y="-1148764"/>
              <a:chExt cx="19297655" cy="5234401"/>
            </a:xfrm>
          </p:grpSpPr>
          <p:pic>
            <p:nvPicPr>
              <p:cNvPr id="455" name="Rectangle Rectangle" descr="Rectangle Rectangle"/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57506" y="-1148764"/>
                <a:ext cx="1509296" cy="3008375"/>
              </a:xfrm>
              <a:prstGeom prst="rect">
                <a:avLst/>
              </a:prstGeom>
              <a:effectLst/>
            </p:spPr>
          </p:pic>
          <p:sp>
            <p:nvSpPr>
              <p:cNvPr id="458" name="ECON makes the right choice for most the of cases"/>
              <p:cNvSpPr/>
              <p:nvPr/>
            </p:nvSpPr>
            <p:spPr>
              <a:xfrm>
                <a:off x="198871" y="2914850"/>
                <a:ext cx="19297655" cy="1170787"/>
              </a:xfrm>
              <a:prstGeom prst="roundRect">
                <a:avLst>
                  <a:gd name="adj" fmla="val 16271"/>
                </a:avLst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48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lvl1pPr>
              </a:lstStyle>
              <a:p>
                <a:r>
                  <a:rPr dirty="0"/>
                  <a:t>ECON </a:t>
                </a:r>
                <a:r>
                  <a:rPr lang="en-US" dirty="0"/>
                  <a:t>chooses the highest bitrate without rebuffering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 most cases</a:t>
                </a:r>
                <a:endParaRPr dirty="0"/>
              </a:p>
            </p:txBody>
          </p:sp>
        </p:grp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535FD25-A08A-9D47-9C6E-1BF2A6323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083783" y="10336854"/>
              <a:ext cx="410217" cy="119335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Introduction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Introduction</a:t>
            </a:r>
          </a:p>
        </p:txBody>
      </p:sp>
      <p:sp>
        <p:nvSpPr>
          <p:cNvPr id="1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43765" y="13081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60" name="Web and video are important applications…"/>
          <p:cNvSpPr txBox="1">
            <a:spLocks noGrp="1"/>
          </p:cNvSpPr>
          <p:nvPr>
            <p:ph type="subTitle" idx="1"/>
          </p:nvPr>
        </p:nvSpPr>
        <p:spPr>
          <a:xfrm>
            <a:off x="1727200" y="3784600"/>
            <a:ext cx="20929600" cy="9015692"/>
          </a:xfrm>
          <a:prstGeom prst="rect">
            <a:avLst/>
          </a:prstGeom>
        </p:spPr>
        <p:txBody>
          <a:bodyPr/>
          <a:lstStyle/>
          <a:p>
            <a:pPr marL="508000" indent="-508000" defTabSz="584200">
              <a:spcBef>
                <a:spcPts val="4200"/>
              </a:spcBef>
              <a:buSzPct val="100000"/>
              <a:buChar char="•"/>
            </a:pPr>
            <a:r>
              <a:rPr dirty="0"/>
              <a:t>Web and video are important applications</a:t>
            </a:r>
          </a:p>
          <a:p>
            <a:pPr marL="1333500" lvl="1" indent="-444500" defTabSz="914400">
              <a:spcBef>
                <a:spcPts val="500"/>
              </a:spcBef>
              <a:buSzPct val="100000"/>
              <a:buChar char="-"/>
              <a:defRPr sz="3600"/>
            </a:pPr>
            <a:r>
              <a:rPr dirty="0"/>
              <a:t>Web and video traffic dominate</a:t>
            </a:r>
          </a:p>
          <a:p>
            <a:pPr marL="2159000" lvl="1" indent="-3810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‣"/>
              <a:defRPr sz="3600"/>
            </a:pPr>
            <a:r>
              <a:rPr dirty="0"/>
              <a:t>Global Internet Phenomena Report (2018)</a:t>
            </a:r>
          </a:p>
          <a:p>
            <a:pPr marL="2159000" lvl="1" indent="-3810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‣"/>
              <a:defRPr sz="3600"/>
            </a:pPr>
            <a:r>
              <a:rPr dirty="0"/>
              <a:t>Video </a:t>
            </a:r>
            <a:r>
              <a:rPr lang="en-US" dirty="0"/>
              <a:t>traffic:</a:t>
            </a:r>
            <a:r>
              <a:rPr dirty="0"/>
              <a:t> </a:t>
            </a:r>
            <a:r>
              <a:rPr dirty="0">
                <a:solidFill>
                  <a:schemeClr val="accent5">
                    <a:lumOff val="-29866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58%</a:t>
            </a:r>
            <a:endParaRPr lang="en-US" dirty="0">
              <a:ea typeface="Helvetica"/>
              <a:cs typeface="Helvetica"/>
            </a:endParaRPr>
          </a:p>
          <a:p>
            <a:pPr marL="2159000" lvl="1" indent="-3810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‣"/>
              <a:defRPr sz="3600"/>
            </a:pPr>
            <a:r>
              <a:rPr dirty="0"/>
              <a:t>Web </a:t>
            </a:r>
            <a:r>
              <a:rPr lang="en-US" dirty="0"/>
              <a:t>traffic:</a:t>
            </a:r>
            <a:r>
              <a:rPr dirty="0"/>
              <a:t> </a:t>
            </a:r>
            <a:r>
              <a:rPr dirty="0">
                <a:solidFill>
                  <a:schemeClr val="accent1">
                    <a:hueOff val="114395"/>
                    <a:lumOff val="-24975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17%</a:t>
            </a:r>
          </a:p>
          <a:p>
            <a:pPr marL="2159000" lvl="1" indent="-3810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‣"/>
              <a:defRPr sz="3600"/>
            </a:pPr>
            <a:endParaRPr dirty="0">
              <a:solidFill>
                <a:schemeClr val="accent1">
                  <a:hueOff val="114395"/>
                  <a:lumOff val="-24975"/>
                </a:schemeClr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2159000" lvl="1" indent="-3810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‣"/>
              <a:defRPr sz="3600"/>
            </a:pPr>
            <a:endParaRPr dirty="0">
              <a:solidFill>
                <a:schemeClr val="accent1">
                  <a:hueOff val="114395"/>
                  <a:lumOff val="-24975"/>
                </a:schemeClr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2159000" lvl="1" indent="-3810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‣"/>
              <a:defRPr sz="3600"/>
            </a:pPr>
            <a:endParaRPr lang="en-US" dirty="0">
              <a:solidFill>
                <a:schemeClr val="accent1">
                  <a:hueOff val="114395"/>
                  <a:lumOff val="-24975"/>
                </a:schemeClr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2159000" lvl="1" indent="-3810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‣"/>
              <a:defRPr sz="3600"/>
            </a:pPr>
            <a:endParaRPr lang="en-US" dirty="0">
              <a:solidFill>
                <a:schemeClr val="accent1">
                  <a:hueOff val="114395"/>
                  <a:lumOff val="-24975"/>
                </a:schemeClr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2159000" lvl="1" indent="-3810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‣"/>
              <a:defRPr sz="3600"/>
            </a:pPr>
            <a:endParaRPr dirty="0">
              <a:solidFill>
                <a:schemeClr val="accent1">
                  <a:hueOff val="114395"/>
                  <a:lumOff val="-24975"/>
                </a:schemeClr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1333500" lvl="2" indent="-444500" defTabSz="584200">
              <a:spcBef>
                <a:spcPts val="500"/>
              </a:spcBef>
              <a:buClr>
                <a:srgbClr val="000000"/>
              </a:buClr>
              <a:buSzPct val="100000"/>
              <a:buChar char="-"/>
            </a:pPr>
            <a:r>
              <a:rPr dirty="0"/>
              <a:t>Goal — Improve Web and video performance</a:t>
            </a:r>
          </a:p>
        </p:txBody>
      </p:sp>
      <p:grpSp>
        <p:nvGrpSpPr>
          <p:cNvPr id="163" name="Group"/>
          <p:cNvGrpSpPr/>
          <p:nvPr/>
        </p:nvGrpSpPr>
        <p:grpSpPr>
          <a:xfrm>
            <a:off x="13934257" y="4872341"/>
            <a:ext cx="8409531" cy="5378870"/>
            <a:chOff x="0" y="0"/>
            <a:chExt cx="8409529" cy="5378869"/>
          </a:xfrm>
        </p:grpSpPr>
        <p:pic>
          <p:nvPicPr>
            <p:cNvPr id="161" name="Group" descr="Group"/>
            <p:cNvPicPr>
              <a:picLocks noChangeAspect="1"/>
            </p:cNvPicPr>
            <p:nvPr/>
          </p:nvPicPr>
          <p:blipFill>
            <a:blip r:embed="rId3"/>
            <a:srcRect b="3579"/>
            <a:stretch>
              <a:fillRect/>
            </a:stretch>
          </p:blipFill>
          <p:spPr>
            <a:xfrm>
              <a:off x="0" y="0"/>
              <a:ext cx="8409530" cy="36813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2" name="Global Internet Phenomena Report (2018)"/>
            <p:cNvSpPr/>
            <p:nvPr/>
          </p:nvSpPr>
          <p:spPr>
            <a:xfrm>
              <a:off x="4204765" y="410886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8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Global Internet Phenomena Report (2018)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1" uiExpand="1" build="p" bldLvl="5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Outlin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Outline</a:t>
            </a:r>
          </a:p>
        </p:txBody>
      </p:sp>
      <p:sp>
        <p:nvSpPr>
          <p:cNvPr id="4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466" name="ECON…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44500" indent="-444500" defTabSz="584200">
              <a:spcBef>
                <a:spcPts val="1500"/>
              </a:spcBef>
              <a:buSzPct val="100000"/>
              <a:buChar char="•"/>
              <a:defRPr sz="4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ECON</a:t>
            </a:r>
          </a:p>
          <a:p>
            <a:pPr marL="1333500" lvl="2" indent="-444500" defTabSz="584200">
              <a:spcBef>
                <a:spcPts val="500"/>
              </a:spcBef>
              <a:buSzPct val="75000"/>
              <a:buChar char="•"/>
              <a:defRPr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Idea</a:t>
            </a:r>
          </a:p>
          <a:p>
            <a:pPr marL="1333500" lvl="2" indent="-444500" defTabSz="584200">
              <a:spcBef>
                <a:spcPts val="500"/>
              </a:spcBef>
              <a:buSzPct val="75000"/>
              <a:buChar char="•"/>
              <a:defRPr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Empirical Analysis</a:t>
            </a:r>
          </a:p>
          <a:p>
            <a:pPr marL="1333500" lvl="2" indent="-444500" defTabSz="584200">
              <a:spcBef>
                <a:spcPts val="500"/>
              </a:spcBef>
              <a:buSzPct val="75000"/>
              <a:buChar char="•"/>
              <a:defRPr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Analytical Modeling</a:t>
            </a:r>
          </a:p>
          <a:p>
            <a:pPr marL="444500" indent="-444500" defTabSz="584200">
              <a:spcBef>
                <a:spcPts val="1500"/>
              </a:spcBef>
              <a:buSzPct val="100000"/>
              <a:buChar char="•"/>
              <a:defRPr sz="4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Evaluation</a:t>
            </a:r>
          </a:p>
          <a:p>
            <a:pPr marL="1333500" lvl="2" indent="-444500" defTabSz="584200">
              <a:spcBef>
                <a:spcPts val="500"/>
              </a:spcBef>
              <a:buSzPct val="75000"/>
              <a:buChar char="•"/>
              <a:defRPr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Experimental Setup</a:t>
            </a:r>
          </a:p>
          <a:p>
            <a:pPr marL="1333500" lvl="2" indent="-444500" defTabSz="584200">
              <a:spcBef>
                <a:spcPts val="500"/>
              </a:spcBef>
              <a:buSzPct val="75000"/>
              <a:buChar char="•"/>
              <a:defRPr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TCP Modeling Evaluation</a:t>
            </a:r>
          </a:p>
          <a:p>
            <a:pPr marL="444500" indent="-444500" defTabSz="584200">
              <a:spcBef>
                <a:spcPts val="1500"/>
              </a:spcBef>
              <a:buSzPct val="100000"/>
              <a:buChar char="•"/>
              <a:defRPr sz="4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Application</a:t>
            </a:r>
            <a:endParaRPr lang="en-US" dirty="0"/>
          </a:p>
          <a:p>
            <a:pPr marL="1333500" lvl="2" indent="-444500" defTabSz="584200">
              <a:spcBef>
                <a:spcPts val="500"/>
              </a:spcBef>
              <a:buSzPct val="75000"/>
              <a:buFontTx/>
              <a:buChar char="•"/>
              <a:defRPr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rgbClr val="D5D5D5"/>
                </a:solidFill>
                <a:latin typeface="Arial"/>
                <a:cs typeface="Arial"/>
                <a:sym typeface="Arial"/>
              </a:rPr>
              <a:t>Application Layer Model</a:t>
            </a:r>
            <a:endParaRPr dirty="0"/>
          </a:p>
          <a:p>
            <a:pPr marL="1333500" lvl="2" indent="-444500" defTabSz="584200">
              <a:spcBef>
                <a:spcPts val="500"/>
              </a:spcBef>
              <a:buSzPct val="75000"/>
              <a:buChar char="•"/>
              <a:defRPr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Case</a:t>
            </a:r>
            <a:r>
              <a:rPr lang="en-US" dirty="0"/>
              <a:t> Study</a:t>
            </a:r>
            <a:r>
              <a:rPr dirty="0"/>
              <a:t>: Speeding up Web Page Loads</a:t>
            </a:r>
          </a:p>
          <a:p>
            <a:pPr marL="1333500" lvl="2" indent="-444500" defTabSz="584200">
              <a:spcBef>
                <a:spcPts val="500"/>
              </a:spcBef>
              <a:buSzPct val="75000"/>
              <a:buChar char="•"/>
              <a:defRPr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Case</a:t>
            </a:r>
            <a:r>
              <a:rPr lang="en-US" dirty="0"/>
              <a:t> Study</a:t>
            </a:r>
            <a:r>
              <a:rPr dirty="0"/>
              <a:t>: Improving Adaptive Streaming</a:t>
            </a:r>
          </a:p>
          <a:p>
            <a:pPr marL="444500" indent="-444500" defTabSz="584200">
              <a:spcBef>
                <a:spcPts val="1500"/>
              </a:spcBef>
              <a:buSzPct val="100000"/>
              <a:buChar char="•"/>
              <a:defRPr sz="4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Conclusion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ECON Summary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ECON Summary</a:t>
            </a:r>
          </a:p>
        </p:txBody>
      </p:sp>
      <p:sp>
        <p:nvSpPr>
          <p:cNvPr id="4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472" name="Application performance depends on…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pPr marL="508000" indent="-508000" defTabSz="1285875">
              <a:spcBef>
                <a:spcPts val="11200"/>
              </a:spcBef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dirty="0"/>
              <a:t>Application performance depends on</a:t>
            </a:r>
          </a:p>
          <a:p>
            <a:pPr marL="1333500" lvl="2" indent="-444500" defTabSz="914400">
              <a:spcBef>
                <a:spcPts val="1000"/>
              </a:spcBef>
              <a:buClr>
                <a:srgbClr val="000000"/>
              </a:buClr>
              <a:buSzPct val="100000"/>
              <a:buFont typeface="Helvetica Neue"/>
              <a:buChar char="-"/>
            </a:pPr>
            <a:r>
              <a:rPr dirty="0"/>
              <a:t>Complex cross-layer interactions</a:t>
            </a:r>
            <a:endParaRPr i="1" dirty="0">
              <a:latin typeface="Helvetica"/>
              <a:ea typeface="Helvetica"/>
              <a:cs typeface="Helvetica"/>
              <a:sym typeface="Helvetica"/>
            </a:endParaRPr>
          </a:p>
          <a:p>
            <a:pPr marL="1333500" lvl="2" indent="-444500" defTabSz="914400">
              <a:spcBef>
                <a:spcPts val="1000"/>
              </a:spcBef>
              <a:buClr>
                <a:srgbClr val="000000"/>
              </a:buClr>
              <a:buSzPct val="100000"/>
              <a:buFont typeface="Helvetica Neue"/>
              <a:buChar char="-"/>
            </a:pPr>
            <a:r>
              <a:rPr dirty="0"/>
              <a:t>Dynamic network conditions</a:t>
            </a:r>
          </a:p>
          <a:p>
            <a:pPr marL="508000" indent="-508000" defTabSz="1285875">
              <a:spcBef>
                <a:spcPts val="11200"/>
              </a:spcBef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dirty="0"/>
              <a:t>We present a new modeling approach: ECON</a:t>
            </a:r>
          </a:p>
          <a:p>
            <a:pPr marL="1333500" lvl="2" indent="-444500" defTabSz="914400">
              <a:spcBef>
                <a:spcPts val="1000"/>
              </a:spcBef>
              <a:buClr>
                <a:srgbClr val="000000"/>
              </a:buClr>
              <a:buSzPct val="100000"/>
              <a:buFont typeface="Helvetica Neue"/>
              <a:buChar char="-"/>
            </a:pPr>
            <a:r>
              <a:rPr dirty="0"/>
              <a:t>Leverages empirical function </a:t>
            </a:r>
            <a:r>
              <a:rPr i="1" dirty="0">
                <a:latin typeface="Helvetica"/>
                <a:ea typeface="Helvetica"/>
                <a:cs typeface="Helvetica"/>
                <a:sym typeface="Helvetica"/>
              </a:rPr>
              <a:t>p(cwnd)</a:t>
            </a:r>
            <a:endParaRPr b="1" i="1" dirty="0">
              <a:solidFill>
                <a:schemeClr val="accent3">
                  <a:hueOff val="914337"/>
                  <a:satOff val="31515"/>
                  <a:lumOff val="-30790"/>
                </a:schemeClr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1333500" lvl="2" indent="-444500" defTabSz="914400">
              <a:spcBef>
                <a:spcPts val="1000"/>
              </a:spcBef>
              <a:buClr>
                <a:srgbClr val="000000"/>
              </a:buClr>
              <a:buSzPct val="100000"/>
              <a:buFont typeface="Helvetica Neue"/>
              <a:buChar char="-"/>
            </a:pPr>
            <a:r>
              <a:rPr dirty="0"/>
              <a:t>Significantly improves TCP modeling accuracy</a:t>
            </a:r>
          </a:p>
          <a:p>
            <a:pPr marL="1333500" lvl="2" indent="-444500" defTabSz="914400">
              <a:spcBef>
                <a:spcPts val="1000"/>
              </a:spcBef>
              <a:buClr>
                <a:srgbClr val="000000"/>
              </a:buClr>
              <a:buSzPct val="100000"/>
              <a:buFont typeface="Helvetica Neue"/>
              <a:buChar char="-"/>
            </a:pPr>
            <a:r>
              <a:rPr dirty="0"/>
              <a:t>Extended to application level model</a:t>
            </a:r>
          </a:p>
          <a:p>
            <a:pPr marL="2159000" lvl="1" indent="-3810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‣"/>
              <a:defRPr sz="3600"/>
            </a:pPr>
            <a:r>
              <a:rPr dirty="0"/>
              <a:t>Reducing Web PLT</a:t>
            </a:r>
          </a:p>
          <a:p>
            <a:pPr marL="2159000" lvl="1" indent="-3810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‣"/>
              <a:defRPr sz="3600"/>
            </a:pPr>
            <a:r>
              <a:rPr dirty="0"/>
              <a:t>Maximizing video quality</a:t>
            </a:r>
          </a:p>
        </p:txBody>
      </p:sp>
      <p:pic>
        <p:nvPicPr>
          <p:cNvPr id="473" name="setup2.pdf" descr="setup2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4778" y="3657950"/>
            <a:ext cx="7868216" cy="4015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4" name="frame.png" descr="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95945" y="8261674"/>
            <a:ext cx="3810001" cy="3810001"/>
          </a:xfrm>
          <a:prstGeom prst="rect">
            <a:avLst/>
          </a:prstGeom>
          <a:ln w="12700">
            <a:miter lim="400000"/>
          </a:ln>
        </p:spPr>
      </p:pic>
      <p:sp>
        <p:nvSpPr>
          <p:cNvPr id="475" name="ECON Framework"/>
          <p:cNvSpPr txBox="1"/>
          <p:nvPr/>
        </p:nvSpPr>
        <p:spPr>
          <a:xfrm>
            <a:off x="16884853" y="2948049"/>
            <a:ext cx="3394711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ECON Framework</a:t>
            </a:r>
          </a:p>
        </p:txBody>
      </p:sp>
      <p:pic>
        <p:nvPicPr>
          <p:cNvPr id="476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02386" y="8893998"/>
            <a:ext cx="3394711" cy="1258307"/>
          </a:xfrm>
          <a:prstGeom prst="rect">
            <a:avLst/>
          </a:prstGeom>
          <a:ln w="12700">
            <a:miter lim="400000"/>
          </a:ln>
        </p:spPr>
      </p:pic>
      <p:sp>
        <p:nvSpPr>
          <p:cNvPr id="477" name="ECON Source Code"/>
          <p:cNvSpPr txBox="1"/>
          <p:nvPr/>
        </p:nvSpPr>
        <p:spPr>
          <a:xfrm>
            <a:off x="14957035" y="10426023"/>
            <a:ext cx="3685414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ECON Source Code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App Performance Depends on Cross-Layer Interactions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defRPr sz="6640"/>
            </a:lvl1pPr>
          </a:lstStyle>
          <a:p>
            <a:r>
              <a:t>App Performance Depends on Cross-Layer Interactions</a:t>
            </a:r>
          </a:p>
        </p:txBody>
      </p:sp>
      <p:sp>
        <p:nvSpPr>
          <p:cNvPr id="1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43765" y="13081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69" name="Applications are built upon the network stack…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pPr marL="508000" indent="-508000" defTabSz="584200">
              <a:spcBef>
                <a:spcPts val="4200"/>
              </a:spcBef>
              <a:buSzPct val="100000"/>
              <a:buChar char="•"/>
            </a:pPr>
            <a:r>
              <a:rPr dirty="0"/>
              <a:t>Applications are built upon the network stack</a:t>
            </a:r>
          </a:p>
          <a:p>
            <a:pPr marL="1333500" lvl="2" indent="-444500" defTabSz="584200">
              <a:spcBef>
                <a:spcPts val="500"/>
              </a:spcBef>
              <a:buClr>
                <a:srgbClr val="000000"/>
              </a:buClr>
              <a:buSzPct val="100000"/>
              <a:buChar char="-"/>
            </a:pPr>
            <a:r>
              <a:rPr dirty="0"/>
              <a:t>Multiple protocols at different layers</a:t>
            </a:r>
          </a:p>
          <a:p>
            <a:pPr marL="2159000" lvl="1" indent="-3810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‣"/>
              <a:defRPr sz="3600"/>
            </a:pPr>
            <a:r>
              <a:rPr dirty="0"/>
              <a:t>E.g. </a:t>
            </a:r>
            <a:r>
              <a:rPr dirty="0">
                <a:solidFill>
                  <a:schemeClr val="accent1">
                    <a:hueOff val="114395"/>
                    <a:lumOff val="-24975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YouTube video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8ECC52D-C6FC-FF47-A42F-5B59037E4C14}"/>
              </a:ext>
            </a:extLst>
          </p:cNvPr>
          <p:cNvGrpSpPr/>
          <p:nvPr/>
        </p:nvGrpSpPr>
        <p:grpSpPr>
          <a:xfrm>
            <a:off x="7113534" y="6500856"/>
            <a:ext cx="6854243" cy="1417573"/>
            <a:chOff x="7181267" y="7516856"/>
            <a:chExt cx="6854243" cy="1417573"/>
          </a:xfrm>
        </p:grpSpPr>
        <p:pic>
          <p:nvPicPr>
            <p:cNvPr id="174" name="Image" descr="Image"/>
            <p:cNvPicPr>
              <a:picLocks noChangeAspect="1"/>
            </p:cNvPicPr>
            <p:nvPr/>
          </p:nvPicPr>
          <p:blipFill>
            <a:blip r:embed="rId3"/>
            <a:srcRect l="14220" t="28464" r="11090" b="28464"/>
            <a:stretch>
              <a:fillRect/>
            </a:stretch>
          </p:blipFill>
          <p:spPr>
            <a:xfrm>
              <a:off x="7181267" y="7516856"/>
              <a:ext cx="2458192" cy="1417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79" name="Youtube"/>
            <p:cNvGrpSpPr/>
            <p:nvPr/>
          </p:nvGrpSpPr>
          <p:grpSpPr>
            <a:xfrm>
              <a:off x="11191958" y="7813690"/>
              <a:ext cx="2843552" cy="779197"/>
              <a:chOff x="0" y="0"/>
              <a:chExt cx="2843551" cy="779196"/>
            </a:xfrm>
          </p:grpSpPr>
          <p:sp>
            <p:nvSpPr>
              <p:cNvPr id="178" name="Youtube"/>
              <p:cNvSpPr/>
              <p:nvPr/>
            </p:nvSpPr>
            <p:spPr>
              <a:xfrm>
                <a:off x="53881" y="53881"/>
                <a:ext cx="2735789" cy="671434"/>
              </a:xfrm>
              <a:prstGeom prst="roundRect">
                <a:avLst>
                  <a:gd name="adj" fmla="val 28372"/>
                </a:avLst>
              </a:prstGeom>
              <a:solidFill>
                <a:srgbClr val="35668F"/>
              </a:solidFill>
              <a:ln>
                <a:noFill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lvl1pPr>
              </a:lstStyle>
              <a:p>
                <a:r>
                  <a:t>Youtube</a:t>
                </a:r>
              </a:p>
            </p:txBody>
          </p:sp>
          <p:pic>
            <p:nvPicPr>
              <p:cNvPr id="177" name="Youtube Youtube" descr="Youtube Youtube"/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-1"/>
                <a:ext cx="2843552" cy="779198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5404F73-4606-014B-838D-9674DDB976A3}"/>
              </a:ext>
            </a:extLst>
          </p:cNvPr>
          <p:cNvGrpSpPr/>
          <p:nvPr/>
        </p:nvGrpSpPr>
        <p:grpSpPr>
          <a:xfrm>
            <a:off x="5599612" y="7570100"/>
            <a:ext cx="11396628" cy="1699892"/>
            <a:chOff x="5667345" y="8586100"/>
            <a:chExt cx="11396628" cy="1699892"/>
          </a:xfrm>
        </p:grpSpPr>
        <p:sp>
          <p:nvSpPr>
            <p:cNvPr id="171" name="Application Layer…"/>
            <p:cNvSpPr txBox="1"/>
            <p:nvPr/>
          </p:nvSpPr>
          <p:spPr>
            <a:xfrm>
              <a:off x="5667345" y="9113487"/>
              <a:ext cx="5486037" cy="11725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/>
                <a:t>Application Layer</a:t>
              </a:r>
            </a:p>
            <a:p>
              <a:pPr>
                <a:defRPr b="0"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/>
                <a:t>DASH, RTSP</a:t>
              </a:r>
            </a:p>
          </p:txBody>
        </p:sp>
        <p:grpSp>
          <p:nvGrpSpPr>
            <p:cNvPr id="188" name="Group"/>
            <p:cNvGrpSpPr/>
            <p:nvPr/>
          </p:nvGrpSpPr>
          <p:grpSpPr>
            <a:xfrm>
              <a:off x="11191958" y="8586100"/>
              <a:ext cx="5872015" cy="1469071"/>
              <a:chOff x="-53881" y="0"/>
              <a:chExt cx="5872012" cy="1469068"/>
            </a:xfrm>
          </p:grpSpPr>
          <p:grpSp>
            <p:nvGrpSpPr>
              <p:cNvPr id="182" name="DASH"/>
              <p:cNvGrpSpPr/>
              <p:nvPr/>
            </p:nvGrpSpPr>
            <p:grpSpPr>
              <a:xfrm>
                <a:off x="-53882" y="689871"/>
                <a:ext cx="2843552" cy="779198"/>
                <a:chOff x="0" y="0"/>
                <a:chExt cx="2843551" cy="779196"/>
              </a:xfrm>
            </p:grpSpPr>
            <p:sp>
              <p:nvSpPr>
                <p:cNvPr id="181" name="DASH"/>
                <p:cNvSpPr/>
                <p:nvPr/>
              </p:nvSpPr>
              <p:spPr>
                <a:xfrm>
                  <a:off x="53881" y="53881"/>
                  <a:ext cx="2735789" cy="671434"/>
                </a:xfrm>
                <a:prstGeom prst="roundRect">
                  <a:avLst>
                    <a:gd name="adj" fmla="val 28372"/>
                  </a:avLst>
                </a:prstGeom>
                <a:solidFill>
                  <a:srgbClr val="CB9900"/>
                </a:solidFill>
                <a:ln>
                  <a:noFill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>
                    <a:defRPr sz="3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lvl1pPr>
                </a:lstStyle>
                <a:p>
                  <a:r>
                    <a:t>DASH</a:t>
                  </a:r>
                </a:p>
              </p:txBody>
            </p:sp>
            <p:pic>
              <p:nvPicPr>
                <p:cNvPr id="180" name="DASH DASH" descr="DASH DASH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0" y="-1"/>
                  <a:ext cx="2843552" cy="779198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183" name="Line"/>
              <p:cNvSpPr/>
              <p:nvPr/>
            </p:nvSpPr>
            <p:spPr>
              <a:xfrm flipH="1">
                <a:off x="1367893" y="40604"/>
                <a:ext cx="1" cy="615450"/>
              </a:xfrm>
              <a:prstGeom prst="line">
                <a:avLst/>
              </a:prstGeom>
              <a:noFill/>
              <a:ln w="635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grpSp>
            <p:nvGrpSpPr>
              <p:cNvPr id="186" name="RTSP"/>
              <p:cNvGrpSpPr/>
              <p:nvPr/>
            </p:nvGrpSpPr>
            <p:grpSpPr>
              <a:xfrm>
                <a:off x="2974579" y="689871"/>
                <a:ext cx="2843553" cy="779198"/>
                <a:chOff x="0" y="0"/>
                <a:chExt cx="2843551" cy="779196"/>
              </a:xfrm>
            </p:grpSpPr>
            <p:sp>
              <p:nvSpPr>
                <p:cNvPr id="185" name="RTSP"/>
                <p:cNvSpPr/>
                <p:nvPr/>
              </p:nvSpPr>
              <p:spPr>
                <a:xfrm>
                  <a:off x="53881" y="53881"/>
                  <a:ext cx="2735789" cy="671434"/>
                </a:xfrm>
                <a:prstGeom prst="roundRect">
                  <a:avLst>
                    <a:gd name="adj" fmla="val 28372"/>
                  </a:avLst>
                </a:prstGeom>
                <a:solidFill>
                  <a:srgbClr val="CB9900"/>
                </a:solidFill>
                <a:ln>
                  <a:noFill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>
                    <a:defRPr sz="3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lvl1pPr>
                </a:lstStyle>
                <a:p>
                  <a:r>
                    <a:t>RTSP</a:t>
                  </a:r>
                </a:p>
              </p:txBody>
            </p:sp>
            <p:pic>
              <p:nvPicPr>
                <p:cNvPr id="184" name="RTSP RTSP" descr="RTSP RTSP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0" y="-1"/>
                  <a:ext cx="2843552" cy="779198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187" name="Line"/>
              <p:cNvSpPr/>
              <p:nvPr/>
            </p:nvSpPr>
            <p:spPr>
              <a:xfrm>
                <a:off x="2716963" y="0"/>
                <a:ext cx="1479444" cy="663600"/>
              </a:xfrm>
              <a:prstGeom prst="line">
                <a:avLst/>
              </a:prstGeom>
              <a:noFill/>
              <a:ln w="63500" cap="flat">
                <a:solidFill>
                  <a:srgbClr val="929292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252FE7E-5F79-BC42-B8B4-B9278E5EBC49}"/>
              </a:ext>
            </a:extLst>
          </p:cNvPr>
          <p:cNvGrpSpPr/>
          <p:nvPr/>
        </p:nvGrpSpPr>
        <p:grpSpPr>
          <a:xfrm>
            <a:off x="5912942" y="9034590"/>
            <a:ext cx="11241559" cy="1610429"/>
            <a:chOff x="5980675" y="10050590"/>
            <a:chExt cx="11241559" cy="1610429"/>
          </a:xfrm>
        </p:grpSpPr>
        <p:sp>
          <p:nvSpPr>
            <p:cNvPr id="172" name="Transportation Layer…"/>
            <p:cNvSpPr txBox="1"/>
            <p:nvPr/>
          </p:nvSpPr>
          <p:spPr>
            <a:xfrm>
              <a:off x="5980675" y="10331735"/>
              <a:ext cx="4640602" cy="13292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/>
                <a:t>Transportation Layer</a:t>
              </a:r>
            </a:p>
            <a:p>
              <a:pPr>
                <a:defRPr b="0"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/>
                <a:t>BBR, CUBIC</a:t>
              </a:r>
            </a:p>
          </p:txBody>
        </p:sp>
        <p:grpSp>
          <p:nvGrpSpPr>
            <p:cNvPr id="199" name="Group"/>
            <p:cNvGrpSpPr/>
            <p:nvPr/>
          </p:nvGrpSpPr>
          <p:grpSpPr>
            <a:xfrm>
              <a:off x="11191958" y="10050590"/>
              <a:ext cx="6030276" cy="1466862"/>
              <a:chOff x="-53881" y="0"/>
              <a:chExt cx="6030274" cy="1466860"/>
            </a:xfrm>
          </p:grpSpPr>
          <p:grpSp>
            <p:nvGrpSpPr>
              <p:cNvPr id="193" name="Group"/>
              <p:cNvGrpSpPr/>
              <p:nvPr/>
            </p:nvGrpSpPr>
            <p:grpSpPr>
              <a:xfrm>
                <a:off x="-53882" y="38397"/>
                <a:ext cx="2843552" cy="1428464"/>
                <a:chOff x="-53881" y="0"/>
                <a:chExt cx="2843551" cy="1428463"/>
              </a:xfrm>
            </p:grpSpPr>
            <p:grpSp>
              <p:nvGrpSpPr>
                <p:cNvPr id="191" name="TCP CUBIC"/>
                <p:cNvGrpSpPr/>
                <p:nvPr/>
              </p:nvGrpSpPr>
              <p:grpSpPr>
                <a:xfrm>
                  <a:off x="-53882" y="649266"/>
                  <a:ext cx="2843552" cy="779198"/>
                  <a:chOff x="0" y="0"/>
                  <a:chExt cx="2843551" cy="779196"/>
                </a:xfrm>
              </p:grpSpPr>
              <p:sp>
                <p:nvSpPr>
                  <p:cNvPr id="190" name="TCP CUBIC"/>
                  <p:cNvSpPr/>
                  <p:nvPr/>
                </p:nvSpPr>
                <p:spPr>
                  <a:xfrm>
                    <a:off x="53881" y="53881"/>
                    <a:ext cx="2735789" cy="671434"/>
                  </a:xfrm>
                  <a:prstGeom prst="roundRect">
                    <a:avLst>
                      <a:gd name="adj" fmla="val 28372"/>
                    </a:avLst>
                  </a:prstGeom>
                  <a:solidFill>
                    <a:schemeClr val="accent5">
                      <a:lumOff val="-29866"/>
                    </a:schemeClr>
                  </a:solidFill>
                  <a:ln>
                    <a:noFill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0" tIns="0" rIns="0" bIns="0" numCol="1" anchor="ctr">
                    <a:noAutofit/>
                  </a:bodyPr>
                  <a:lstStyle>
                    <a:lvl1pPr>
                      <a:defRPr sz="3200" b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  <a:sym typeface="Helvetica Neue Medium"/>
                      </a:defRPr>
                    </a:lvl1pPr>
                  </a:lstStyle>
                  <a:p>
                    <a:r>
                      <a:t>TCP CUBIC</a:t>
                    </a:r>
                  </a:p>
                </p:txBody>
              </p:sp>
              <p:pic>
                <p:nvPicPr>
                  <p:cNvPr id="189" name="TCP CUBIC TCP CUBIC" descr="TCP CUBIC TCP CUBIC"/>
                  <p:cNvPicPr>
                    <a:picLocks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0" y="-1"/>
                    <a:ext cx="2843552" cy="779198"/>
                  </a:xfrm>
                  <a:prstGeom prst="rect">
                    <a:avLst/>
                  </a:prstGeom>
                  <a:effectLst/>
                </p:spPr>
              </p:pic>
            </p:grpSp>
            <p:sp>
              <p:nvSpPr>
                <p:cNvPr id="192" name="Line"/>
                <p:cNvSpPr/>
                <p:nvPr/>
              </p:nvSpPr>
              <p:spPr>
                <a:xfrm flipH="1">
                  <a:off x="1367893" y="0"/>
                  <a:ext cx="1" cy="615449"/>
                </a:xfrm>
                <a:prstGeom prst="line">
                  <a:avLst/>
                </a:prstGeom>
                <a:noFill/>
                <a:ln w="63500" cap="flat">
                  <a:solidFill>
                    <a:srgbClr val="929292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</p:grpSp>
          <p:grpSp>
            <p:nvGrpSpPr>
              <p:cNvPr id="198" name="Group"/>
              <p:cNvGrpSpPr/>
              <p:nvPr/>
            </p:nvGrpSpPr>
            <p:grpSpPr>
              <a:xfrm>
                <a:off x="2685152" y="-1"/>
                <a:ext cx="3291241" cy="1466862"/>
                <a:chOff x="0" y="0"/>
                <a:chExt cx="3291240" cy="1466860"/>
              </a:xfrm>
            </p:grpSpPr>
            <p:grpSp>
              <p:nvGrpSpPr>
                <p:cNvPr id="196" name="TCP BBR"/>
                <p:cNvGrpSpPr/>
                <p:nvPr/>
              </p:nvGrpSpPr>
              <p:grpSpPr>
                <a:xfrm>
                  <a:off x="447689" y="687664"/>
                  <a:ext cx="2843552" cy="779197"/>
                  <a:chOff x="0" y="0"/>
                  <a:chExt cx="2843551" cy="779196"/>
                </a:xfrm>
              </p:grpSpPr>
              <p:sp>
                <p:nvSpPr>
                  <p:cNvPr id="195" name="TCP BBR"/>
                  <p:cNvSpPr/>
                  <p:nvPr/>
                </p:nvSpPr>
                <p:spPr>
                  <a:xfrm>
                    <a:off x="53881" y="53881"/>
                    <a:ext cx="2735789" cy="671434"/>
                  </a:xfrm>
                  <a:prstGeom prst="roundRect">
                    <a:avLst>
                      <a:gd name="adj" fmla="val 28372"/>
                    </a:avLst>
                  </a:prstGeom>
                  <a:solidFill>
                    <a:schemeClr val="accent5">
                      <a:lumOff val="-29866"/>
                    </a:schemeClr>
                  </a:solidFill>
                  <a:ln>
                    <a:noFill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0" tIns="0" rIns="0" bIns="0" numCol="1" anchor="ctr">
                    <a:noAutofit/>
                  </a:bodyPr>
                  <a:lstStyle>
                    <a:lvl1pPr>
                      <a:defRPr sz="3200" b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  <a:sym typeface="Helvetica Neue Medium"/>
                      </a:defRPr>
                    </a:lvl1pPr>
                  </a:lstStyle>
                  <a:p>
                    <a:r>
                      <a:t>TCP BBR</a:t>
                    </a:r>
                  </a:p>
                </p:txBody>
              </p:sp>
              <p:pic>
                <p:nvPicPr>
                  <p:cNvPr id="194" name="TCP BBR TCP BBR" descr="TCP BBR TCP BBR"/>
                  <p:cNvPicPr>
                    <a:picLocks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0" y="-1"/>
                    <a:ext cx="2843552" cy="779198"/>
                  </a:xfrm>
                  <a:prstGeom prst="rect">
                    <a:avLst/>
                  </a:prstGeom>
                  <a:effectLst/>
                </p:spPr>
              </p:pic>
            </p:grpSp>
            <p:sp>
              <p:nvSpPr>
                <p:cNvPr id="197" name="Line"/>
                <p:cNvSpPr/>
                <p:nvPr/>
              </p:nvSpPr>
              <p:spPr>
                <a:xfrm>
                  <a:off x="-1" y="0"/>
                  <a:ext cx="1869466" cy="653847"/>
                </a:xfrm>
                <a:prstGeom prst="line">
                  <a:avLst/>
                </a:prstGeom>
                <a:noFill/>
                <a:ln w="63500" cap="flat">
                  <a:solidFill>
                    <a:srgbClr val="0000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</p:grpSp>
        </p:grpSp>
      </p:grpSp>
      <p:sp>
        <p:nvSpPr>
          <p:cNvPr id="201" name="To improve App performance, it is to crucial to make right protocol choices"/>
          <p:cNvSpPr/>
          <p:nvPr/>
        </p:nvSpPr>
        <p:spPr>
          <a:xfrm>
            <a:off x="4163837" y="11098548"/>
            <a:ext cx="16056326" cy="1737861"/>
          </a:xfrm>
          <a:prstGeom prst="roundRect">
            <a:avLst>
              <a:gd name="adj" fmla="val 10962"/>
            </a:avLst>
          </a:prstGeom>
          <a:blipFill>
            <a:blip r:embed="rId7"/>
          </a:blip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To improve App performance, it is to crucial to make right protocol choices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1" uiExpand="1" build="p" bldLvl="5" animBg="1" advAuto="0"/>
      <p:bldP spid="201" grpId="3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hallenges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Challenges</a:t>
            </a:r>
          </a:p>
        </p:txBody>
      </p:sp>
      <p:sp>
        <p:nvSpPr>
          <p:cNvPr id="2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43765" y="13081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207" name="Making the right protocol choice is not easy…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508000" indent="-508000" defTabSz="584200">
              <a:spcBef>
                <a:spcPts val="4200"/>
              </a:spcBef>
              <a:buSzPct val="100000"/>
              <a:buChar char="•"/>
            </a:pPr>
            <a:r>
              <a:rPr dirty="0"/>
              <a:t>Making the right protocol choice is not easy</a:t>
            </a:r>
            <a:endParaRPr dirty="0">
              <a:solidFill>
                <a:schemeClr val="accent5">
                  <a:lumOff val="-29866"/>
                </a:schemeClr>
              </a:solidFill>
            </a:endParaRPr>
          </a:p>
          <a:p>
            <a:pPr marL="1333500" lvl="2" indent="-444500" defTabSz="584200">
              <a:spcBef>
                <a:spcPts val="500"/>
              </a:spcBef>
              <a:buClr>
                <a:srgbClr val="000000"/>
              </a:buClr>
              <a:buSzPct val="100000"/>
              <a:buChar char="-"/>
            </a:pPr>
            <a:r>
              <a:rPr dirty="0"/>
              <a:t>Each layer has </a:t>
            </a:r>
            <a:r>
              <a:rPr dirty="0">
                <a:solidFill>
                  <a:schemeClr val="accent1">
                    <a:hueOff val="114395"/>
                    <a:lumOff val="-24975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various different protocols</a:t>
            </a:r>
          </a:p>
          <a:p>
            <a:pPr marL="2159000" lvl="1" indent="-3810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‣"/>
              <a:defRPr sz="3600"/>
            </a:pPr>
            <a:r>
              <a:rPr dirty="0"/>
              <a:t>Numerous combinations</a:t>
            </a:r>
            <a:endParaRPr dirty="0">
              <a:solidFill>
                <a:schemeClr val="accent5">
                  <a:lumOff val="-29866"/>
                </a:schemeClr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2159000" lvl="1" indent="-3810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‣"/>
              <a:defRPr sz="3600"/>
            </a:pPr>
            <a:r>
              <a:rPr dirty="0"/>
              <a:t>Difficult to evaluate application performance</a:t>
            </a:r>
            <a:r>
              <a:rPr lang="en-US" dirty="0"/>
              <a:t> empirically</a:t>
            </a:r>
            <a:endParaRPr dirty="0"/>
          </a:p>
          <a:p>
            <a:pPr marL="1778000" lvl="1" defTabSz="914400">
              <a:spcBef>
                <a:spcPts val="500"/>
              </a:spcBef>
              <a:buClr>
                <a:srgbClr val="000000"/>
              </a:buClr>
              <a:buSzPct val="100000"/>
              <a:defRPr sz="3600"/>
            </a:pPr>
            <a:endParaRPr lang="en-US" dirty="0"/>
          </a:p>
          <a:p>
            <a:pPr marL="1778000" lvl="1" defTabSz="914400">
              <a:spcBef>
                <a:spcPts val="500"/>
              </a:spcBef>
              <a:buClr>
                <a:srgbClr val="000000"/>
              </a:buClr>
              <a:buSzPct val="100000"/>
              <a:defRPr sz="3600"/>
            </a:pPr>
            <a:endParaRPr lang="en-US" dirty="0"/>
          </a:p>
          <a:p>
            <a:pPr marL="2159000" lvl="1" indent="-3810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‣"/>
              <a:defRPr sz="3600"/>
            </a:pPr>
            <a:endParaRPr lang="en-US" dirty="0"/>
          </a:p>
          <a:p>
            <a:pPr marL="508000" indent="-508000" defTabSz="584200">
              <a:spcBef>
                <a:spcPts val="4200"/>
              </a:spcBef>
              <a:buSzPct val="100000"/>
              <a:buChar char="•"/>
            </a:pPr>
            <a:r>
              <a:rPr lang="en-US" dirty="0"/>
              <a:t>Predicting the application performance is difficult</a:t>
            </a:r>
          </a:p>
          <a:p>
            <a:pPr marL="1333500" lvl="2" indent="-444500" defTabSz="584200">
              <a:spcBef>
                <a:spcPts val="500"/>
              </a:spcBef>
              <a:buClr>
                <a:srgbClr val="000000"/>
              </a:buClr>
              <a:buSzPct val="100000"/>
              <a:buFontTx/>
              <a:buChar char="-"/>
            </a:pPr>
            <a:r>
              <a:rPr lang="en-US" dirty="0"/>
              <a:t>TCP and Application interact non-intuitively</a:t>
            </a:r>
          </a:p>
          <a:p>
            <a:pPr marL="1333500" lvl="2" indent="-444500" defTabSz="584200">
              <a:spcBef>
                <a:spcPts val="500"/>
              </a:spcBef>
              <a:buClr>
                <a:srgbClr val="000000"/>
              </a:buClr>
              <a:buSzPct val="100000"/>
              <a:buFontTx/>
              <a:buChar char="-"/>
            </a:pPr>
            <a:r>
              <a:rPr lang="en-US" dirty="0"/>
              <a:t>Example (Web page load):</a:t>
            </a:r>
          </a:p>
          <a:p>
            <a:pPr marL="2159000" lvl="1" indent="-3810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‣"/>
              <a:defRPr sz="3600"/>
            </a:pPr>
            <a:r>
              <a:rPr lang="en-US" sz="3600" dirty="0">
                <a:solidFill>
                  <a:srgbClr val="FF644E">
                    <a:lumOff val="-29866"/>
                  </a:srgbClr>
                </a:solidFill>
                <a:latin typeface="Helvetica"/>
                <a:ea typeface="Helvetica"/>
                <a:cs typeface="Helvetica"/>
                <a:sym typeface="Helvetica"/>
              </a:rPr>
              <a:t>Important to investigate both application and TCP</a:t>
            </a:r>
          </a:p>
          <a:p>
            <a:pPr marL="1333500" lvl="2" indent="-444500" defTabSz="584200">
              <a:spcBef>
                <a:spcPts val="500"/>
              </a:spcBef>
              <a:buClr>
                <a:srgbClr val="000000"/>
              </a:buClr>
              <a:buSzPct val="100000"/>
              <a:buFontTx/>
              <a:buChar char="-"/>
            </a:pP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A5D450-5E52-8A48-9479-FACF8373118E}"/>
              </a:ext>
            </a:extLst>
          </p:cNvPr>
          <p:cNvSpPr/>
          <p:nvPr/>
        </p:nvSpPr>
        <p:spPr>
          <a:xfrm>
            <a:off x="14986000" y="9778312"/>
            <a:ext cx="2235200" cy="492443"/>
          </a:xfrm>
          <a:prstGeom prst="rect">
            <a:avLst/>
          </a:prstGeom>
          <a:solidFill>
            <a:srgbClr val="0070C0"/>
          </a:solidFill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HTML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97C1405-818B-5D4A-9FB9-A500BC5FFA24}"/>
              </a:ext>
            </a:extLst>
          </p:cNvPr>
          <p:cNvGrpSpPr/>
          <p:nvPr/>
        </p:nvGrpSpPr>
        <p:grpSpPr>
          <a:xfrm>
            <a:off x="17255066" y="8839959"/>
            <a:ext cx="2794001" cy="2020696"/>
            <a:chOff x="16645466" y="8839959"/>
            <a:chExt cx="2794001" cy="2020696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41DB520-52E6-984B-A9FE-F131480197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651045" y="9251243"/>
              <a:ext cx="513775" cy="527069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4EE007-F9B7-4744-A867-A2D0E400D1E2}"/>
                </a:ext>
              </a:extLst>
            </p:cNvPr>
            <p:cNvSpPr/>
            <p:nvPr/>
          </p:nvSpPr>
          <p:spPr>
            <a:xfrm>
              <a:off x="17201574" y="8839959"/>
              <a:ext cx="1755537" cy="492443"/>
            </a:xfrm>
            <a:prstGeom prst="rect">
              <a:avLst/>
            </a:prstGeom>
            <a:solidFill>
              <a:schemeClr val="tx2"/>
            </a:solidFill>
            <a:ln w="381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rPr>
                <a:t>Video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E79F064-D6F3-434A-B987-669DC8996931}"/>
                </a:ext>
              </a:extLst>
            </p:cNvPr>
            <p:cNvCxnSpPr>
              <a:cxnSpLocks/>
            </p:cNvCxnSpPr>
            <p:nvPr/>
          </p:nvCxnSpPr>
          <p:spPr>
            <a:xfrm>
              <a:off x="16645466" y="10237918"/>
              <a:ext cx="592667" cy="260587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43C26A4-21DF-3441-BF3B-A11C40A5CC83}"/>
                </a:ext>
              </a:extLst>
            </p:cNvPr>
            <p:cNvSpPr/>
            <p:nvPr/>
          </p:nvSpPr>
          <p:spPr>
            <a:xfrm>
              <a:off x="17297228" y="10368212"/>
              <a:ext cx="2142239" cy="492443"/>
            </a:xfrm>
            <a:prstGeom prst="rect">
              <a:avLst/>
            </a:prstGeom>
            <a:solidFill>
              <a:srgbClr val="0070C0"/>
            </a:solidFill>
            <a:ln w="381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rPr>
                <a:t>JavaScript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3AF8974-1DEC-4B4E-830A-26CBC7518F33}"/>
              </a:ext>
            </a:extLst>
          </p:cNvPr>
          <p:cNvGrpSpPr/>
          <p:nvPr/>
        </p:nvGrpSpPr>
        <p:grpSpPr>
          <a:xfrm>
            <a:off x="20082933" y="9831680"/>
            <a:ext cx="2352179" cy="1582907"/>
            <a:chOff x="19473333" y="9831680"/>
            <a:chExt cx="2352179" cy="158290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5B4BE9D-5FD9-FF44-8891-CB7B96C863B1}"/>
                </a:ext>
              </a:extLst>
            </p:cNvPr>
            <p:cNvGrpSpPr/>
            <p:nvPr/>
          </p:nvGrpSpPr>
          <p:grpSpPr>
            <a:xfrm>
              <a:off x="20069974" y="9831680"/>
              <a:ext cx="1755538" cy="1582907"/>
              <a:chOff x="20069974" y="9831680"/>
              <a:chExt cx="1755538" cy="1582907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D5FB32B-C269-7848-9F2B-6233BDC900C4}"/>
                  </a:ext>
                </a:extLst>
              </p:cNvPr>
              <p:cNvSpPr/>
              <p:nvPr/>
            </p:nvSpPr>
            <p:spPr>
              <a:xfrm>
                <a:off x="20069975" y="9831680"/>
                <a:ext cx="1755537" cy="492443"/>
              </a:xfrm>
              <a:prstGeom prst="rect">
                <a:avLst/>
              </a:prstGeom>
              <a:solidFill>
                <a:srgbClr val="7030A0"/>
              </a:solidFill>
              <a:ln w="381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Medium"/>
                  </a:rPr>
                  <a:t>Image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D14C66B-EBA0-EE46-B2E5-41B89227B07C}"/>
                  </a:ext>
                </a:extLst>
              </p:cNvPr>
              <p:cNvSpPr/>
              <p:nvPr/>
            </p:nvSpPr>
            <p:spPr>
              <a:xfrm>
                <a:off x="20069974" y="10922144"/>
                <a:ext cx="1755537" cy="492443"/>
              </a:xfrm>
              <a:prstGeom prst="rect">
                <a:avLst/>
              </a:prstGeom>
              <a:solidFill>
                <a:srgbClr val="7030A0"/>
              </a:solidFill>
              <a:ln w="381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Medium"/>
                  </a:rPr>
                  <a:t>Image</a:t>
                </a:r>
              </a:p>
            </p:txBody>
          </p:sp>
        </p:grp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3591E220-2048-0148-8D93-18FC2D0CDD05}"/>
                </a:ext>
              </a:extLst>
            </p:cNvPr>
            <p:cNvCxnSpPr>
              <a:cxnSpLocks/>
              <a:endCxn id="26" idx="1"/>
            </p:cNvCxnSpPr>
            <p:nvPr/>
          </p:nvCxnSpPr>
          <p:spPr>
            <a:xfrm flipV="1">
              <a:off x="19473333" y="10077902"/>
              <a:ext cx="596642" cy="353032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3E8266D-CAB0-2F4D-9577-2FE2DDE7E7B5}"/>
                </a:ext>
              </a:extLst>
            </p:cNvPr>
            <p:cNvCxnSpPr>
              <a:cxnSpLocks/>
            </p:cNvCxnSpPr>
            <p:nvPr/>
          </p:nvCxnSpPr>
          <p:spPr>
            <a:xfrm>
              <a:off x="19473333" y="10833092"/>
              <a:ext cx="592667" cy="260587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9F4B532-8612-9F46-A91B-FC1B72C8DC73}"/>
              </a:ext>
            </a:extLst>
          </p:cNvPr>
          <p:cNvGrpSpPr/>
          <p:nvPr/>
        </p:nvGrpSpPr>
        <p:grpSpPr>
          <a:xfrm>
            <a:off x="14986000" y="11836400"/>
            <a:ext cx="7603067" cy="851515"/>
            <a:chOff x="14376400" y="11836400"/>
            <a:chExt cx="7603067" cy="85151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71F3110-DEAB-9042-B99D-4DA510FC0242}"/>
                </a:ext>
              </a:extLst>
            </p:cNvPr>
            <p:cNvCxnSpPr/>
            <p:nvPr/>
          </p:nvCxnSpPr>
          <p:spPr>
            <a:xfrm>
              <a:off x="14376400" y="11836400"/>
              <a:ext cx="7603067" cy="0"/>
            </a:xfrm>
            <a:prstGeom prst="straightConnector1">
              <a:avLst/>
            </a:prstGeom>
            <a:noFill/>
            <a:ln w="76200" cap="flat">
              <a:solidFill>
                <a:srgbClr val="000000"/>
              </a:solidFill>
              <a:prstDash val="lgDash"/>
              <a:miter lim="400000"/>
              <a:headEnd type="none" w="med" len="med"/>
              <a:tailEnd type="non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D757440-ED59-AF45-84EE-7130C3D8386B}"/>
                </a:ext>
              </a:extLst>
            </p:cNvPr>
            <p:cNvSpPr txBox="1"/>
            <p:nvPr/>
          </p:nvSpPr>
          <p:spPr>
            <a:xfrm>
              <a:off x="15377667" y="11969770"/>
              <a:ext cx="6247388" cy="718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Underlying TCP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CDFE869-363F-534D-85FC-BC1F27CB2A0A}"/>
              </a:ext>
            </a:extLst>
          </p:cNvPr>
          <p:cNvSpPr txBox="1"/>
          <p:nvPr/>
        </p:nvSpPr>
        <p:spPr>
          <a:xfrm>
            <a:off x="20169649" y="8804051"/>
            <a:ext cx="330218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Application Layer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723BDCE-A56F-2E4D-8D19-CAEE8053937F}"/>
              </a:ext>
            </a:extLst>
          </p:cNvPr>
          <p:cNvSpPr txBox="1"/>
          <p:nvPr/>
        </p:nvSpPr>
        <p:spPr>
          <a:xfrm>
            <a:off x="19477802" y="12636614"/>
            <a:ext cx="3943388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Transportation Layer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88984F-7895-CF42-AFAD-0594F3A0C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3017" y="3976534"/>
            <a:ext cx="5880539" cy="28814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E7249F5-8EF1-3948-BCC1-00552B4CA894}"/>
              </a:ext>
            </a:extLst>
          </p:cNvPr>
          <p:cNvSpPr txBox="1"/>
          <p:nvPr/>
        </p:nvSpPr>
        <p:spPr>
          <a:xfrm>
            <a:off x="15565336" y="3571414"/>
            <a:ext cx="1990931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Protocol 1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3B08688-F8FC-154A-AFBA-7EC55FAF77ED}"/>
              </a:ext>
            </a:extLst>
          </p:cNvPr>
          <p:cNvSpPr txBox="1"/>
          <p:nvPr/>
        </p:nvSpPr>
        <p:spPr>
          <a:xfrm>
            <a:off x="20818065" y="3569313"/>
            <a:ext cx="20053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Protocol n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29D9BA6-676C-2149-9BC9-617CAB560ABA}"/>
              </a:ext>
            </a:extLst>
          </p:cNvPr>
          <p:cNvSpPr txBox="1"/>
          <p:nvPr/>
        </p:nvSpPr>
        <p:spPr>
          <a:xfrm>
            <a:off x="16929773" y="6807340"/>
            <a:ext cx="2215351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Algorithm 1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861BAD-A3E3-FE45-8895-3DB258D421EB}"/>
              </a:ext>
            </a:extLst>
          </p:cNvPr>
          <p:cNvSpPr txBox="1"/>
          <p:nvPr/>
        </p:nvSpPr>
        <p:spPr>
          <a:xfrm>
            <a:off x="19631879" y="6776949"/>
            <a:ext cx="2350003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Algorithm m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11A7B53-1281-C64F-9E3C-9A343F41EB76}"/>
              </a:ext>
            </a:extLst>
          </p:cNvPr>
          <p:cNvSpPr txBox="1"/>
          <p:nvPr/>
        </p:nvSpPr>
        <p:spPr>
          <a:xfrm>
            <a:off x="19139630" y="3566090"/>
            <a:ext cx="487313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…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11E63EE-23CA-9042-B48A-CE50E1214110}"/>
              </a:ext>
            </a:extLst>
          </p:cNvPr>
          <p:cNvSpPr txBox="1"/>
          <p:nvPr/>
        </p:nvSpPr>
        <p:spPr>
          <a:xfrm>
            <a:off x="19110961" y="6722619"/>
            <a:ext cx="487313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…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hallenges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ECON – Joint Model of Application and TCP</a:t>
            </a:r>
            <a:endParaRPr dirty="0"/>
          </a:p>
        </p:txBody>
      </p:sp>
      <p:sp>
        <p:nvSpPr>
          <p:cNvPr id="2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43765" y="13081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207" name="Making the right protocol choice is not easy…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pPr marL="508000" indent="-508000" defTabSz="584200">
              <a:spcBef>
                <a:spcPts val="4200"/>
              </a:spcBef>
              <a:buSzPct val="100000"/>
              <a:buChar char="•"/>
            </a:pPr>
            <a:r>
              <a:rPr lang="en-US" dirty="0"/>
              <a:t>Why modeling?</a:t>
            </a:r>
            <a:endParaRPr dirty="0">
              <a:solidFill>
                <a:schemeClr val="accent5">
                  <a:lumOff val="-29866"/>
                </a:schemeClr>
              </a:solidFill>
            </a:endParaRPr>
          </a:p>
          <a:p>
            <a:pPr marL="1333500" lvl="2" indent="-444500" defTabSz="584200">
              <a:spcBef>
                <a:spcPts val="500"/>
              </a:spcBef>
              <a:buClr>
                <a:srgbClr val="000000"/>
              </a:buClr>
              <a:buSzPct val="100000"/>
              <a:buFontTx/>
              <a:buChar char="-"/>
            </a:pPr>
            <a:r>
              <a:rPr lang="en-US" dirty="0"/>
              <a:t>Scalably evaluates the combination of different protocols</a:t>
            </a:r>
          </a:p>
          <a:p>
            <a:pPr marL="2159000" lvl="1" indent="-3810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‣"/>
              <a:defRPr sz="3600"/>
            </a:pPr>
            <a:r>
              <a:rPr lang="en-US" dirty="0"/>
              <a:t>E.g. Evaluating trade-offs of various TCP algorithms</a:t>
            </a:r>
          </a:p>
          <a:p>
            <a:pPr marL="1333500" lvl="2" indent="-444500" defTabSz="584200">
              <a:spcBef>
                <a:spcPts val="500"/>
              </a:spcBef>
              <a:buClr>
                <a:srgbClr val="000000"/>
              </a:buClr>
              <a:buSzPct val="100000"/>
              <a:buFontTx/>
              <a:buChar char="-"/>
            </a:pPr>
            <a:endParaRPr lang="en-US" dirty="0">
              <a:solidFill>
                <a:srgbClr val="00A2FF">
                  <a:hueOff val="114395"/>
                  <a:lumOff val="-24975"/>
                </a:srgbClr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1333500" lvl="2" indent="-444500" defTabSz="584200">
              <a:spcBef>
                <a:spcPts val="500"/>
              </a:spcBef>
              <a:buClr>
                <a:srgbClr val="000000"/>
              </a:buClr>
              <a:buSzPct val="100000"/>
              <a:buFontTx/>
              <a:buChar char="-"/>
            </a:pPr>
            <a:endParaRPr lang="en-US" dirty="0">
              <a:solidFill>
                <a:srgbClr val="00A2FF">
                  <a:hueOff val="114395"/>
                  <a:lumOff val="-24975"/>
                </a:srgbClr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1778000" lvl="1" defTabSz="914400">
              <a:spcBef>
                <a:spcPts val="500"/>
              </a:spcBef>
              <a:buClr>
                <a:srgbClr val="000000"/>
              </a:buClr>
              <a:buSzPct val="100000"/>
              <a:defRPr sz="3600"/>
            </a:pPr>
            <a:endParaRPr lang="en-US" dirty="0"/>
          </a:p>
          <a:p>
            <a:pPr marL="1778000" lvl="1" defTabSz="914400">
              <a:spcBef>
                <a:spcPts val="500"/>
              </a:spcBef>
              <a:buClr>
                <a:srgbClr val="000000"/>
              </a:buClr>
              <a:buSzPct val="100000"/>
              <a:defRPr sz="3600"/>
            </a:pPr>
            <a:endParaRPr lang="en-US" dirty="0"/>
          </a:p>
          <a:p>
            <a:pPr marL="1778000" lvl="1" defTabSz="914400">
              <a:spcBef>
                <a:spcPts val="500"/>
              </a:spcBef>
              <a:buClr>
                <a:srgbClr val="000000"/>
              </a:buClr>
              <a:buSzPct val="100000"/>
              <a:defRPr sz="3600"/>
            </a:pPr>
            <a:endParaRPr lang="en-US" dirty="0"/>
          </a:p>
          <a:p>
            <a:pPr marL="1778000" lvl="1" defTabSz="914400">
              <a:spcBef>
                <a:spcPts val="500"/>
              </a:spcBef>
              <a:buClr>
                <a:srgbClr val="000000"/>
              </a:buClr>
              <a:buSzPct val="100000"/>
              <a:defRPr sz="3600"/>
            </a:pPr>
            <a:endParaRPr dirty="0"/>
          </a:p>
          <a:p>
            <a:pPr marL="508000" indent="-508000" defTabSz="584200">
              <a:spcBef>
                <a:spcPts val="4200"/>
              </a:spcBef>
              <a:buSzPct val="100000"/>
              <a:buChar char="•"/>
            </a:pPr>
            <a:r>
              <a:rPr lang="en-US" dirty="0"/>
              <a:t>High-Level design of ECON</a:t>
            </a:r>
          </a:p>
          <a:p>
            <a:pPr marL="1333500" lvl="2" indent="-444500" defTabSz="584200">
              <a:spcBef>
                <a:spcPts val="500"/>
              </a:spcBef>
              <a:buClr>
                <a:srgbClr val="000000"/>
              </a:buClr>
              <a:buSzPct val="100000"/>
              <a:buFontTx/>
              <a:buChar char="-"/>
            </a:pPr>
            <a:r>
              <a:rPr lang="en-US" dirty="0"/>
              <a:t>We first design an accurate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TCP model </a:t>
            </a:r>
            <a:r>
              <a:rPr lang="en-US" dirty="0"/>
              <a:t>to predict TCP throughput</a:t>
            </a:r>
          </a:p>
          <a:p>
            <a:pPr marL="1333500" lvl="2" indent="-444500" defTabSz="584200">
              <a:spcBef>
                <a:spcPts val="500"/>
              </a:spcBef>
              <a:buClr>
                <a:srgbClr val="000000"/>
              </a:buClr>
              <a:buSzPct val="100000"/>
              <a:buFontTx/>
              <a:buChar char="-"/>
            </a:pPr>
            <a:r>
              <a:rPr lang="en-US" dirty="0"/>
              <a:t>Use the TCP model as a building block to predict application latency</a:t>
            </a:r>
          </a:p>
          <a:p>
            <a:pPr defTabSz="584200">
              <a:spcBef>
                <a:spcPts val="4200"/>
              </a:spcBef>
              <a:buSzPct val="100000"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3C1272-0183-114D-ACD7-5E1AD038D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550" y="6364348"/>
            <a:ext cx="170942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3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hallenges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Background on TCP Algorithms</a:t>
            </a:r>
            <a:endParaRPr dirty="0"/>
          </a:p>
        </p:txBody>
      </p:sp>
      <p:sp>
        <p:nvSpPr>
          <p:cNvPr id="2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43765" y="13081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207" name="Making the right protocol choice is not easy…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pPr marL="508000" indent="-508000" defTabSz="584200">
              <a:spcBef>
                <a:spcPts val="4200"/>
              </a:spcBef>
              <a:buSzPct val="100000"/>
              <a:buChar char="•"/>
            </a:pPr>
            <a:r>
              <a:rPr lang="en-US" dirty="0"/>
              <a:t>Loss-based TCP algorithms react to packet losses</a:t>
            </a:r>
            <a:endParaRPr dirty="0">
              <a:solidFill>
                <a:schemeClr val="accent5">
                  <a:lumOff val="-29866"/>
                </a:schemeClr>
              </a:solidFill>
            </a:endParaRPr>
          </a:p>
          <a:p>
            <a:pPr marL="1333500" lvl="2" indent="-444500" defTabSz="584200">
              <a:spcBef>
                <a:spcPts val="500"/>
              </a:spcBef>
              <a:buClr>
                <a:srgbClr val="000000"/>
              </a:buClr>
              <a:buSzPct val="100000"/>
              <a:buChar char="-"/>
            </a:pPr>
            <a:r>
              <a:rPr lang="en-US" dirty="0">
                <a:solidFill>
                  <a:schemeClr val="tx1"/>
                </a:solidFill>
                <a:latin typeface="Helvetica Light" panose="020B0403020202020204" pitchFamily="34" charset="0"/>
              </a:rPr>
              <a:t>Linux default –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TCP CUBIC</a:t>
            </a:r>
          </a:p>
          <a:p>
            <a:pPr marL="2159000" lvl="1" indent="-3810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‣"/>
              <a:defRPr sz="3600"/>
            </a:pPr>
            <a:r>
              <a:rPr lang="en-US" sz="3600" dirty="0"/>
              <a:t>Regulates its congestion window (cwnd) using a cubic function</a:t>
            </a:r>
            <a:endParaRPr dirty="0">
              <a:solidFill>
                <a:schemeClr val="accent1">
                  <a:hueOff val="114395"/>
                  <a:lumOff val="-24975"/>
                </a:schemeClr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defTabSz="584200">
              <a:spcBef>
                <a:spcPts val="4200"/>
              </a:spcBef>
              <a:buSzPct val="100000"/>
            </a:pPr>
            <a:endParaRPr dirty="0"/>
          </a:p>
        </p:txBody>
      </p:sp>
      <p:pic>
        <p:nvPicPr>
          <p:cNvPr id="6" name="Screen Shot 2019-07-24 at 1.37.57 AM.png" descr="Screen Shot 2019-07-24 at 1.37.57 AM.png">
            <a:extLst>
              <a:ext uri="{FF2B5EF4-FFF2-40B4-BE49-F238E27FC236}">
                <a16:creationId xmlns:a16="http://schemas.microsoft.com/office/drawing/2014/main" id="{39083C66-A33D-624F-A14E-E6E9F2186B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09967" y="6030686"/>
            <a:ext cx="6558521" cy="63137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1B04CA-D810-AC47-B280-144E204C4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552" y="6858000"/>
            <a:ext cx="9785350" cy="5899642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64525C6-FD4C-474B-886E-46338940A240}"/>
              </a:ext>
            </a:extLst>
          </p:cNvPr>
          <p:cNvSpPr/>
          <p:nvPr/>
        </p:nvSpPr>
        <p:spPr>
          <a:xfrm>
            <a:off x="6196552" y="7630253"/>
            <a:ext cx="2743200" cy="544830"/>
          </a:xfrm>
          <a:prstGeom prst="round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Slow Start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CEAF7DD-C118-DD49-85A9-E889576ACA16}"/>
              </a:ext>
            </a:extLst>
          </p:cNvPr>
          <p:cNvSpPr/>
          <p:nvPr/>
        </p:nvSpPr>
        <p:spPr>
          <a:xfrm>
            <a:off x="9717627" y="10551439"/>
            <a:ext cx="2743200" cy="544830"/>
          </a:xfrm>
          <a:prstGeom prst="roundRect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Steady State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00A0441-5D1B-A143-AA69-B65978DB6209}"/>
              </a:ext>
            </a:extLst>
          </p:cNvPr>
          <p:cNvSpPr/>
          <p:nvPr/>
        </p:nvSpPr>
        <p:spPr>
          <a:xfrm>
            <a:off x="11625288" y="7911815"/>
            <a:ext cx="2743200" cy="54483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Packet Loss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C13A42D-B719-9249-861C-3F7D5B9991CE}"/>
              </a:ext>
            </a:extLst>
          </p:cNvPr>
          <p:cNvSpPr/>
          <p:nvPr/>
        </p:nvSpPr>
        <p:spPr>
          <a:xfrm>
            <a:off x="13340302" y="9768514"/>
            <a:ext cx="3347498" cy="54483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Tx Reduces 30%</a:t>
            </a:r>
          </a:p>
        </p:txBody>
      </p:sp>
      <p:sp>
        <p:nvSpPr>
          <p:cNvPr id="8" name="We need to build a network performance model…">
            <a:extLst>
              <a:ext uri="{FF2B5EF4-FFF2-40B4-BE49-F238E27FC236}">
                <a16:creationId xmlns:a16="http://schemas.microsoft.com/office/drawing/2014/main" id="{CF8A342A-1524-7E40-8ADA-57CCA6B196CD}"/>
              </a:ext>
            </a:extLst>
          </p:cNvPr>
          <p:cNvSpPr/>
          <p:nvPr/>
        </p:nvSpPr>
        <p:spPr>
          <a:xfrm>
            <a:off x="3097008" y="11653465"/>
            <a:ext cx="15984438" cy="1300120"/>
          </a:xfrm>
          <a:prstGeom prst="roundRect">
            <a:avLst>
              <a:gd name="adj" fmla="val 10962"/>
            </a:avLst>
          </a:prstGeom>
          <a:blipFill>
            <a:blip r:embed="rId5"/>
          </a:blip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defRPr sz="4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n-US" dirty="0"/>
              <a:t>To investigate TCP Performance – Performance Models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337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022D3A-1BE1-2641-9C7B-E799A468B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4900" y="7999119"/>
            <a:ext cx="5752582" cy="3772184"/>
          </a:xfrm>
          <a:prstGeom prst="rect">
            <a:avLst/>
          </a:prstGeom>
        </p:spPr>
      </p:pic>
      <p:sp>
        <p:nvSpPr>
          <p:cNvPr id="261" name="Existing Models Insufficient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Existing Models Insufficient</a:t>
            </a:r>
          </a:p>
        </p:txBody>
      </p:sp>
      <p:sp>
        <p:nvSpPr>
          <p:cNvPr id="2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43765" y="13081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263" name="Analytical Models…"/>
          <p:cNvSpPr txBox="1">
            <a:spLocks noGrp="1"/>
          </p:cNvSpPr>
          <p:nvPr>
            <p:ph type="subTitle" idx="1"/>
          </p:nvPr>
        </p:nvSpPr>
        <p:spPr>
          <a:xfrm>
            <a:off x="1727200" y="3804532"/>
            <a:ext cx="20929600" cy="9218767"/>
          </a:xfrm>
          <a:prstGeom prst="rect">
            <a:avLst/>
          </a:prstGeom>
        </p:spPr>
        <p:txBody>
          <a:bodyPr/>
          <a:lstStyle/>
          <a:p>
            <a:pPr marL="508000" indent="-508000" defTabSz="1285875">
              <a:spcBef>
                <a:spcPts val="11200"/>
              </a:spcBef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dirty="0"/>
              <a:t>Analytical Models</a:t>
            </a:r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dirty="0"/>
              <a:t>Represent TCP throughput by theoretical formulas</a:t>
            </a:r>
          </a:p>
          <a:p>
            <a:pPr marL="2159000" indent="-3810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‣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dirty="0"/>
              <a:t>Mathis/PFTK</a:t>
            </a:r>
            <a:r>
              <a:rPr dirty="0"/>
              <a:t> model for TCP Reno</a:t>
            </a:r>
          </a:p>
          <a:p>
            <a:pPr marL="2159000" indent="-3810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‣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  <a:p>
            <a:pPr marL="1333500" lvl="1" indent="-4445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endParaRPr i="1" dirty="0">
              <a:latin typeface="Helvetica"/>
              <a:ea typeface="Helvetica"/>
              <a:cs typeface="Helvetica"/>
              <a:sym typeface="Helvetica"/>
            </a:endParaRPr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dirty="0"/>
              <a:t>Simplified assumptions lead to poor accuracy under dynamic network conditions</a:t>
            </a:r>
          </a:p>
          <a:p>
            <a:pPr lvl="1" indent="889000" defTabSz="1285875">
              <a:spcBef>
                <a:spcPts val="700"/>
              </a:spcBef>
              <a:buClr>
                <a:srgbClr val="000000"/>
              </a:buClr>
              <a:buFont typeface="Helvetica Neue"/>
              <a:defRPr sz="3600"/>
            </a:pPr>
            <a:endParaRPr i="1" dirty="0">
              <a:latin typeface="Helvetica"/>
              <a:ea typeface="Helvetica"/>
              <a:cs typeface="Helvetica"/>
              <a:sym typeface="Helvetica"/>
            </a:endParaRPr>
          </a:p>
          <a:p>
            <a:pPr marL="508000" indent="-508000" defTabSz="914400"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dirty="0"/>
              <a:t>Empirical</a:t>
            </a:r>
            <a:r>
              <a:rPr i="1" dirty="0"/>
              <a:t> </a:t>
            </a:r>
            <a:r>
              <a:rPr dirty="0"/>
              <a:t>Models</a:t>
            </a:r>
            <a:endParaRPr i="1" dirty="0"/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dirty="0"/>
              <a:t>Predict TCP throughput based on historical data</a:t>
            </a:r>
            <a:endParaRPr i="1" dirty="0">
              <a:latin typeface="Helvetica"/>
              <a:ea typeface="Helvetica"/>
              <a:cs typeface="Helvetica"/>
              <a:sym typeface="Helvetica"/>
            </a:endParaRPr>
          </a:p>
          <a:p>
            <a:pPr marL="2159000" indent="-3810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‣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EWMA (Exponentially Weighted Moving Average)</a:t>
            </a:r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endParaRPr i="1" dirty="0">
              <a:latin typeface="Helvetica"/>
              <a:ea typeface="Helvetica"/>
              <a:cs typeface="Helvetica"/>
              <a:sym typeface="Helvetica"/>
            </a:endParaRPr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endParaRPr i="1" dirty="0">
              <a:latin typeface="Helvetica"/>
              <a:ea typeface="Helvetica"/>
              <a:cs typeface="Helvetica"/>
              <a:sym typeface="Helvetica"/>
            </a:endParaRPr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lang="en-US" dirty="0"/>
              <a:t>Limited responsiveness under dynamic network conditions (e.g. Small RTT)</a:t>
            </a:r>
            <a:endParaRPr dirty="0"/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dirty="0"/>
              <a:t>Ignore the congestion control dynamics</a:t>
            </a:r>
            <a:r>
              <a:rPr lang="en-US" dirty="0"/>
              <a:t> (e.g. Losses affects TCP throughput)</a:t>
            </a: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5D90116-9C94-1443-A351-81637C7C6FA0}"/>
              </a:ext>
            </a:extLst>
          </p:cNvPr>
          <p:cNvGrpSpPr/>
          <p:nvPr/>
        </p:nvGrpSpPr>
        <p:grpSpPr>
          <a:xfrm>
            <a:off x="8005002" y="5915311"/>
            <a:ext cx="4273792" cy="1029857"/>
            <a:chOff x="8005002" y="5915311"/>
            <a:chExt cx="4273792" cy="1029857"/>
          </a:xfrm>
        </p:grpSpPr>
        <p:sp>
          <p:nvSpPr>
            <p:cNvPr id="264" name="Constant Loss Probability p"/>
            <p:cNvSpPr/>
            <p:nvPr/>
          </p:nvSpPr>
          <p:spPr>
            <a:xfrm>
              <a:off x="9332359" y="5915311"/>
              <a:ext cx="2946435" cy="1029857"/>
            </a:xfrm>
            <a:prstGeom prst="roundRect">
              <a:avLst>
                <a:gd name="adj" fmla="val 10504"/>
              </a:avLst>
            </a:prstGeom>
            <a:solidFill>
              <a:schemeClr val="accent5">
                <a:lumOff val="-29866"/>
              </a:scheme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584200">
                <a:defRPr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dirty="0"/>
                <a:t>Constant Loss Probability p</a:t>
              </a:r>
            </a:p>
          </p:txBody>
        </p:sp>
        <p:sp>
          <p:nvSpPr>
            <p:cNvPr id="265" name="Line"/>
            <p:cNvSpPr/>
            <p:nvPr/>
          </p:nvSpPr>
          <p:spPr>
            <a:xfrm flipH="1" flipV="1">
              <a:off x="8005002" y="6749446"/>
              <a:ext cx="1405877" cy="1"/>
            </a:xfrm>
            <a:prstGeom prst="line">
              <a:avLst/>
            </a:prstGeom>
            <a:noFill/>
            <a:ln w="50800" cap="flat">
              <a:solidFill>
                <a:schemeClr val="accent5">
                  <a:lumOff val="-29866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pic>
        <p:nvPicPr>
          <p:cNvPr id="267" name="Image" descr="Imag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416295" y="10509437"/>
            <a:ext cx="6273031" cy="63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4393" y="6006572"/>
            <a:ext cx="2933701" cy="1028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2" uiExpand="1" build="p" bldLvl="5" animBg="1" advAuto="0"/>
      <p:bldP spid="267" grpId="3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Outlin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Outline</a:t>
            </a:r>
          </a:p>
        </p:txBody>
      </p:sp>
      <p:sp>
        <p:nvSpPr>
          <p:cNvPr id="2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43765" y="13081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281" name="ECON…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44500" indent="-444500" defTabSz="584200">
              <a:spcBef>
                <a:spcPts val="1500"/>
              </a:spcBef>
              <a:buSzPct val="100000"/>
              <a:buChar char="•"/>
              <a:defRPr sz="4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ECON</a:t>
            </a:r>
          </a:p>
          <a:p>
            <a:pPr marL="1333500" lvl="2" indent="-444500" defTabSz="584200">
              <a:spcBef>
                <a:spcPts val="500"/>
              </a:spcBef>
              <a:buSzPct val="7500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Idea</a:t>
            </a:r>
          </a:p>
          <a:p>
            <a:pPr marL="1333500" lvl="2" indent="-444500" defTabSz="584200">
              <a:spcBef>
                <a:spcPts val="500"/>
              </a:spcBef>
              <a:buSzPct val="7500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Empirical Analysis</a:t>
            </a:r>
          </a:p>
          <a:p>
            <a:pPr marL="1333500" lvl="2" indent="-444500" defTabSz="584200">
              <a:spcBef>
                <a:spcPts val="500"/>
              </a:spcBef>
              <a:buSzPct val="7500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Analytical Modeling</a:t>
            </a:r>
          </a:p>
          <a:p>
            <a:pPr marL="444500" indent="-444500" defTabSz="584200">
              <a:spcBef>
                <a:spcPts val="1500"/>
              </a:spcBef>
              <a:buSzPct val="100000"/>
              <a:buChar char="•"/>
              <a:defRPr sz="4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Evaluation</a:t>
            </a:r>
          </a:p>
          <a:p>
            <a:pPr marL="1333500" lvl="2" indent="-444500" defTabSz="584200">
              <a:spcBef>
                <a:spcPts val="500"/>
              </a:spcBef>
              <a:buSzPct val="75000"/>
              <a:buChar char="•"/>
              <a:defRPr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Experimental Setup</a:t>
            </a:r>
          </a:p>
          <a:p>
            <a:pPr marL="1333500" lvl="2" indent="-444500" defTabSz="584200">
              <a:spcBef>
                <a:spcPts val="500"/>
              </a:spcBef>
              <a:buSzPct val="75000"/>
              <a:buChar char="•"/>
              <a:defRPr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TCP Modeling Evaluation</a:t>
            </a:r>
          </a:p>
          <a:p>
            <a:pPr marL="444500" indent="-444500" defTabSz="584200">
              <a:spcBef>
                <a:spcPts val="1500"/>
              </a:spcBef>
              <a:buSzPct val="100000"/>
              <a:buChar char="•"/>
              <a:defRPr sz="4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Application</a:t>
            </a:r>
            <a:endParaRPr lang="en-US" dirty="0"/>
          </a:p>
          <a:p>
            <a:pPr marL="1333500" lvl="2" indent="-444500" defTabSz="584200">
              <a:spcBef>
                <a:spcPts val="500"/>
              </a:spcBef>
              <a:buSzPct val="75000"/>
              <a:buFontTx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bg2"/>
                </a:solidFill>
                <a:latin typeface="Arial"/>
                <a:cs typeface="Arial"/>
                <a:sym typeface="Arial"/>
              </a:rPr>
              <a:t>Application Layer Model</a:t>
            </a:r>
            <a:endParaRPr dirty="0">
              <a:solidFill>
                <a:schemeClr val="bg2"/>
              </a:solidFill>
            </a:endParaRPr>
          </a:p>
          <a:p>
            <a:pPr marL="1333500" lvl="2" indent="-444500" defTabSz="584200">
              <a:spcBef>
                <a:spcPts val="500"/>
              </a:spcBef>
              <a:buSzPct val="75000"/>
              <a:buChar char="•"/>
              <a:defRPr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Case</a:t>
            </a:r>
            <a:r>
              <a:rPr lang="en-US" dirty="0"/>
              <a:t> Study</a:t>
            </a:r>
            <a:r>
              <a:rPr dirty="0"/>
              <a:t>: Speeding up Web Page Loads</a:t>
            </a:r>
          </a:p>
          <a:p>
            <a:pPr marL="1333500" lvl="2" indent="-444500" defTabSz="584200">
              <a:spcBef>
                <a:spcPts val="500"/>
              </a:spcBef>
              <a:buSzPct val="75000"/>
              <a:buChar char="•"/>
              <a:defRPr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Case</a:t>
            </a:r>
            <a:r>
              <a:rPr lang="en-US" dirty="0"/>
              <a:t> Study</a:t>
            </a:r>
            <a:r>
              <a:rPr dirty="0"/>
              <a:t>: Improving Adaptive Streaming</a:t>
            </a:r>
          </a:p>
          <a:p>
            <a:pPr marL="444500" indent="-444500" defTabSz="584200">
              <a:spcBef>
                <a:spcPts val="1500"/>
              </a:spcBef>
              <a:buSzPct val="100000"/>
              <a:buChar char="•"/>
              <a:defRPr sz="4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Conclusion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ECON: Empirical Analysis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ECON: </a:t>
            </a:r>
            <a:r>
              <a:rPr lang="en-US" dirty="0"/>
              <a:t>High-Level Idea</a:t>
            </a:r>
            <a:endParaRPr dirty="0"/>
          </a:p>
        </p:txBody>
      </p:sp>
      <p:sp>
        <p:nvSpPr>
          <p:cNvPr id="2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287" name="Relationship between p (loss rate) and cwnd…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508000" indent="-508000" defTabSz="1285875">
              <a:spcBef>
                <a:spcPts val="11200"/>
              </a:spcBef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lang="en-US" dirty="0"/>
              <a:t>Idea: Analytical Modeling + Empirical Analysis</a:t>
            </a:r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lang="en-US" sz="3600" dirty="0"/>
              <a:t>Analytical Model to characterize TCP dynamics </a:t>
            </a:r>
            <a:r>
              <a:rPr lang="en-US" sz="3600" dirty="0">
                <a:solidFill>
                  <a:schemeClr val="tx1"/>
                </a:solidFill>
                <a:latin typeface="Helvetica Light" panose="020B0403020202020204" pitchFamily="34" charset="0"/>
              </a:rPr>
              <a:t>––</a:t>
            </a:r>
            <a:r>
              <a:rPr lang="en-US" sz="3600" dirty="0"/>
              <a:t> Scalably</a:t>
            </a:r>
            <a:r>
              <a:rPr lang="zh-CN" altLang="en-US" sz="3600" dirty="0"/>
              <a:t> </a:t>
            </a:r>
            <a:r>
              <a:rPr lang="en-US" altLang="zh-CN" sz="3600" dirty="0"/>
              <a:t>evaluate different combinations</a:t>
            </a:r>
            <a:endParaRPr lang="en-US" sz="3600" dirty="0"/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lang="en-US" sz="3600" dirty="0">
                <a:solidFill>
                  <a:schemeClr val="tx1"/>
                </a:solidFill>
                <a:latin typeface="Helvetica Light" panose="020B0403020202020204" pitchFamily="34" charset="0"/>
              </a:rPr>
              <a:t>Augmented by empirical data –– No need for simplified assumptions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E9228E8-F9E0-624D-B8D4-238302691A2C}"/>
              </a:ext>
            </a:extLst>
          </p:cNvPr>
          <p:cNvGrpSpPr/>
          <p:nvPr/>
        </p:nvGrpSpPr>
        <p:grpSpPr>
          <a:xfrm>
            <a:off x="5590494" y="6496921"/>
            <a:ext cx="4666685" cy="2041416"/>
            <a:chOff x="5590494" y="6249254"/>
            <a:chExt cx="4666685" cy="2041416"/>
          </a:xfrm>
        </p:grpSpPr>
        <p:pic>
          <p:nvPicPr>
            <p:cNvPr id="12" name="Image" descr="Image">
              <a:extLst>
                <a:ext uri="{FF2B5EF4-FFF2-40B4-BE49-F238E27FC236}">
                  <a16:creationId xmlns:a16="http://schemas.microsoft.com/office/drawing/2014/main" id="{8C1A8244-B36A-8948-9107-485AEF0C4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35401" y="6249254"/>
              <a:ext cx="3776869" cy="1324357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D1A72E2-4168-8641-A1FD-E81095966EB4}"/>
                </a:ext>
              </a:extLst>
            </p:cNvPr>
            <p:cNvSpPr txBox="1"/>
            <p:nvPr/>
          </p:nvSpPr>
          <p:spPr>
            <a:xfrm>
              <a:off x="5590494" y="7634080"/>
              <a:ext cx="4666685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Analytical Model</a:t>
              </a:r>
            </a:p>
          </p:txBody>
        </p:sp>
      </p:grpSp>
      <p:sp>
        <p:nvSpPr>
          <p:cNvPr id="18" name="We need to build a network performance model…">
            <a:extLst>
              <a:ext uri="{FF2B5EF4-FFF2-40B4-BE49-F238E27FC236}">
                <a16:creationId xmlns:a16="http://schemas.microsoft.com/office/drawing/2014/main" id="{3F98F24A-86B8-FC4B-BEE7-2C03DF9DFD1F}"/>
              </a:ext>
            </a:extLst>
          </p:cNvPr>
          <p:cNvSpPr/>
          <p:nvPr/>
        </p:nvSpPr>
        <p:spPr>
          <a:xfrm>
            <a:off x="2208312" y="11613291"/>
            <a:ext cx="20448488" cy="1300120"/>
          </a:xfrm>
          <a:prstGeom prst="roundRect">
            <a:avLst>
              <a:gd name="adj" fmla="val 10962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defRPr sz="4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n-US" dirty="0"/>
              <a:t>Hybrid model that combines Analytical Modeling and Empirical Analysis</a:t>
            </a:r>
            <a:endParaRPr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0846E05-1042-3149-85B2-11734CD6D79A}"/>
              </a:ext>
            </a:extLst>
          </p:cNvPr>
          <p:cNvGrpSpPr/>
          <p:nvPr/>
        </p:nvGrpSpPr>
        <p:grpSpPr>
          <a:xfrm>
            <a:off x="13204831" y="6417099"/>
            <a:ext cx="5883269" cy="2140094"/>
            <a:chOff x="13204831" y="6169432"/>
            <a:chExt cx="5883269" cy="214009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C5C31EE-216E-1541-8051-4F8F8801D1BE}"/>
                </a:ext>
              </a:extLst>
            </p:cNvPr>
            <p:cNvSpPr txBox="1"/>
            <p:nvPr/>
          </p:nvSpPr>
          <p:spPr>
            <a:xfrm>
              <a:off x="13204831" y="7652936"/>
              <a:ext cx="4666685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Empirical Data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EF36F4-9A19-1245-88EF-91ACD3BF73FD}"/>
                </a:ext>
              </a:extLst>
            </p:cNvPr>
            <p:cNvSpPr/>
            <p:nvPr/>
          </p:nvSpPr>
          <p:spPr>
            <a:xfrm>
              <a:off x="13278676" y="6169432"/>
              <a:ext cx="4452731" cy="615553"/>
            </a:xfrm>
            <a:prstGeom prst="rect">
              <a:avLst/>
            </a:prstGeom>
            <a:solidFill>
              <a:srgbClr val="C00000"/>
            </a:solidFill>
            <a:ln w="5715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rPr>
                <a:t>Past cwnd values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0C4226E-4C4C-3F41-BA21-F5B6C8445170}"/>
                </a:ext>
              </a:extLst>
            </p:cNvPr>
            <p:cNvSpPr/>
            <p:nvPr/>
          </p:nvSpPr>
          <p:spPr>
            <a:xfrm>
              <a:off x="13278677" y="6952574"/>
              <a:ext cx="5809423" cy="61555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5715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rPr>
                <a:t>Packet loss distribution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DCB8E8A-615F-8547-8AE5-8BDAD0438952}"/>
              </a:ext>
            </a:extLst>
          </p:cNvPr>
          <p:cNvGrpSpPr/>
          <p:nvPr/>
        </p:nvGrpSpPr>
        <p:grpSpPr>
          <a:xfrm>
            <a:off x="8150087" y="6562055"/>
            <a:ext cx="7388087" cy="4241782"/>
            <a:chOff x="8150087" y="6314388"/>
            <a:chExt cx="7388087" cy="42417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A6C0987-4C6C-AD44-A5CF-E1F79D6458EA}"/>
                </a:ext>
              </a:extLst>
            </p:cNvPr>
            <p:cNvSpPr txBox="1"/>
            <p:nvPr/>
          </p:nvSpPr>
          <p:spPr>
            <a:xfrm>
              <a:off x="11330608" y="6314388"/>
              <a:ext cx="821635" cy="13336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+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C20E928-F296-7040-9D3E-1F46A7F1F1AF}"/>
                </a:ext>
              </a:extLst>
            </p:cNvPr>
            <p:cNvCxnSpPr>
              <a:cxnSpLocks/>
            </p:cNvCxnSpPr>
            <p:nvPr/>
          </p:nvCxnSpPr>
          <p:spPr>
            <a:xfrm>
              <a:off x="8150087" y="8984972"/>
              <a:ext cx="7388087" cy="0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BB35FF3-8945-5E47-88C4-873852564E54}"/>
                </a:ext>
              </a:extLst>
            </p:cNvPr>
            <p:cNvCxnSpPr>
              <a:cxnSpLocks/>
            </p:cNvCxnSpPr>
            <p:nvPr/>
          </p:nvCxnSpPr>
          <p:spPr>
            <a:xfrm>
              <a:off x="8184874" y="8290670"/>
              <a:ext cx="0" cy="694302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0D0C968-808E-E548-8D48-17B617CF8F19}"/>
                </a:ext>
              </a:extLst>
            </p:cNvPr>
            <p:cNvCxnSpPr>
              <a:cxnSpLocks/>
            </p:cNvCxnSpPr>
            <p:nvPr/>
          </p:nvCxnSpPr>
          <p:spPr>
            <a:xfrm>
              <a:off x="15505041" y="8290670"/>
              <a:ext cx="0" cy="694302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98D7139-7762-EF49-9F8D-F90E05E725B3}"/>
                </a:ext>
              </a:extLst>
            </p:cNvPr>
            <p:cNvCxnSpPr>
              <a:cxnSpLocks/>
            </p:cNvCxnSpPr>
            <p:nvPr/>
          </p:nvCxnSpPr>
          <p:spPr>
            <a:xfrm>
              <a:off x="11707240" y="8984972"/>
              <a:ext cx="0" cy="694302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F4F204AE-4AF8-4D4B-9757-46A2DD7DCF12}"/>
                </a:ext>
              </a:extLst>
            </p:cNvPr>
            <p:cNvSpPr/>
            <p:nvPr/>
          </p:nvSpPr>
          <p:spPr>
            <a:xfrm>
              <a:off x="9957951" y="9704873"/>
              <a:ext cx="3498578" cy="851297"/>
            </a:xfrm>
            <a:prstGeom prst="roundRect">
              <a:avLst/>
            </a:prstGeom>
            <a:solidFill>
              <a:srgbClr val="C00000"/>
            </a:solidFill>
            <a:ln w="762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5000" b="0" dirty="0">
                  <a:solidFill>
                    <a:schemeClr val="bg1"/>
                  </a:solidFill>
                  <a:latin typeface="+mn-lt"/>
                  <a:ea typeface="+mn-ea"/>
                  <a:cs typeface="+mn-cs"/>
                  <a:sym typeface="Helvetica Neue Medium"/>
                </a:rPr>
                <a:t>ECON</a:t>
              </a:r>
              <a:endParaRPr kumimoji="0" lang="en-US" sz="5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014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 animBg="1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1410</Words>
  <Application>Microsoft Macintosh PowerPoint</Application>
  <PresentationFormat>Custom</PresentationFormat>
  <Paragraphs>398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Helvetica</vt:lpstr>
      <vt:lpstr>Helvetica Light</vt:lpstr>
      <vt:lpstr>Helvetica Neue</vt:lpstr>
      <vt:lpstr>Helvetica Neue Light</vt:lpstr>
      <vt:lpstr>Helvetica Neue Medium</vt:lpstr>
      <vt:lpstr>Times</vt:lpstr>
      <vt:lpstr>White</vt:lpstr>
      <vt:lpstr>ECON: Modeling the network to improve application performance</vt:lpstr>
      <vt:lpstr>Introduction</vt:lpstr>
      <vt:lpstr>App Performance Depends on Cross-Layer Interactions</vt:lpstr>
      <vt:lpstr>Challenges</vt:lpstr>
      <vt:lpstr>ECON – Joint Model of Application and TCP</vt:lpstr>
      <vt:lpstr>Background on TCP Algorithms</vt:lpstr>
      <vt:lpstr>Existing Models Insufficient</vt:lpstr>
      <vt:lpstr>Outline</vt:lpstr>
      <vt:lpstr>ECON: High-Level Idea</vt:lpstr>
      <vt:lpstr>ECON: Empirical Analysis</vt:lpstr>
      <vt:lpstr>ECON: Analytical Modeling</vt:lpstr>
      <vt:lpstr>Outline</vt:lpstr>
      <vt:lpstr>Experimental Setup</vt:lpstr>
      <vt:lpstr>TCP Modeling Evaluation</vt:lpstr>
      <vt:lpstr>Outline</vt:lpstr>
      <vt:lpstr>ECON: Application Layer Model (1/2)</vt:lpstr>
      <vt:lpstr>Case Study: Speeding up Web Page Loads</vt:lpstr>
      <vt:lpstr>ECON: Application Layer Model (2/2)</vt:lpstr>
      <vt:lpstr>Case Study: Improving Adaptive Streaming</vt:lpstr>
      <vt:lpstr>Outline</vt:lpstr>
      <vt:lpstr>ECON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ECON: Modeling the network to improve application performance</dc:title>
  <cp:lastModifiedBy>Cao Yi</cp:lastModifiedBy>
  <cp:revision>138</cp:revision>
  <dcterms:modified xsi:type="dcterms:W3CDTF">2019-10-22T23:22:12Z</dcterms:modified>
</cp:coreProperties>
</file>