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59" r:id="rId4"/>
    <p:sldId id="260" r:id="rId5"/>
    <p:sldId id="310" r:id="rId6"/>
    <p:sldId id="281" r:id="rId7"/>
    <p:sldId id="360" r:id="rId8"/>
    <p:sldId id="375" r:id="rId9"/>
    <p:sldId id="361" r:id="rId10"/>
    <p:sldId id="362" r:id="rId11"/>
    <p:sldId id="363" r:id="rId12"/>
    <p:sldId id="364" r:id="rId13"/>
    <p:sldId id="369" r:id="rId14"/>
    <p:sldId id="371" r:id="rId15"/>
    <p:sldId id="374" r:id="rId16"/>
    <p:sldId id="287" r:id="rId17"/>
    <p:sldId id="349" r:id="rId18"/>
    <p:sldId id="350" r:id="rId19"/>
    <p:sldId id="366" r:id="rId20"/>
    <p:sldId id="365" r:id="rId21"/>
    <p:sldId id="367" r:id="rId22"/>
    <p:sldId id="351" r:id="rId23"/>
    <p:sldId id="353" r:id="rId24"/>
    <p:sldId id="264" r:id="rId25"/>
    <p:sldId id="315" r:id="rId26"/>
    <p:sldId id="354" r:id="rId27"/>
    <p:sldId id="317" r:id="rId28"/>
    <p:sldId id="35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1541D4"/>
    <a:srgbClr val="003399"/>
    <a:srgbClr val="006600"/>
    <a:srgbClr val="0033CC"/>
    <a:srgbClr val="FFFF95"/>
    <a:srgbClr val="FFF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6" autoAdjust="0"/>
    <p:restoredTop sz="86212" autoAdjust="0"/>
  </p:normalViewPr>
  <p:slideViewPr>
    <p:cSldViewPr snapToGrid="0" snapToObjects="1">
      <p:cViewPr>
        <p:scale>
          <a:sx n="94" d="100"/>
          <a:sy n="94" d="100"/>
        </p:scale>
        <p:origin x="-116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EA642-7C5B-094E-8EF2-96287591C9A6}" type="datetimeFigureOut">
              <a:rPr lang="en-US" smtClean="0"/>
              <a:t>9/4/15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78B21-6A2F-EA49-81E3-AC8B8247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61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5C221-487E-AE4B-AF8E-F559D371A802}" type="datetimeFigureOut">
              <a:rPr lang="en-US" smtClean="0"/>
              <a:t>9/4/15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669AE-2A81-604D-8429-DFE4A54E7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299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669AE-2A81-604D-8429-DFE4A54E76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baseline="0" dirty="0" smtClean="0"/>
              <a:t> Definition of taint tracking?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669AE-2A81-604D-8429-DFE4A54E76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29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669AE-2A81-604D-8429-DFE4A54E76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49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669AE-2A81-604D-8429-DFE4A54E76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55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8E998-B2CB-5F40-92B3-601C3EF2F7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46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5 </a:t>
            </a:r>
            <a:r>
              <a:rPr lang="en-US" sz="1800" baseline="0" dirty="0" smtClean="0"/>
              <a:t>minutes: 30 seconds stationary and manually moving it for 30 seconds in turn</a:t>
            </a:r>
          </a:p>
          <a:p>
            <a:r>
              <a:rPr lang="en-US" sz="1800" baseline="0" dirty="0" smtClean="0"/>
              <a:t>22J </a:t>
            </a:r>
            <a:r>
              <a:rPr lang="en-US" sz="1800" baseline="0" dirty="0" err="1" smtClean="0"/>
              <a:t>vs</a:t>
            </a:r>
            <a:r>
              <a:rPr lang="en-US" sz="1800" baseline="0" dirty="0" smtClean="0"/>
              <a:t> 84J (almost 1/4)</a:t>
            </a:r>
          </a:p>
          <a:p>
            <a:r>
              <a:rPr lang="en-US" sz="1800" baseline="0" dirty="0" smtClean="0"/>
              <a:t>Sensor hub power </a:t>
            </a:r>
            <a:r>
              <a:rPr lang="en-US" sz="1800" baseline="0" dirty="0" err="1" smtClean="0"/>
              <a:t>consumpt</a:t>
            </a:r>
            <a:r>
              <a:rPr lang="en-US" sz="1800" baseline="0" dirty="0" smtClean="0"/>
              <a:t>: 0.55J, 2.5%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669AE-2A81-604D-8429-DFE4A54E76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1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 contains a series of sensor input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669AE-2A81-604D-8429-DFE4A54E76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85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669AE-2A81-604D-8429-DFE4A54E76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88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Average of 3 traces for each app</a:t>
            </a:r>
          </a:p>
          <a:p>
            <a:r>
              <a:rPr lang="en-US" dirty="0" smtClean="0"/>
              <a:t>improve</a:t>
            </a:r>
            <a:r>
              <a:rPr lang="en-US" baseline="0" dirty="0" smtClean="0"/>
              <a:t> </a:t>
            </a:r>
            <a:r>
              <a:rPr lang="en-US" baseline="0" dirty="0" smtClean="0"/>
              <a:t>the power consumption by a median of 74</a:t>
            </a:r>
            <a:r>
              <a:rPr lang="en-US" baseline="0" dirty="0" smtClean="0"/>
              <a:t>%</a:t>
            </a:r>
          </a:p>
          <a:p>
            <a:r>
              <a:rPr lang="en-US" baseline="0" dirty="0" smtClean="0"/>
              <a:t>Taking out the metal apps, </a:t>
            </a:r>
            <a:r>
              <a:rPr lang="en-US" baseline="0" dirty="0" err="1" smtClean="0"/>
              <a:t>mobilehub</a:t>
            </a:r>
            <a:r>
              <a:rPr lang="en-US" baseline="0" dirty="0" smtClean="0"/>
              <a:t> improves power consumption by 70% in average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669AE-2A81-604D-8429-DFE4A54E76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86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Across</a:t>
            </a:r>
            <a:r>
              <a:rPr lang="en-US" baseline="0" dirty="0" smtClean="0"/>
              <a:t> all apps, </a:t>
            </a:r>
            <a:r>
              <a:rPr lang="en-US" dirty="0" smtClean="0"/>
              <a:t>1.5%</a:t>
            </a:r>
            <a:r>
              <a:rPr lang="en-US" baseline="0" dirty="0" smtClean="0"/>
              <a:t> notifications are delayed</a:t>
            </a:r>
          </a:p>
          <a:p>
            <a:r>
              <a:rPr lang="en-US" baseline="0" dirty="0" smtClean="0"/>
              <a:t>Max delay is less than 1 sec in 80% of cases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- Why 0.5 second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669AE-2A81-604D-8429-DFE4A54E766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08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669AE-2A81-604D-8429-DFE4A54E766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73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Ambulation: a health monitoring application to monitor patients with mobility-affecting chronic diseases such 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Parkinsons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A9CC7-F402-48E7-951A-5FF9CA009E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31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5DE31-A756-AE42-996E-B382C6A7C2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20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neither the sensors nor the computation that make these applications battery drainers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669AE-2A81-604D-8429-DFE4A54E7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03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the 1.5mW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669AE-2A81-604D-8429-DFE4A54E7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12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Android</a:t>
            </a:r>
            <a:r>
              <a:rPr lang="en-US" baseline="0" dirty="0" smtClean="0"/>
              <a:t> API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Hardware SDK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a seesaw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Requires programmer effort, cannot be used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Apps developed in one vendor’s environment will not work in another’s and vice versa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669AE-2A81-604D-8429-DFE4A54E7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65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669AE-2A81-604D-8429-DFE4A54E7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60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the app </a:t>
            </a:r>
            <a:r>
              <a:rPr lang="en-US" dirty="0" err="1" smtClean="0"/>
              <a:t>doesn</a:t>
            </a:r>
            <a:r>
              <a:rPr lang="fr-FR" dirty="0" smtClean="0"/>
              <a:t>’</a:t>
            </a:r>
            <a:r>
              <a:rPr lang="en-US" dirty="0" smtClean="0"/>
              <a:t>t have</a:t>
            </a:r>
            <a:r>
              <a:rPr lang="en-US" baseline="0" dirty="0" smtClean="0"/>
              <a:t> passive state, you cant help the app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8E998-B2CB-5F40-92B3-601C3EF2F7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14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 animation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8E998-B2CB-5F40-92B3-601C3EF2F7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46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8E998-B2CB-5F40-92B3-601C3EF2F7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46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C690-435F-B14B-A64D-2128A2218766}" type="datetime1">
              <a:rPr lang="en-US" smtClean="0"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5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73BA-CC05-C842-966C-287DDCE0457D}" type="datetime1">
              <a:rPr lang="en-US" smtClean="0"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844-000F-2546-81E6-0DF7973DAFEC}" type="datetime1">
              <a:rPr lang="en-US" smtClean="0"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8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F351-0670-8C48-B644-756D6FDB68FB}" type="datetime1">
              <a:rPr lang="en-US" smtClean="0"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2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2EF8-480D-8043-A781-2122D34AA755}" type="datetime1">
              <a:rPr lang="en-US" smtClean="0"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5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0443-3A0F-EB4F-AB46-381DCBD634FB}" type="datetime1">
              <a:rPr lang="en-US" smtClean="0"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2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A4AF-F1A5-8846-8432-9BEEA220C75A}" type="datetime1">
              <a:rPr lang="en-US" smtClean="0"/>
              <a:t>9/4/15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5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E17E-6AB8-4741-BFFB-46A554D25D78}" type="datetime1">
              <a:rPr lang="en-US" smtClean="0"/>
              <a:t>9/4/15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E47F-AC8E-9E46-BEA3-050398C0CAD1}" type="datetime1">
              <a:rPr lang="en-US" smtClean="0"/>
              <a:t>9/4/15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4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ED05-FD51-4D4C-836C-D4531B636901}" type="datetime1">
              <a:rPr lang="en-US" smtClean="0"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1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0F5D-16CA-FF46-BC09-2AAD5CA64682}" type="datetime1">
              <a:rPr lang="en-US" smtClean="0"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9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5ADA4D61-1845-4A4E-8FA2-DB06B8BD9F39}" type="datetime1">
              <a:rPr lang="en-US" smtClean="0"/>
              <a:t>9/4/15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2D386B24-32E9-0B4B-88B2-35E9F3C89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5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039" y="1809590"/>
            <a:ext cx="8020437" cy="175577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Enhancing </a:t>
            </a:r>
            <a:r>
              <a:rPr lang="en-US" altLang="zh-CN" sz="3200" b="1" dirty="0" smtClean="0"/>
              <a:t>Mobile Apps </a:t>
            </a:r>
            <a:r>
              <a:rPr lang="en-US" altLang="zh-CN" sz="3200" b="1" dirty="0"/>
              <a:t>t</a:t>
            </a:r>
            <a:r>
              <a:rPr lang="en-US" sz="3200" b="1" dirty="0" smtClean="0"/>
              <a:t>o Use Sensor Hubs </a:t>
            </a:r>
            <a:r>
              <a:rPr lang="en-US" sz="3200" b="1" dirty="0"/>
              <a:t>w</a:t>
            </a:r>
            <a:r>
              <a:rPr lang="en-US" sz="3200" b="1" dirty="0" smtClean="0"/>
              <a:t>ithout Programmer Effort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7036" y="3875812"/>
            <a:ext cx="7207795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Helvetica Neue"/>
                <a:cs typeface="Helvetica Neue"/>
              </a:rPr>
              <a:t>Haichen Shen</a:t>
            </a:r>
            <a:r>
              <a:rPr lang="en-US" sz="2800" dirty="0" smtClean="0">
                <a:solidFill>
                  <a:schemeClr val="tx1"/>
                </a:solidFill>
              </a:rPr>
              <a:t>,</a:t>
            </a:r>
            <a:r>
              <a:rPr lang="en-US" sz="2800" dirty="0"/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Aruna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Balasubramanian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Anthony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LaMarca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David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Wetherall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 descr="CSElogo2text_1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27" y="5295930"/>
            <a:ext cx="1406019" cy="1425546"/>
          </a:xfrm>
          <a:prstGeom prst="rect">
            <a:avLst/>
          </a:prstGeom>
        </p:spPr>
      </p:pic>
      <p:pic>
        <p:nvPicPr>
          <p:cNvPr id="9" name="Picture 8" descr="Captu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5384309"/>
            <a:ext cx="2276475" cy="1371600"/>
          </a:xfrm>
          <a:prstGeom prst="rect">
            <a:avLst/>
          </a:prstGeom>
        </p:spPr>
      </p:pic>
      <p:pic>
        <p:nvPicPr>
          <p:cNvPr id="10" name="Picture 9" descr="SBU stack_2cl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79" y="5733270"/>
            <a:ext cx="2215896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Taint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314751"/>
          </a:xfrm>
        </p:spPr>
        <p:txBody>
          <a:bodyPr/>
          <a:lstStyle/>
          <a:p>
            <a:r>
              <a:rPr lang="en-US" dirty="0" smtClean="0"/>
              <a:t>To track the flow of sensor data during the runtime and capture app notifications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04771" y="293476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onSensorChange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sensorEvent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){</a:t>
            </a: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u="sng" dirty="0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sensorEvent.val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u="sng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(</a:t>
            </a:r>
            <a:r>
              <a:rPr lang="en-US" u="sng" dirty="0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+ 1) / 2;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if (</a:t>
            </a:r>
            <a:r>
              <a:rPr lang="en-US" u="sng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&gt; THRESHOLD) {</a:t>
            </a: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u="sng" dirty="0" err="1" smtClean="0">
                <a:latin typeface="Consolas" pitchFamily="49" charset="0"/>
                <a:cs typeface="Consolas" pitchFamily="49" charset="0"/>
              </a:rPr>
              <a:t>stepCounter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++;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display(</a:t>
            </a:r>
            <a:r>
              <a:rPr lang="en-US" u="sng" dirty="0" err="1" smtClean="0">
                <a:latin typeface="Consolas" pitchFamily="49" charset="0"/>
                <a:cs typeface="Consolas" pitchFamily="49" charset="0"/>
              </a:rPr>
              <a:t>stepCounter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}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019618" y="3537633"/>
            <a:ext cx="552823" cy="31109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18121" y="3479390"/>
            <a:ext cx="10310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Taint tag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12890" y="4031004"/>
            <a:ext cx="10310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Taint tag</a:t>
            </a:r>
            <a:endParaRPr lang="en-US" b="1" dirty="0"/>
          </a:p>
        </p:txBody>
      </p:sp>
      <p:sp>
        <p:nvSpPr>
          <p:cNvPr id="12" name="Right Arrow 11"/>
          <p:cNvSpPr/>
          <p:nvPr/>
        </p:nvSpPr>
        <p:spPr>
          <a:xfrm>
            <a:off x="1019619" y="4051318"/>
            <a:ext cx="552823" cy="31109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019619" y="4661209"/>
            <a:ext cx="552823" cy="31109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2951240" y="3509272"/>
            <a:ext cx="471715" cy="302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951240" y="4021437"/>
            <a:ext cx="471715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019525" y="2914952"/>
            <a:ext cx="3198161" cy="709772"/>
            <a:chOff x="5019524" y="2914952"/>
            <a:chExt cx="3198161" cy="709772"/>
          </a:xfrm>
        </p:grpSpPr>
        <p:sp>
          <p:nvSpPr>
            <p:cNvPr id="7" name="TextBox 6"/>
            <p:cNvSpPr txBox="1"/>
            <p:nvPr/>
          </p:nvSpPr>
          <p:spPr>
            <a:xfrm>
              <a:off x="6840084" y="3255392"/>
              <a:ext cx="1377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Taint Source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019524" y="2914952"/>
              <a:ext cx="1545771" cy="435429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3" idx="5"/>
              <a:endCxn id="7" idx="1"/>
            </p:cNvCxnSpPr>
            <p:nvPr/>
          </p:nvCxnSpPr>
          <p:spPr>
            <a:xfrm>
              <a:off x="6338922" y="3286614"/>
              <a:ext cx="501162" cy="1534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5584009" y="3614834"/>
            <a:ext cx="3445557" cy="747574"/>
            <a:chOff x="5584006" y="3614833"/>
            <a:chExt cx="3445556" cy="747574"/>
          </a:xfrm>
        </p:grpSpPr>
        <p:sp>
          <p:nvSpPr>
            <p:cNvPr id="35" name="Right Bracket 34"/>
            <p:cNvSpPr/>
            <p:nvPr/>
          </p:nvSpPr>
          <p:spPr>
            <a:xfrm>
              <a:off x="5584006" y="3614833"/>
              <a:ext cx="270089" cy="747574"/>
            </a:xfrm>
            <a:prstGeom prst="rightBracket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stCxn id="35" idx="2"/>
              <a:endCxn id="40" idx="1"/>
            </p:cNvCxnSpPr>
            <p:nvPr/>
          </p:nvCxnSpPr>
          <p:spPr>
            <a:xfrm>
              <a:off x="5854095" y="3988620"/>
              <a:ext cx="589040" cy="1001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443135" y="3904131"/>
              <a:ext cx="25864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Explicit Information Flow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563077" y="4746948"/>
            <a:ext cx="3501614" cy="747574"/>
            <a:chOff x="5563077" y="4746947"/>
            <a:chExt cx="3501613" cy="747574"/>
          </a:xfrm>
        </p:grpSpPr>
        <p:sp>
          <p:nvSpPr>
            <p:cNvPr id="43" name="Right Bracket 42"/>
            <p:cNvSpPr/>
            <p:nvPr/>
          </p:nvSpPr>
          <p:spPr>
            <a:xfrm>
              <a:off x="5563077" y="4746947"/>
              <a:ext cx="270089" cy="747574"/>
            </a:xfrm>
            <a:prstGeom prst="rightBracket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>
              <a:stCxn id="43" idx="2"/>
              <a:endCxn id="45" idx="1"/>
            </p:cNvCxnSpPr>
            <p:nvPr/>
          </p:nvCxnSpPr>
          <p:spPr>
            <a:xfrm>
              <a:off x="5833166" y="5120734"/>
              <a:ext cx="614440" cy="112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447606" y="4947345"/>
              <a:ext cx="2617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Implicit Information Flow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7" name="Right Arrow 46"/>
          <p:cNvSpPr/>
          <p:nvPr/>
        </p:nvSpPr>
        <p:spPr>
          <a:xfrm>
            <a:off x="1019619" y="5183431"/>
            <a:ext cx="552823" cy="31109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712890" y="5147146"/>
            <a:ext cx="10310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Taint tag</a:t>
            </a:r>
            <a:endParaRPr lang="en-US" b="1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3422955" y="4927601"/>
            <a:ext cx="0" cy="28061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ight Arrow 52"/>
          <p:cNvSpPr/>
          <p:nvPr/>
        </p:nvSpPr>
        <p:spPr>
          <a:xfrm>
            <a:off x="1019619" y="5750935"/>
            <a:ext cx="552823" cy="31109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2951241" y="5624589"/>
            <a:ext cx="4740196" cy="556328"/>
            <a:chOff x="5019524" y="2889552"/>
            <a:chExt cx="4740196" cy="556328"/>
          </a:xfrm>
        </p:grpSpPr>
        <p:sp>
          <p:nvSpPr>
            <p:cNvPr id="60" name="TextBox 59"/>
            <p:cNvSpPr txBox="1"/>
            <p:nvPr/>
          </p:nvSpPr>
          <p:spPr>
            <a:xfrm>
              <a:off x="8633578" y="3003198"/>
              <a:ext cx="1126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Taint </a:t>
              </a:r>
              <a:r>
                <a:rPr lang="en-US" altLang="zh-CN" b="1" dirty="0" smtClean="0">
                  <a:solidFill>
                    <a:schemeClr val="accent2"/>
                  </a:solidFill>
                </a:rPr>
                <a:t>Sink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019524" y="2889552"/>
              <a:ext cx="2611837" cy="556328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Arrow Connector 61"/>
            <p:cNvCxnSpPr>
              <a:stCxn id="61" idx="6"/>
              <a:endCxn id="60" idx="1"/>
            </p:cNvCxnSpPr>
            <p:nvPr/>
          </p:nvCxnSpPr>
          <p:spPr>
            <a:xfrm>
              <a:off x="7631361" y="3167716"/>
              <a:ext cx="1002217" cy="201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6404193" y="2666786"/>
            <a:ext cx="10310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Taint tag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92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1" grpId="0" animBg="1"/>
      <p:bldP spid="12" grpId="0" animBg="1"/>
      <p:bldP spid="13" grpId="0" animBg="1"/>
      <p:bldP spid="47" grpId="0" animBg="1"/>
      <p:bldP spid="49" grpId="0" animBg="1"/>
      <p:bldP spid="53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implicit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taint tracking platforms only track explicit flow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/>
              <a:t>Without implicit flow tracking, we could only track 20% of triggers for sensing </a:t>
            </a:r>
            <a:r>
              <a:rPr lang="en-US" sz="3200" dirty="0" smtClean="0"/>
              <a:t>apps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Extend </a:t>
            </a:r>
            <a:r>
              <a:rPr lang="en-US" sz="3200" dirty="0" err="1" smtClean="0"/>
              <a:t>TaintDroid</a:t>
            </a:r>
            <a:r>
              <a:rPr lang="en-US" sz="3200" dirty="0"/>
              <a:t> [Enck_OSDI2010</a:t>
            </a:r>
            <a:r>
              <a:rPr lang="en-US" sz="3200" dirty="0" smtClean="0"/>
              <a:t>] to track implicit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8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flow tracking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03171" y="182986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onSensorChange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sensorEvent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){</a:t>
            </a: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u="sng" dirty="0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sensorEvent.val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u="sng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(</a:t>
            </a:r>
            <a:r>
              <a:rPr lang="en-US" u="sng" dirty="0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+ 1) / 2;</a:t>
            </a:r>
          </a:p>
          <a:p>
            <a:r>
              <a:rPr lang="en-US" b="1" i="1" dirty="0" smtClean="0">
                <a:solidFill>
                  <a:srgbClr val="1F497D"/>
                </a:solidFill>
                <a:latin typeface="Consolas" pitchFamily="49" charset="0"/>
                <a:cs typeface="Consolas" pitchFamily="49" charset="0"/>
              </a:rPr>
              <a:t>  tag = </a:t>
            </a:r>
            <a:r>
              <a:rPr lang="en-US" b="1" i="1" dirty="0" err="1" smtClean="0">
                <a:solidFill>
                  <a:srgbClr val="1F497D"/>
                </a:solidFill>
                <a:latin typeface="Consolas" pitchFamily="49" charset="0"/>
                <a:cs typeface="Consolas" pitchFamily="49" charset="0"/>
              </a:rPr>
              <a:t>getTaintTag</a:t>
            </a:r>
            <a:r>
              <a:rPr lang="en-US" b="1" i="1" dirty="0" smtClean="0">
                <a:solidFill>
                  <a:srgbClr val="1F497D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b="1" i="1" u="sng" dirty="0" smtClean="0">
                <a:solidFill>
                  <a:srgbClr val="1F497D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lang="en-US" b="1" i="1" dirty="0" smtClean="0">
                <a:solidFill>
                  <a:srgbClr val="1F497D"/>
                </a:solidFill>
                <a:latin typeface="Consolas" pitchFamily="49" charset="0"/>
                <a:cs typeface="Consolas" pitchFamily="49" charset="0"/>
              </a:rPr>
              <a:t>);</a:t>
            </a:r>
            <a:endParaRPr lang="en-US" b="1" i="1" dirty="0">
              <a:solidFill>
                <a:srgbClr val="1F497D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if (</a:t>
            </a:r>
            <a:r>
              <a:rPr lang="en-US" u="sng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&gt; THRESHOLD) {</a:t>
            </a: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u="sng" dirty="0" err="1" smtClean="0">
                <a:latin typeface="Consolas" pitchFamily="49" charset="0"/>
                <a:cs typeface="Consolas" pitchFamily="49" charset="0"/>
              </a:rPr>
              <a:t>stepCounter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++;</a:t>
            </a:r>
          </a:p>
          <a:p>
            <a:r>
              <a:rPr lang="en-US" b="1" i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 Taint(</a:t>
            </a:r>
            <a:r>
              <a:rPr lang="en-US" b="1" i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stepCounter</a:t>
            </a:r>
            <a:r>
              <a:rPr lang="en-US" b="1" i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, tag);</a:t>
            </a:r>
            <a:endParaRPr lang="en-US" b="1" i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display(</a:t>
            </a:r>
            <a:r>
              <a:rPr lang="en-US" u="sng" dirty="0" err="1" smtClean="0">
                <a:latin typeface="Consolas" pitchFamily="49" charset="0"/>
                <a:cs typeface="Consolas" pitchFamily="49" charset="0"/>
              </a:rPr>
              <a:t>stepCounter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}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6821" y="2361790"/>
            <a:ext cx="10310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Taint tag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71590" y="2913404"/>
            <a:ext cx="10310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Taint tag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990409" y="3607364"/>
            <a:ext cx="1998039" cy="1409136"/>
            <a:chOff x="5584006" y="3614833"/>
            <a:chExt cx="1998039" cy="1409136"/>
          </a:xfrm>
        </p:grpSpPr>
        <p:sp>
          <p:nvSpPr>
            <p:cNvPr id="9" name="Right Bracket 8"/>
            <p:cNvSpPr/>
            <p:nvPr/>
          </p:nvSpPr>
          <p:spPr>
            <a:xfrm>
              <a:off x="5584006" y="3614833"/>
              <a:ext cx="270089" cy="1409136"/>
            </a:xfrm>
            <a:prstGeom prst="rightBracket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85935" y="4134963"/>
              <a:ext cx="1596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/>
                  </a:solidFill>
                </a:rPr>
                <a:t>Taint Block</a:t>
              </a:r>
              <a:endParaRPr lang="en-US" sz="24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093635" y="4864089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TAINT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CAPTURED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00416" y="4589159"/>
            <a:ext cx="2611837" cy="42734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77224" y="5684705"/>
            <a:ext cx="8547555" cy="10478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182880" bIns="0" anchor="t" anchorCtr="0"/>
          <a:lstStyle/>
          <a:p>
            <a:pPr marL="230188" lvl="1"/>
            <a:r>
              <a:rPr lang="en-US" sz="2800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Use static analysis to identify all taint blocks and instrument the app binary automatically.</a:t>
            </a:r>
            <a:endParaRPr lang="en-US" sz="2800" dirty="0">
              <a:solidFill>
                <a:schemeClr val="tx1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49756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14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377829" y="2485065"/>
            <a:ext cx="8686964" cy="3793258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965021" y="5039402"/>
            <a:ext cx="4099771" cy="937863"/>
          </a:xfrm>
          <a:prstGeom prst="rect">
            <a:avLst/>
          </a:prstGeom>
          <a:ln>
            <a:solidFill>
              <a:srgbClr val="7F7F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rgbClr val="A6A6A6"/>
                </a:solidFill>
                <a:latin typeface="Helvetica Neue"/>
                <a:cs typeface="Helvetica Neue"/>
              </a:rPr>
              <a:t>Step 3a Sensor hub program: </a:t>
            </a:r>
            <a:r>
              <a:rPr lang="en-US" dirty="0" smtClean="0">
                <a:solidFill>
                  <a:srgbClr val="A6A6A6"/>
                </a:solidFill>
                <a:latin typeface="Helvetica Neue"/>
                <a:cs typeface="Helvetica Neue"/>
              </a:rPr>
              <a:t>Implement the classifier in the sensor hub, corresponding to the app</a:t>
            </a:r>
            <a:endParaRPr lang="en-US" dirty="0">
              <a:solidFill>
                <a:srgbClr val="A6A6A6"/>
              </a:solidFill>
              <a:latin typeface="Helvetica Neue"/>
              <a:cs typeface="Helvetica Neue"/>
            </a:endParaRPr>
          </a:p>
        </p:txBody>
      </p:sp>
      <p:cxnSp>
        <p:nvCxnSpPr>
          <p:cNvPr id="33" name="Straight Connector 32"/>
          <p:cNvCxnSpPr>
            <a:stCxn id="31" idx="3"/>
          </p:cNvCxnSpPr>
          <p:nvPr/>
        </p:nvCxnSpPr>
        <p:spPr>
          <a:xfrm>
            <a:off x="3940736" y="5461536"/>
            <a:ext cx="1024853" cy="0"/>
          </a:xfrm>
          <a:prstGeom prst="line">
            <a:avLst/>
          </a:prstGeom>
          <a:ln w="31750">
            <a:solidFill>
              <a:srgbClr val="7F7F7F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79051" y="5034051"/>
            <a:ext cx="3461685" cy="8549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Helvetica Neue"/>
                <a:cs typeface="Helvetica Neue"/>
              </a:rPr>
              <a:t>Step 2 Learning: </a:t>
            </a:r>
            <a:r>
              <a:rPr lang="en-US" dirty="0" smtClean="0">
                <a:latin typeface="Helvetica Neue"/>
                <a:cs typeface="Helvetica Neue"/>
              </a:rPr>
              <a:t>Learn how change in sensor values result in app notifications</a:t>
            </a:r>
            <a:endParaRPr lang="en-US" dirty="0">
              <a:latin typeface="Helvetica Neue"/>
              <a:cs typeface="Helvetica Neue"/>
            </a:endParaRPr>
          </a:p>
        </p:txBody>
      </p:sp>
      <p:cxnSp>
        <p:nvCxnSpPr>
          <p:cNvPr id="43" name="Straight Connector 42"/>
          <p:cNvCxnSpPr>
            <a:stCxn id="34" idx="2"/>
          </p:cNvCxnSpPr>
          <p:nvPr/>
        </p:nvCxnSpPr>
        <p:spPr>
          <a:xfrm>
            <a:off x="2362008" y="3716137"/>
            <a:ext cx="0" cy="1332182"/>
          </a:xfrm>
          <a:prstGeom prst="line">
            <a:avLst/>
          </a:prstGeom>
          <a:ln w="31750">
            <a:solidFill>
              <a:srgbClr val="7F7F7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787413" y="2759488"/>
            <a:ext cx="4105559" cy="956649"/>
          </a:xfrm>
          <a:prstGeom prst="rect">
            <a:avLst/>
          </a:prstGeom>
          <a:ln>
            <a:solidFill>
              <a:srgbClr val="7F7F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A6A6A6"/>
                </a:solidFill>
                <a:latin typeface="Helvetica Neue"/>
                <a:cs typeface="Helvetica Neue"/>
              </a:rPr>
              <a:t>Step 3b Application rewriting: </a:t>
            </a:r>
            <a:r>
              <a:rPr lang="en-US" dirty="0" smtClean="0">
                <a:solidFill>
                  <a:srgbClr val="A6A6A6"/>
                </a:solidFill>
                <a:latin typeface="Helvetica Neue"/>
                <a:cs typeface="Helvetica Neue"/>
              </a:rPr>
              <a:t>Rewrite app to offload sensing to the sensor hub</a:t>
            </a:r>
            <a:endParaRPr lang="en-US" dirty="0">
              <a:solidFill>
                <a:srgbClr val="A6A6A6"/>
              </a:solidFill>
              <a:latin typeface="Helvetica Neue"/>
              <a:cs typeface="Helvetica Neue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3940735" y="3716136"/>
            <a:ext cx="846676" cy="1338948"/>
          </a:xfrm>
          <a:prstGeom prst="line">
            <a:avLst/>
          </a:prstGeom>
          <a:ln w="31750">
            <a:solidFill>
              <a:srgbClr val="7F7F7F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07592" y="2773757"/>
            <a:ext cx="3708832" cy="94238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A6A6A6"/>
                </a:solidFill>
                <a:latin typeface="Helvetica Neue"/>
                <a:cs typeface="Helvetica Neue"/>
              </a:rPr>
              <a:t>Step 1</a:t>
            </a:r>
            <a:r>
              <a:rPr lang="en-US" b="1" dirty="0">
                <a:solidFill>
                  <a:srgbClr val="A6A6A6"/>
                </a:solidFill>
                <a:latin typeface="Helvetica Neue"/>
                <a:cs typeface="Helvetica Neue"/>
              </a:rPr>
              <a:t> </a:t>
            </a:r>
            <a:r>
              <a:rPr lang="en-US" b="1" dirty="0" smtClean="0">
                <a:solidFill>
                  <a:srgbClr val="A6A6A6"/>
                </a:solidFill>
                <a:latin typeface="Helvetica Neue"/>
                <a:cs typeface="Helvetica Neue"/>
              </a:rPr>
              <a:t>Dynamic taint tracking: </a:t>
            </a:r>
            <a:r>
              <a:rPr lang="en-US" dirty="0" smtClean="0">
                <a:solidFill>
                  <a:srgbClr val="A6A6A6"/>
                </a:solidFill>
                <a:latin typeface="Helvetica Neue"/>
                <a:cs typeface="Helvetica Neue"/>
              </a:rPr>
              <a:t>Track app notifications for a series of sensor inputs</a:t>
            </a:r>
            <a:endParaRPr lang="en-US" dirty="0">
              <a:solidFill>
                <a:srgbClr val="A6A6A6"/>
              </a:solidFill>
              <a:latin typeface="Helvetica Neue"/>
              <a:cs typeface="Helvetica Neue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792043" y="2172999"/>
            <a:ext cx="0" cy="586490"/>
          </a:xfrm>
          <a:prstGeom prst="line">
            <a:avLst/>
          </a:prstGeom>
          <a:ln w="3175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162676" y="2234638"/>
            <a:ext cx="0" cy="524851"/>
          </a:xfrm>
          <a:prstGeom prst="line">
            <a:avLst/>
          </a:prstGeom>
          <a:ln w="3175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5757887" y="1462090"/>
            <a:ext cx="2370112" cy="772546"/>
            <a:chOff x="5939986" y="4250672"/>
            <a:chExt cx="2370112" cy="772546"/>
          </a:xfrm>
        </p:grpSpPr>
        <p:pic>
          <p:nvPicPr>
            <p:cNvPr id="71" name="Picture 70" descr="images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9986" y="4250672"/>
              <a:ext cx="797617" cy="772546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6737603" y="4300733"/>
              <a:ext cx="157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"/>
                  <a:cs typeface="Helvetica Neue"/>
                </a:rPr>
                <a:t>Optimized</a:t>
              </a:r>
            </a:p>
            <a:p>
              <a:r>
                <a:rPr lang="en-US" sz="2000" dirty="0" smtClean="0">
                  <a:latin typeface="Helvetica Neue"/>
                  <a:cs typeface="Helvetica Neue"/>
                </a:rPr>
                <a:t>app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49662" y="1415052"/>
            <a:ext cx="1856257" cy="772546"/>
            <a:chOff x="2449661" y="1415051"/>
            <a:chExt cx="1856257" cy="772546"/>
          </a:xfrm>
        </p:grpSpPr>
        <p:pic>
          <p:nvPicPr>
            <p:cNvPr id="38" name="Picture 37" descr="images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9661" y="1415051"/>
              <a:ext cx="772546" cy="772546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3242571" y="1465112"/>
              <a:ext cx="10633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Helvetica Neue"/>
                  <a:cs typeface="Helvetica Neue"/>
                </a:rPr>
                <a:t>Original</a:t>
              </a:r>
            </a:p>
            <a:p>
              <a:r>
                <a:rPr lang="en-US" sz="2000" dirty="0" smtClean="0">
                  <a:latin typeface="Helvetica Neue"/>
                  <a:cs typeface="Helvetica Neue"/>
                </a:rPr>
                <a:t>app</a:t>
              </a:r>
            </a:p>
          </p:txBody>
        </p:sp>
      </p:grpSp>
      <p:sp>
        <p:nvSpPr>
          <p:cNvPr id="63" name="Snip Single Corner Rectangle 62"/>
          <p:cNvSpPr/>
          <p:nvPr/>
        </p:nvSpPr>
        <p:spPr>
          <a:xfrm>
            <a:off x="434913" y="1412624"/>
            <a:ext cx="1791329" cy="719955"/>
          </a:xfrm>
          <a:prstGeom prst="snip1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rgbClr val="A6A6A6"/>
                </a:solidFill>
                <a:latin typeface="Helvetica Neue"/>
                <a:cs typeface="Helvetica Neue"/>
              </a:rPr>
              <a:t>Step 0</a:t>
            </a:r>
            <a:r>
              <a:rPr lang="en-US" dirty="0">
                <a:solidFill>
                  <a:srgbClr val="A6A6A6"/>
                </a:solidFill>
                <a:latin typeface="Helvetica Neue"/>
                <a:cs typeface="Helvetica Neue"/>
              </a:rPr>
              <a:t>: </a:t>
            </a:r>
            <a:r>
              <a:rPr lang="en-US" dirty="0" smtClean="0">
                <a:solidFill>
                  <a:srgbClr val="A6A6A6"/>
                </a:solidFill>
                <a:latin typeface="Helvetica Neue"/>
                <a:cs typeface="Helvetica Neue"/>
              </a:rPr>
              <a:t>Sensor traces</a:t>
            </a:r>
            <a:endParaRPr lang="en-US" dirty="0">
              <a:solidFill>
                <a:srgbClr val="A6A6A6"/>
              </a:solidFill>
              <a:latin typeface="Helvetica Neue"/>
              <a:cs typeface="Helvetica Neue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1475255" y="2132579"/>
            <a:ext cx="0" cy="641509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46405" y="4004125"/>
            <a:ext cx="67268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Helvetica Neue"/>
                <a:cs typeface="Helvetica Neue"/>
              </a:rPr>
              <a:t>Taint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Helvetica Neue"/>
                <a:cs typeface="Helvetica Neue"/>
              </a:rPr>
              <a:t>log</a:t>
            </a:r>
            <a:endParaRPr lang="en-US" dirty="0">
              <a:solidFill>
                <a:schemeClr val="bg1">
                  <a:lumMod val="6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2663" y="5502947"/>
            <a:ext cx="122074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6A6A6"/>
                </a:solidFill>
                <a:latin typeface="Helvetica Neue"/>
                <a:cs typeface="Helvetica Neue"/>
              </a:rPr>
              <a:t>Classifier </a:t>
            </a:r>
          </a:p>
          <a:p>
            <a:r>
              <a:rPr lang="en-US" dirty="0" smtClean="0">
                <a:solidFill>
                  <a:srgbClr val="A6A6A6"/>
                </a:solidFill>
                <a:latin typeface="Helvetica Neue"/>
                <a:cs typeface="Helvetica Neue"/>
              </a:rPr>
              <a:t>model</a:t>
            </a:r>
            <a:endParaRPr lang="en-US" dirty="0">
              <a:solidFill>
                <a:srgbClr val="A6A6A6"/>
              </a:solidFill>
              <a:latin typeface="Helvetica Neue"/>
              <a:cs typeface="Helvetica Neue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38931" y="4099402"/>
            <a:ext cx="14591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6A6A6"/>
                </a:solidFill>
                <a:latin typeface="Helvetica Neue"/>
                <a:cs typeface="Helvetica Neue"/>
              </a:rPr>
              <a:t>Sensor parameter</a:t>
            </a:r>
            <a:endParaRPr lang="en-US" dirty="0">
              <a:solidFill>
                <a:srgbClr val="A6A6A6"/>
              </a:solidFill>
              <a:latin typeface="Helvetica Neue"/>
              <a:cs typeface="Helvetica Neue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44559" y="3844245"/>
            <a:ext cx="22310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Helvetica Neue"/>
                <a:cs typeface="Helvetica Neue"/>
              </a:rPr>
              <a:t>MobileHub</a:t>
            </a:r>
            <a:endParaRPr lang="en-US" sz="3200" dirty="0">
              <a:latin typeface="Helvetica Neue"/>
              <a:cs typeface="Helvetica Neue"/>
            </a:endParaRPr>
          </a:p>
          <a:p>
            <a:pPr algn="ctr"/>
            <a:r>
              <a:rPr lang="en-US" sz="3200" dirty="0">
                <a:latin typeface="Helvetica Neue"/>
                <a:cs typeface="Helvetica Neue"/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224530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buffer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6128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Hard to use </a:t>
            </a:r>
            <a:r>
              <a:rPr lang="en-US" sz="2800" dirty="0"/>
              <a:t>a classifier to model the app </a:t>
            </a:r>
            <a:r>
              <a:rPr lang="en-US" sz="2800" dirty="0" smtClean="0"/>
              <a:t>logic</a:t>
            </a:r>
          </a:p>
          <a:p>
            <a:r>
              <a:rPr lang="en-US" sz="2800" dirty="0"/>
              <a:t>Simply learn the statistical </a:t>
            </a:r>
            <a:r>
              <a:rPr lang="en-US" sz="2800" dirty="0" smtClean="0"/>
              <a:t>properties and distinguish between idle and active periods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220926" y="3292415"/>
            <a:ext cx="1007039" cy="1039687"/>
            <a:chOff x="2566275" y="4946630"/>
            <a:chExt cx="1007039" cy="1039687"/>
          </a:xfrm>
        </p:grpSpPr>
        <p:grpSp>
          <p:nvGrpSpPr>
            <p:cNvPr id="6" name="Group 5"/>
            <p:cNvGrpSpPr/>
            <p:nvPr/>
          </p:nvGrpSpPr>
          <p:grpSpPr>
            <a:xfrm rot="10800000">
              <a:off x="2566275" y="4946630"/>
              <a:ext cx="1007039" cy="718405"/>
              <a:chOff x="678834" y="4257881"/>
              <a:chExt cx="1007039" cy="904633"/>
            </a:xfrm>
          </p:grpSpPr>
          <p:sp>
            <p:nvSpPr>
              <p:cNvPr id="8" name="Down Arrow 7"/>
              <p:cNvSpPr/>
              <p:nvPr/>
            </p:nvSpPr>
            <p:spPr>
              <a:xfrm flipV="1">
                <a:off x="1099755" y="4257881"/>
                <a:ext cx="320988" cy="401578"/>
              </a:xfrm>
              <a:prstGeom prst="downArrow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flipH="1" flipV="1">
                <a:off x="678834" y="4658686"/>
                <a:ext cx="1007039" cy="503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/>
                    <a:cs typeface="Helvetica Neue Light"/>
                  </a:rPr>
                  <a:t> </a:t>
                </a:r>
                <a:r>
                  <a:rPr lang="en-US" sz="2000" dirty="0" smtClean="0">
                    <a:latin typeface="Helvetica Neue Light"/>
                    <a:cs typeface="Helvetica Neue Light"/>
                  </a:rPr>
                  <a:t>Trigger </a:t>
                </a:r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2896059" y="5776005"/>
              <a:ext cx="173736" cy="210312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457200" y="4587979"/>
            <a:ext cx="8448205" cy="0"/>
          </a:xfrm>
          <a:prstGeom prst="line">
            <a:avLst/>
          </a:prstGeom>
          <a:ln>
            <a:tailEnd type="triangle" w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318785" y="4121851"/>
            <a:ext cx="1144495" cy="216927"/>
            <a:chOff x="4331483" y="4071050"/>
            <a:chExt cx="1144495" cy="216927"/>
          </a:xfrm>
        </p:grpSpPr>
        <p:sp>
          <p:nvSpPr>
            <p:cNvPr id="11" name="Rounded Rectangle 10"/>
            <p:cNvSpPr/>
            <p:nvPr/>
          </p:nvSpPr>
          <p:spPr>
            <a:xfrm>
              <a:off x="5302242" y="4071050"/>
              <a:ext cx="173736" cy="210312"/>
            </a:xfrm>
            <a:prstGeom prst="roundRect">
              <a:avLst/>
            </a:prstGeom>
            <a:noFill/>
            <a:ln w="222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059249" y="4072832"/>
              <a:ext cx="173736" cy="210312"/>
            </a:xfrm>
            <a:prstGeom prst="roundRect">
              <a:avLst/>
            </a:prstGeom>
            <a:noFill/>
            <a:ln w="222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816256" y="4074614"/>
              <a:ext cx="173736" cy="210312"/>
            </a:xfrm>
            <a:prstGeom prst="roundRect">
              <a:avLst/>
            </a:prstGeom>
            <a:noFill/>
            <a:ln w="222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569790" y="4074675"/>
              <a:ext cx="173736" cy="210312"/>
            </a:xfrm>
            <a:prstGeom prst="roundRect">
              <a:avLst/>
            </a:prstGeom>
            <a:noFill/>
            <a:ln w="222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31483" y="4077665"/>
              <a:ext cx="173736" cy="210312"/>
            </a:xfrm>
            <a:prstGeom prst="roundRect">
              <a:avLst/>
            </a:prstGeom>
            <a:noFill/>
            <a:ln w="222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27" name="Picture 26" descr="sitting-symbol-m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774075"/>
            <a:ext cx="859149" cy="1466479"/>
          </a:xfrm>
          <a:prstGeom prst="rect">
            <a:avLst/>
          </a:prstGeom>
        </p:spPr>
      </p:pic>
      <p:pic>
        <p:nvPicPr>
          <p:cNvPr id="28" name="Picture 27" descr="walk-in-clipart-walking-man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833" y="4640685"/>
            <a:ext cx="1216732" cy="1720433"/>
          </a:xfrm>
          <a:prstGeom prst="rect">
            <a:avLst/>
          </a:prstGeom>
        </p:spPr>
      </p:pic>
      <p:pic>
        <p:nvPicPr>
          <p:cNvPr id="30" name="Picture 29" descr="standing-up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3" t="11144" r="29041" b="18541"/>
          <a:stretch/>
        </p:blipFill>
        <p:spPr>
          <a:xfrm>
            <a:off x="3635453" y="4748712"/>
            <a:ext cx="872633" cy="147905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 rot="10800000" flipH="1" flipV="1">
            <a:off x="7903331" y="4712520"/>
            <a:ext cx="100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/>
                <a:cs typeface="Helvetica Neue Light"/>
              </a:rPr>
              <a:t> </a:t>
            </a:r>
            <a:r>
              <a:rPr lang="en-US" sz="2800" dirty="0" smtClean="0">
                <a:latin typeface="Helvetica Neue Light"/>
                <a:cs typeface="Helvetica Neue Light"/>
              </a:rPr>
              <a:t>Time</a:t>
            </a:r>
            <a:endParaRPr lang="en-US" sz="2000" dirty="0" smtClean="0">
              <a:latin typeface="Helvetica Neue Light"/>
              <a:cs typeface="Helvetica Neue Light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862449" y="4134551"/>
            <a:ext cx="2370651" cy="225004"/>
            <a:chOff x="1862449" y="4134550"/>
            <a:chExt cx="2370650" cy="225004"/>
          </a:xfrm>
        </p:grpSpPr>
        <p:grpSp>
          <p:nvGrpSpPr>
            <p:cNvPr id="34" name="Group 33"/>
            <p:cNvGrpSpPr/>
            <p:nvPr/>
          </p:nvGrpSpPr>
          <p:grpSpPr>
            <a:xfrm>
              <a:off x="3088604" y="4134550"/>
              <a:ext cx="1144495" cy="216927"/>
              <a:chOff x="4331483" y="4071050"/>
              <a:chExt cx="1144495" cy="216927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5302242" y="4071050"/>
                <a:ext cx="173736" cy="210312"/>
              </a:xfrm>
              <a:prstGeom prst="roundRect">
                <a:avLst/>
              </a:prstGeom>
              <a:noFill/>
              <a:ln w="2222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5059249" y="4072832"/>
                <a:ext cx="173736" cy="210312"/>
              </a:xfrm>
              <a:prstGeom prst="roundRect">
                <a:avLst/>
              </a:prstGeom>
              <a:noFill/>
              <a:ln w="2222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4816256" y="4074614"/>
                <a:ext cx="173736" cy="210312"/>
              </a:xfrm>
              <a:prstGeom prst="roundRect">
                <a:avLst/>
              </a:prstGeom>
              <a:noFill/>
              <a:ln w="2222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4569790" y="4074675"/>
                <a:ext cx="173736" cy="210312"/>
              </a:xfrm>
              <a:prstGeom prst="roundRect">
                <a:avLst/>
              </a:prstGeom>
              <a:noFill/>
              <a:ln w="2222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4331483" y="4077665"/>
                <a:ext cx="173736" cy="210312"/>
              </a:xfrm>
              <a:prstGeom prst="roundRect">
                <a:avLst/>
              </a:prstGeom>
              <a:noFill/>
              <a:ln w="2222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1862449" y="4142627"/>
              <a:ext cx="1144495" cy="216927"/>
              <a:chOff x="4331483" y="4071050"/>
              <a:chExt cx="1144495" cy="216927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5302242" y="4071050"/>
                <a:ext cx="173736" cy="210312"/>
              </a:xfrm>
              <a:prstGeom prst="roundRect">
                <a:avLst/>
              </a:prstGeom>
              <a:noFill/>
              <a:ln w="2222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5059249" y="4072832"/>
                <a:ext cx="173736" cy="210312"/>
              </a:xfrm>
              <a:prstGeom prst="roundRect">
                <a:avLst/>
              </a:prstGeom>
              <a:noFill/>
              <a:ln w="2222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4816256" y="4074614"/>
                <a:ext cx="173736" cy="210312"/>
              </a:xfrm>
              <a:prstGeom prst="roundRect">
                <a:avLst/>
              </a:prstGeom>
              <a:noFill/>
              <a:ln w="2222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4569790" y="4074675"/>
                <a:ext cx="173736" cy="210312"/>
              </a:xfrm>
              <a:prstGeom prst="roundRect">
                <a:avLst/>
              </a:prstGeom>
              <a:noFill/>
              <a:ln w="2222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4331483" y="4077665"/>
                <a:ext cx="173736" cy="210312"/>
              </a:xfrm>
              <a:prstGeom prst="roundRect">
                <a:avLst/>
              </a:prstGeom>
              <a:noFill/>
              <a:ln w="2222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7" name="Rounded Rectangle 46"/>
          <p:cNvSpPr/>
          <p:nvPr/>
        </p:nvSpPr>
        <p:spPr>
          <a:xfrm>
            <a:off x="1601308" y="4144028"/>
            <a:ext cx="173736" cy="210312"/>
          </a:xfrm>
          <a:prstGeom prst="roundRect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1358315" y="4145810"/>
            <a:ext cx="173736" cy="210312"/>
          </a:xfrm>
          <a:prstGeom prst="roundRect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1115323" y="4147592"/>
            <a:ext cx="173736" cy="210312"/>
          </a:xfrm>
          <a:prstGeom prst="roundRect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868856" y="4147653"/>
            <a:ext cx="173736" cy="210312"/>
          </a:xfrm>
          <a:prstGeom prst="roundRect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630549" y="4150643"/>
            <a:ext cx="173736" cy="210312"/>
          </a:xfrm>
          <a:prstGeom prst="roundRect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2" name="Picture 51" descr="images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8" y="3263900"/>
            <a:ext cx="669695" cy="672651"/>
          </a:xfrm>
          <a:prstGeom prst="rect">
            <a:avLst/>
          </a:prstGeom>
        </p:spPr>
      </p:pic>
      <p:sp>
        <p:nvSpPr>
          <p:cNvPr id="54" name="Right Brace 53"/>
          <p:cNvSpPr/>
          <p:nvPr/>
        </p:nvSpPr>
        <p:spPr>
          <a:xfrm rot="16200000">
            <a:off x="4861782" y="3293835"/>
            <a:ext cx="281569" cy="1367562"/>
          </a:xfrm>
          <a:prstGeom prst="rightBrace">
            <a:avLst>
              <a:gd name="adj1" fmla="val 45320"/>
              <a:gd name="adj2" fmla="val 49222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 rot="10800000" flipH="1" flipV="1">
            <a:off x="4452438" y="3456280"/>
            <a:ext cx="100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/>
                <a:cs typeface="Helvetica Neue Light"/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  <a:latin typeface="Helvetica Neue"/>
                <a:cs typeface="Helvetica Neue"/>
              </a:rPr>
              <a:t>Active</a:t>
            </a:r>
          </a:p>
        </p:txBody>
      </p:sp>
      <p:sp>
        <p:nvSpPr>
          <p:cNvPr id="56" name="Right Brace 55"/>
          <p:cNvSpPr/>
          <p:nvPr/>
        </p:nvSpPr>
        <p:spPr>
          <a:xfrm rot="16200000">
            <a:off x="2285476" y="2181905"/>
            <a:ext cx="292699" cy="3602550"/>
          </a:xfrm>
          <a:prstGeom prst="rightBrace">
            <a:avLst>
              <a:gd name="adj1" fmla="val 45320"/>
              <a:gd name="adj2" fmla="val 49222"/>
            </a:avLst>
          </a:prstGeom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 rot="10800000" flipH="1" flipV="1">
            <a:off x="2048429" y="3445106"/>
            <a:ext cx="100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/>
                <a:cs typeface="Helvetica Neue Light"/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  <a:latin typeface="Helvetica Neue"/>
                <a:cs typeface="Helvetica Neue"/>
              </a:rPr>
              <a:t>Idle</a:t>
            </a:r>
          </a:p>
        </p:txBody>
      </p:sp>
      <p:cxnSp>
        <p:nvCxnSpPr>
          <p:cNvPr id="60" name="Straight Arrow Connector 59"/>
          <p:cNvCxnSpPr>
            <a:stCxn id="57" idx="0"/>
          </p:cNvCxnSpPr>
          <p:nvPr/>
        </p:nvCxnSpPr>
        <p:spPr>
          <a:xfrm flipV="1">
            <a:off x="2551949" y="3292415"/>
            <a:ext cx="704345" cy="1526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5" idx="0"/>
            <a:endCxn id="64" idx="3"/>
          </p:cNvCxnSpPr>
          <p:nvPr/>
        </p:nvCxnSpPr>
        <p:spPr>
          <a:xfrm flipH="1" flipV="1">
            <a:off x="4233101" y="3305665"/>
            <a:ext cx="722857" cy="1506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 rot="10800000" flipH="1" flipV="1">
            <a:off x="3256294" y="3105610"/>
            <a:ext cx="976807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Helvetica Neue Light"/>
                <a:cs typeface="Helvetica Neue Light"/>
              </a:rPr>
              <a:t>Label</a:t>
            </a:r>
          </a:p>
        </p:txBody>
      </p:sp>
    </p:spTree>
    <p:extLst>
      <p:ext uri="{BB962C8B-B14F-4D97-AF65-F5344CB8AC3E}">
        <p14:creationId xmlns:p14="http://schemas.microsoft.com/office/powerpoint/2010/main" val="1561223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55" grpId="0"/>
      <p:bldP spid="56" grpId="0" animBg="1"/>
      <p:bldP spid="57" grpId="0"/>
      <p:bldP spid="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Goal: find a proper buffer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6128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Precisely predict active and idle periods</a:t>
            </a:r>
          </a:p>
          <a:p>
            <a:r>
              <a:rPr lang="en-US" sz="2800" dirty="0" smtClean="0"/>
              <a:t>Reduce the number of notification delays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220926" y="3292415"/>
            <a:ext cx="1007039" cy="1039687"/>
            <a:chOff x="2566275" y="4946630"/>
            <a:chExt cx="1007039" cy="1039687"/>
          </a:xfrm>
        </p:grpSpPr>
        <p:grpSp>
          <p:nvGrpSpPr>
            <p:cNvPr id="6" name="Group 5"/>
            <p:cNvGrpSpPr/>
            <p:nvPr/>
          </p:nvGrpSpPr>
          <p:grpSpPr>
            <a:xfrm rot="10800000">
              <a:off x="2566275" y="4946630"/>
              <a:ext cx="1007039" cy="718405"/>
              <a:chOff x="678834" y="4257881"/>
              <a:chExt cx="1007039" cy="904633"/>
            </a:xfrm>
          </p:grpSpPr>
          <p:sp>
            <p:nvSpPr>
              <p:cNvPr id="8" name="Down Arrow 7"/>
              <p:cNvSpPr/>
              <p:nvPr/>
            </p:nvSpPr>
            <p:spPr>
              <a:xfrm flipV="1">
                <a:off x="1099755" y="4257881"/>
                <a:ext cx="320988" cy="401578"/>
              </a:xfrm>
              <a:prstGeom prst="downArrow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flipH="1" flipV="1">
                <a:off x="678834" y="4658686"/>
                <a:ext cx="1007039" cy="503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/>
                    <a:cs typeface="Helvetica Neue Light"/>
                  </a:rPr>
                  <a:t> </a:t>
                </a:r>
                <a:r>
                  <a:rPr lang="en-US" sz="2000" dirty="0" smtClean="0">
                    <a:latin typeface="Helvetica Neue Light"/>
                    <a:cs typeface="Helvetica Neue Light"/>
                  </a:rPr>
                  <a:t>Trigger </a:t>
                </a:r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2896059" y="5776005"/>
              <a:ext cx="173736" cy="210312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457200" y="4587979"/>
            <a:ext cx="8448205" cy="0"/>
          </a:xfrm>
          <a:prstGeom prst="line">
            <a:avLst/>
          </a:prstGeom>
          <a:ln>
            <a:tailEnd type="triangle" w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318785" y="4121851"/>
            <a:ext cx="1144495" cy="216927"/>
            <a:chOff x="4331483" y="4071050"/>
            <a:chExt cx="1144495" cy="216927"/>
          </a:xfrm>
        </p:grpSpPr>
        <p:sp>
          <p:nvSpPr>
            <p:cNvPr id="11" name="Rounded Rectangle 10"/>
            <p:cNvSpPr/>
            <p:nvPr/>
          </p:nvSpPr>
          <p:spPr>
            <a:xfrm>
              <a:off x="5302242" y="4071050"/>
              <a:ext cx="173736" cy="210312"/>
            </a:xfrm>
            <a:prstGeom prst="roundRect">
              <a:avLst/>
            </a:prstGeom>
            <a:noFill/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059249" y="4072832"/>
              <a:ext cx="173736" cy="210312"/>
            </a:xfrm>
            <a:prstGeom prst="roundRect">
              <a:avLst/>
            </a:prstGeom>
            <a:noFill/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816256" y="4074614"/>
              <a:ext cx="173736" cy="210312"/>
            </a:xfrm>
            <a:prstGeom prst="roundRect">
              <a:avLst/>
            </a:prstGeom>
            <a:noFill/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569790" y="4074675"/>
              <a:ext cx="173736" cy="210312"/>
            </a:xfrm>
            <a:prstGeom prst="roundRect">
              <a:avLst/>
            </a:prstGeom>
            <a:noFill/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31483" y="4077665"/>
              <a:ext cx="173736" cy="210312"/>
            </a:xfrm>
            <a:prstGeom prst="roundRect">
              <a:avLst/>
            </a:prstGeom>
            <a:noFill/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27" name="Picture 26" descr="sitting-symbol-m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774075"/>
            <a:ext cx="859149" cy="1466479"/>
          </a:xfrm>
          <a:prstGeom prst="rect">
            <a:avLst/>
          </a:prstGeom>
        </p:spPr>
      </p:pic>
      <p:pic>
        <p:nvPicPr>
          <p:cNvPr id="28" name="Picture 27" descr="walk-in-clipart-walking-man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833" y="4640685"/>
            <a:ext cx="1216732" cy="1720433"/>
          </a:xfrm>
          <a:prstGeom prst="rect">
            <a:avLst/>
          </a:prstGeom>
        </p:spPr>
      </p:pic>
      <p:pic>
        <p:nvPicPr>
          <p:cNvPr id="30" name="Picture 29" descr="standing-up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3" t="11144" r="29041" b="18541"/>
          <a:stretch/>
        </p:blipFill>
        <p:spPr>
          <a:xfrm>
            <a:off x="3635453" y="4748712"/>
            <a:ext cx="872633" cy="147905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 rot="10800000" flipH="1" flipV="1">
            <a:off x="7903331" y="4712520"/>
            <a:ext cx="100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/>
                <a:cs typeface="Helvetica Neue Light"/>
              </a:rPr>
              <a:t> </a:t>
            </a:r>
            <a:r>
              <a:rPr lang="en-US" sz="2800" dirty="0" smtClean="0">
                <a:latin typeface="Helvetica Neue Light"/>
                <a:cs typeface="Helvetica Neue Light"/>
              </a:rPr>
              <a:t>Time</a:t>
            </a:r>
            <a:endParaRPr lang="en-US" sz="2000" dirty="0" smtClean="0">
              <a:latin typeface="Helvetica Neue Light"/>
              <a:cs typeface="Helvetica Neue Light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862449" y="4134551"/>
            <a:ext cx="2370651" cy="225004"/>
            <a:chOff x="1862449" y="4134550"/>
            <a:chExt cx="2370650" cy="225004"/>
          </a:xfrm>
        </p:grpSpPr>
        <p:grpSp>
          <p:nvGrpSpPr>
            <p:cNvPr id="34" name="Group 33"/>
            <p:cNvGrpSpPr/>
            <p:nvPr/>
          </p:nvGrpSpPr>
          <p:grpSpPr>
            <a:xfrm>
              <a:off x="3088604" y="4134550"/>
              <a:ext cx="1144495" cy="216927"/>
              <a:chOff x="4331483" y="4071050"/>
              <a:chExt cx="1144495" cy="216927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5302242" y="4071050"/>
                <a:ext cx="173736" cy="210312"/>
              </a:xfrm>
              <a:prstGeom prst="roundRect">
                <a:avLst/>
              </a:prstGeom>
              <a:noFill/>
              <a:ln w="2222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5059249" y="4072832"/>
                <a:ext cx="173736" cy="210312"/>
              </a:xfrm>
              <a:prstGeom prst="roundRect">
                <a:avLst/>
              </a:prstGeom>
              <a:noFill/>
              <a:ln w="2222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4816256" y="4074614"/>
                <a:ext cx="173736" cy="210312"/>
              </a:xfrm>
              <a:prstGeom prst="roundRect">
                <a:avLst/>
              </a:prstGeom>
              <a:noFill/>
              <a:ln w="2222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4569790" y="4074675"/>
                <a:ext cx="173736" cy="210312"/>
              </a:xfrm>
              <a:prstGeom prst="roundRect">
                <a:avLst/>
              </a:prstGeom>
              <a:noFill/>
              <a:ln w="2222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4331483" y="4077665"/>
                <a:ext cx="173736" cy="210312"/>
              </a:xfrm>
              <a:prstGeom prst="roundRect">
                <a:avLst/>
              </a:prstGeom>
              <a:noFill/>
              <a:ln w="2222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1862449" y="4142627"/>
              <a:ext cx="1144495" cy="216927"/>
              <a:chOff x="4331483" y="4071050"/>
              <a:chExt cx="1144495" cy="216927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5302242" y="4071050"/>
                <a:ext cx="173736" cy="210312"/>
              </a:xfrm>
              <a:prstGeom prst="roundRect">
                <a:avLst/>
              </a:prstGeom>
              <a:noFill/>
              <a:ln w="2222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5059249" y="4072832"/>
                <a:ext cx="173736" cy="210312"/>
              </a:xfrm>
              <a:prstGeom prst="roundRect">
                <a:avLst/>
              </a:prstGeom>
              <a:noFill/>
              <a:ln w="2222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4816256" y="4074614"/>
                <a:ext cx="173736" cy="210312"/>
              </a:xfrm>
              <a:prstGeom prst="roundRect">
                <a:avLst/>
              </a:prstGeom>
              <a:noFill/>
              <a:ln w="2222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4569790" y="4074675"/>
                <a:ext cx="173736" cy="210312"/>
              </a:xfrm>
              <a:prstGeom prst="roundRect">
                <a:avLst/>
              </a:prstGeom>
              <a:noFill/>
              <a:ln w="2222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4331483" y="4077665"/>
                <a:ext cx="173736" cy="210312"/>
              </a:xfrm>
              <a:prstGeom prst="roundRect">
                <a:avLst/>
              </a:prstGeom>
              <a:noFill/>
              <a:ln w="2222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7" name="Rounded Rectangle 46"/>
          <p:cNvSpPr/>
          <p:nvPr/>
        </p:nvSpPr>
        <p:spPr>
          <a:xfrm>
            <a:off x="1601308" y="4144028"/>
            <a:ext cx="173736" cy="210312"/>
          </a:xfrm>
          <a:prstGeom prst="roundRect">
            <a:avLst/>
          </a:prstGeom>
          <a:noFill/>
          <a:ln w="2222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1358315" y="4145810"/>
            <a:ext cx="173736" cy="210312"/>
          </a:xfrm>
          <a:prstGeom prst="roundRect">
            <a:avLst/>
          </a:prstGeom>
          <a:noFill/>
          <a:ln w="2222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1115323" y="4147592"/>
            <a:ext cx="173736" cy="210312"/>
          </a:xfrm>
          <a:prstGeom prst="roundRect">
            <a:avLst/>
          </a:prstGeom>
          <a:noFill/>
          <a:ln w="2222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868856" y="4147653"/>
            <a:ext cx="173736" cy="210312"/>
          </a:xfrm>
          <a:prstGeom prst="roundRect">
            <a:avLst/>
          </a:prstGeom>
          <a:noFill/>
          <a:ln w="2222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630549" y="4150643"/>
            <a:ext cx="173736" cy="210312"/>
          </a:xfrm>
          <a:prstGeom prst="roundRect">
            <a:avLst/>
          </a:prstGeom>
          <a:noFill/>
          <a:ln w="2222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2" name="Picture 51" descr="images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8" y="3263900"/>
            <a:ext cx="669695" cy="6726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8800" y="4010821"/>
            <a:ext cx="1508125" cy="44462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49573" y="4010821"/>
            <a:ext cx="7353759" cy="44462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 rot="10800000" flipH="1" flipV="1">
            <a:off x="1583178" y="3549111"/>
            <a:ext cx="100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/>
                <a:cs typeface="Helvetica Neue Light"/>
              </a:rPr>
              <a:t> </a:t>
            </a:r>
            <a:r>
              <a:rPr lang="en-US" sz="2000" dirty="0" smtClean="0">
                <a:latin typeface="Helvetica Neue Light"/>
                <a:cs typeface="Helvetica Neue Light"/>
              </a:rPr>
              <a:t>Buffer</a:t>
            </a:r>
          </a:p>
        </p:txBody>
      </p:sp>
      <p:sp>
        <p:nvSpPr>
          <p:cNvPr id="59" name="TextBox 58"/>
          <p:cNvSpPr txBox="1"/>
          <p:nvPr/>
        </p:nvSpPr>
        <p:spPr>
          <a:xfrm rot="10800000" flipH="1" flipV="1">
            <a:off x="7399811" y="3536442"/>
            <a:ext cx="100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/>
                <a:cs typeface="Helvetica Neue Light"/>
              </a:rPr>
              <a:t> </a:t>
            </a:r>
            <a:r>
              <a:rPr lang="en-US" sz="2000" dirty="0" smtClean="0">
                <a:latin typeface="Helvetica Neue Light"/>
                <a:cs typeface="Helvetica Neue Light"/>
              </a:rPr>
              <a:t>Buffer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2298926" y="3124201"/>
            <a:ext cx="1691181" cy="412241"/>
          </a:xfrm>
          <a:prstGeom prst="wedgeRectCallout">
            <a:avLst>
              <a:gd name="adj1" fmla="val -46727"/>
              <a:gd name="adj2" fmla="val 815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More to save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61" name="Rectangular Callout 60"/>
          <p:cNvSpPr/>
          <p:nvPr/>
        </p:nvSpPr>
        <p:spPr>
          <a:xfrm>
            <a:off x="6434264" y="2755901"/>
            <a:ext cx="1691181" cy="663321"/>
          </a:xfrm>
          <a:prstGeom prst="wedgeRectCallout">
            <a:avLst>
              <a:gd name="adj1" fmla="val 38882"/>
              <a:gd name="adj2" fmla="val 7977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Notification delay!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58801" y="4008441"/>
            <a:ext cx="3971927" cy="44462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 rot="10800000" flipH="1" flipV="1">
            <a:off x="4072065" y="3530569"/>
            <a:ext cx="100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/>
                <a:cs typeface="Helvetica Neue Light"/>
              </a:rPr>
              <a:t> </a:t>
            </a:r>
            <a:r>
              <a:rPr lang="en-US" sz="2000" dirty="0" smtClean="0">
                <a:latin typeface="Helvetica Neue Light"/>
                <a:cs typeface="Helvetica Neue Light"/>
              </a:rPr>
              <a:t>Buffer</a:t>
            </a:r>
          </a:p>
        </p:txBody>
      </p:sp>
    </p:spTree>
    <p:extLst>
      <p:ext uri="{BB962C8B-B14F-4D97-AF65-F5344CB8AC3E}">
        <p14:creationId xmlns:p14="http://schemas.microsoft.com/office/powerpoint/2010/main" val="419206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46" grpId="0" animBg="1"/>
      <p:bldP spid="46" grpId="1" animBg="1"/>
      <p:bldP spid="58" grpId="0"/>
      <p:bldP spid="58" grpId="1"/>
      <p:bldP spid="59" grpId="0"/>
      <p:bldP spid="59" grpId="1"/>
      <p:bldP spid="16" grpId="0" animBg="1"/>
      <p:bldP spid="16" grpId="1" animBg="1"/>
      <p:bldP spid="61" grpId="0" animBg="1"/>
      <p:bldP spid="61" grpId="1" animBg="1"/>
      <p:bldP spid="62" grpId="0" animBg="1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318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Implemented in Android</a:t>
            </a:r>
          </a:p>
          <a:p>
            <a:pPr lvl="1"/>
            <a:r>
              <a:rPr lang="en-US" dirty="0" smtClean="0"/>
              <a:t>Taint tracking</a:t>
            </a:r>
          </a:p>
          <a:p>
            <a:pPr lvl="1"/>
            <a:r>
              <a:rPr lang="en-US" dirty="0" smtClean="0"/>
              <a:t>Interface with sensor hub</a:t>
            </a:r>
          </a:p>
          <a:p>
            <a:pPr lvl="1"/>
            <a:r>
              <a:rPr lang="en-US" dirty="0" smtClean="0"/>
              <a:t>App binary rewriting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Prototype</a:t>
            </a:r>
          </a:p>
          <a:p>
            <a:pPr lvl="1"/>
            <a:r>
              <a:rPr lang="en-US" dirty="0" smtClean="0"/>
              <a:t>Implemented classifier on sensor hub</a:t>
            </a:r>
            <a:endParaRPr lang="en-US" dirty="0"/>
          </a:p>
        </p:txBody>
      </p:sp>
      <p:pic>
        <p:nvPicPr>
          <p:cNvPr id="12" name="Content Placeholder 11" descr="sensor_hub_photo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9" b="7609"/>
          <a:stretch>
            <a:fillRect/>
          </a:stretch>
        </p:blipFill>
        <p:spPr>
          <a:xfrm>
            <a:off x="4775200" y="1600202"/>
            <a:ext cx="4038600" cy="452596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8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End-to-end measurement</a:t>
            </a:r>
            <a:endParaRPr lang="en-US" dirty="0"/>
          </a:p>
        </p:txBody>
      </p:sp>
      <p:pic>
        <p:nvPicPr>
          <p:cNvPr id="7" name="Content Placeholder 6" descr="lab_pedometer_py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08" r="-8108"/>
          <a:stretch>
            <a:fillRect/>
          </a:stretch>
        </p:blipFill>
        <p:spPr>
          <a:xfrm>
            <a:off x="457200" y="1600201"/>
            <a:ext cx="8229600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68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Trace-driven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Trace collection from 21 participants</a:t>
            </a:r>
          </a:p>
          <a:p>
            <a:pPr lvl="1"/>
            <a:r>
              <a:rPr lang="en-US" dirty="0" smtClean="0"/>
              <a:t>10 traces for sleeping, driving, and daily life</a:t>
            </a:r>
          </a:p>
          <a:p>
            <a:pPr lvl="1"/>
            <a:r>
              <a:rPr lang="en-US" dirty="0" smtClean="0"/>
              <a:t>5 traces for other activities</a:t>
            </a:r>
          </a:p>
          <a:p>
            <a:endParaRPr lang="en-US" dirty="0"/>
          </a:p>
          <a:p>
            <a:r>
              <a:rPr lang="en-US" dirty="0"/>
              <a:t>Downloaded 20 </a:t>
            </a:r>
            <a:r>
              <a:rPr lang="en-US" dirty="0" smtClean="0"/>
              <a:t>apps from </a:t>
            </a:r>
            <a:r>
              <a:rPr lang="en-US" dirty="0"/>
              <a:t>Google Play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47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533366"/>
              </p:ext>
            </p:extLst>
          </p:nvPr>
        </p:nvGraphicFramePr>
        <p:xfrm>
          <a:off x="203201" y="32938"/>
          <a:ext cx="8826501" cy="68028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0"/>
                <a:gridCol w="2978151"/>
                <a:gridCol w="2206625"/>
                <a:gridCol w="2206625"/>
              </a:tblGrid>
              <a:tr h="33430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Google Play Store ID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altLang="zh-CN" sz="1600" dirty="0" smtClean="0"/>
                        <a:t>Task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Sensor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0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n-US" sz="1600" dirty="0" err="1" smtClean="0"/>
                        <a:t>nWalk</a:t>
                      </a:r>
                      <a:endParaRPr lang="en-US" sz="1600" dirty="0"/>
                    </a:p>
                  </a:txBody>
                  <a:tcPr marL="27432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n-US" sz="1600" dirty="0" err="1" smtClean="0"/>
                        <a:t>pl.rork.nWalk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Step counting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Accelerometer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29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pedometer </a:t>
                      </a:r>
                    </a:p>
                  </a:txBody>
                  <a:tcPr marL="274320" marR="12700" marT="1270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 err="1"/>
                        <a:t>bagi.levente.pedometer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Step counting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Accelerometer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29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 err="1"/>
                        <a:t>stepcounter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L="274320" marR="12700" marT="1270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 err="1"/>
                        <a:t>Stepcounter.Step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Step counting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/>
                        <a:t>Accelerometer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29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 err="1"/>
                        <a:t>appsone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L="274320" marR="12700" marT="1270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 err="1"/>
                        <a:t>net.appsone.android.pedometer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Step counting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Accelerometer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29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 err="1"/>
                        <a:t>virtic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L="274320" marR="12700" marT="1270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 err="1"/>
                        <a:t>jp.virtic.apps.WidgetManpok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Step counting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Accelerometer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29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walking </a:t>
                      </a:r>
                    </a:p>
                  </a:txBody>
                  <a:tcPr marL="274320" marR="12700" marT="1270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 err="1"/>
                        <a:t>cha.health.walking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Step counting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Accelerometer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29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 err="1"/>
                        <a:t>lodecode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L="274320" marR="12700" marT="1270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 err="1"/>
                        <a:t>com.lodecode.metaldetector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Metal detector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/>
                        <a:t>Magnetometer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29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 err="1"/>
                        <a:t>imkurt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L="274320" marR="12700" marT="1270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 err="1"/>
                        <a:t>com.imkurt.metaldetector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/>
                        <a:t>Metal detector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/>
                        <a:t>Magnetometer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29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 err="1"/>
                        <a:t>tdt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L="274320" marR="12700" marT="1270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 err="1"/>
                        <a:t>com.tdt.magneticfielddetector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Metal detector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Magnetometer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29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 err="1"/>
                        <a:t>multunus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L="274320" marR="12700" marT="1270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 err="1"/>
                        <a:t>com.multunus.falldetector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Fall detector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/>
                        <a:t>Accelerometer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29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 err="1"/>
                        <a:t>iter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L="274320" marR="12700" marT="1270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 err="1"/>
                        <a:t>com.iter.falldetector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Fall detector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Accelerometer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29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t3lab </a:t>
                      </a:r>
                    </a:p>
                  </a:txBody>
                  <a:tcPr marL="274320" marR="12700" marT="1270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it.t3lab.fallDetector </a:t>
                      </a:r>
                    </a:p>
                  </a:txBody>
                  <a:tcPr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Fall detector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/>
                        <a:t>Accelerometer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29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fall </a:t>
                      </a:r>
                    </a:p>
                  </a:txBody>
                  <a:tcPr marL="274320" marR="12700" marT="1270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 err="1"/>
                        <a:t>com.fall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Fall detector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Accelerometer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29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 err="1"/>
                        <a:t>jietusoft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L="274320" marR="12700" marT="1270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 err="1"/>
                        <a:t>com.jietusoft.earthquake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Earthquake detector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Accelerometer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29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vibration </a:t>
                      </a:r>
                    </a:p>
                  </a:txBody>
                  <a:tcPr marL="274320" marR="12700" marT="1270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 err="1"/>
                        <a:t>ycl.vibrationsensor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Earthquake detector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Orientation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29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 err="1"/>
                        <a:t>posvic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L="274320" marR="12700" marT="1270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 err="1"/>
                        <a:t>cz.posvic.fitnessbar.sleeptrack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Sleep monitoring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Gyroscope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29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 err="1"/>
                        <a:t>myway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L="274320" marR="12700" marT="1270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 err="1"/>
                        <a:t>myway.project.sleepmanagement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Sleep monitoring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Accelerometer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29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driving </a:t>
                      </a:r>
                    </a:p>
                  </a:txBody>
                  <a:tcPr marL="274320" marR="12700" marT="1270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 err="1" smtClean="0"/>
                        <a:t>jp.co.noito.Accelerometer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Driver monitoring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Accelerometer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29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motion </a:t>
                      </a:r>
                    </a:p>
                  </a:txBody>
                  <a:tcPr marL="274320" marR="12700" marT="1270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 err="1"/>
                        <a:t>com.app.accelerometer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Motion detector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Accelerometer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797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 err="1"/>
                        <a:t>thefthead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L="274320" marR="12700" marT="1270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600" dirty="0" err="1"/>
                        <a:t>com.thefthead.appfinalsettings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Theft detector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00000"/>
                        </a:lnSpc>
                      </a:pPr>
                      <a:r>
                        <a:rPr lang="en-US" sz="1600" dirty="0"/>
                        <a:t>Accelerometer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704018" y="38097"/>
            <a:ext cx="2099313" cy="6794982"/>
          </a:xfrm>
          <a:prstGeom prst="rect">
            <a:avLst/>
          </a:prstGeom>
          <a:noFill/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30388" y="38097"/>
            <a:ext cx="1933381" cy="6794982"/>
          </a:xfrm>
          <a:prstGeom prst="rect">
            <a:avLst/>
          </a:prstGeom>
          <a:noFill/>
          <a:ln w="57150" cmpd="sng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36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Continuous sensing </a:t>
            </a:r>
            <a:r>
              <a:rPr lang="en-US" dirty="0"/>
              <a:t>a</a:t>
            </a:r>
            <a:r>
              <a:rPr lang="en-US" dirty="0" smtClean="0"/>
              <a:t>pps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0" y="1659152"/>
            <a:ext cx="802088" cy="15546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257" y="1818141"/>
            <a:ext cx="1999959" cy="13750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891" y="1768282"/>
            <a:ext cx="1436852" cy="1424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126154" y="3236102"/>
            <a:ext cx="3017847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Participatory sensing:</a:t>
            </a:r>
          </a:p>
          <a:p>
            <a:r>
              <a:rPr lang="en-US" sz="2400" dirty="0" err="1">
                <a:latin typeface="Helvetica Neue Light"/>
                <a:cs typeface="Helvetica Neue Light"/>
              </a:rPr>
              <a:t>MobiPerf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8129" y="3213758"/>
            <a:ext cx="2574771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Healthcare apps:</a:t>
            </a:r>
          </a:p>
          <a:p>
            <a:r>
              <a:rPr lang="en-US" sz="2400" dirty="0" smtClean="0">
                <a:latin typeface="Helvetica Neue Light"/>
                <a:cs typeface="Helvetica Neue Light"/>
              </a:rPr>
              <a:t>Ambulation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65206" y="3236102"/>
            <a:ext cx="2814895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Lifestyle monitoring:</a:t>
            </a:r>
          </a:p>
          <a:p>
            <a:r>
              <a:rPr lang="en-US" sz="2400" dirty="0" err="1" smtClean="0">
                <a:latin typeface="Helvetica Neue Light"/>
                <a:cs typeface="Helvetica Neue Light"/>
              </a:rPr>
              <a:t>BeWell</a:t>
            </a:r>
            <a:r>
              <a:rPr lang="en-US" sz="2400" dirty="0" smtClean="0">
                <a:latin typeface="Helvetica Neue Light"/>
                <a:cs typeface="Helvetica Neue Light"/>
              </a:rPr>
              <a:t>, Acoustic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5239" y="1768283"/>
            <a:ext cx="1135717" cy="1363619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575691" y="4521201"/>
            <a:ext cx="1854200" cy="2035205"/>
            <a:chOff x="575690" y="4521201"/>
            <a:chExt cx="1854200" cy="2035205"/>
          </a:xfrm>
        </p:grpSpPr>
        <p:grpSp>
          <p:nvGrpSpPr>
            <p:cNvPr id="7" name="Group 6"/>
            <p:cNvGrpSpPr/>
            <p:nvPr/>
          </p:nvGrpSpPr>
          <p:grpSpPr>
            <a:xfrm>
              <a:off x="575690" y="4521201"/>
              <a:ext cx="1854200" cy="2035205"/>
              <a:chOff x="753490" y="4521201"/>
              <a:chExt cx="1854200" cy="2035205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889000" y="4521201"/>
                <a:ext cx="1460500" cy="1600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53490" y="6156296"/>
                <a:ext cx="1854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Helvetica Neue Light"/>
                    <a:cs typeface="Helvetica Neue Light"/>
                  </a:rPr>
                  <a:t>Step Counting</a:t>
                </a:r>
                <a:endParaRPr lang="en-US" sz="2000" dirty="0">
                  <a:latin typeface="Helvetica Neue Light"/>
                  <a:cs typeface="Helvetica Neue Light"/>
                </a:endParaRPr>
              </a:p>
            </p:txBody>
          </p:sp>
        </p:grpSp>
        <p:pic>
          <p:nvPicPr>
            <p:cNvPr id="9" name="Picture 8" descr="unnamed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864" y="4737913"/>
              <a:ext cx="913022" cy="913022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2588547" y="4521201"/>
            <a:ext cx="1854200" cy="2035205"/>
            <a:chOff x="2588547" y="4521201"/>
            <a:chExt cx="1854200" cy="2035205"/>
          </a:xfrm>
        </p:grpSpPr>
        <p:grpSp>
          <p:nvGrpSpPr>
            <p:cNvPr id="6" name="Group 5"/>
            <p:cNvGrpSpPr/>
            <p:nvPr/>
          </p:nvGrpSpPr>
          <p:grpSpPr>
            <a:xfrm>
              <a:off x="2588547" y="4521201"/>
              <a:ext cx="1854200" cy="2035205"/>
              <a:chOff x="3033047" y="4521201"/>
              <a:chExt cx="1854200" cy="2035205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3168557" y="4521201"/>
                <a:ext cx="1460500" cy="1600200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033047" y="6156296"/>
                <a:ext cx="1854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Helvetica Neue Light"/>
                    <a:cs typeface="Helvetica Neue Light"/>
                  </a:rPr>
                  <a:t>Fall Detection</a:t>
                </a:r>
                <a:endParaRPr lang="en-US" sz="2000" dirty="0">
                  <a:latin typeface="Helvetica Neue Light"/>
                  <a:cs typeface="Helvetica Neue Light"/>
                </a:endParaRPr>
              </a:p>
            </p:txBody>
          </p:sp>
        </p:grpSp>
        <p:pic>
          <p:nvPicPr>
            <p:cNvPr id="10" name="Picture 9" descr="unnamed (1)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8870" y="4585991"/>
              <a:ext cx="1184418" cy="1184418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4623276" y="4521201"/>
            <a:ext cx="1854200" cy="2035205"/>
            <a:chOff x="4623276" y="4521201"/>
            <a:chExt cx="1854200" cy="2035205"/>
          </a:xfrm>
        </p:grpSpPr>
        <p:grpSp>
          <p:nvGrpSpPr>
            <p:cNvPr id="25" name="Group 24"/>
            <p:cNvGrpSpPr/>
            <p:nvPr/>
          </p:nvGrpSpPr>
          <p:grpSpPr>
            <a:xfrm>
              <a:off x="4623276" y="4521201"/>
              <a:ext cx="1854200" cy="2035205"/>
              <a:chOff x="3033047" y="4521201"/>
              <a:chExt cx="1854200" cy="2035205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3168557" y="4521201"/>
                <a:ext cx="1460500" cy="1600200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033047" y="6156296"/>
                <a:ext cx="1854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Helvetica Neue Light"/>
                    <a:cs typeface="Helvetica Neue Light"/>
                  </a:rPr>
                  <a:t>Driver Monitor</a:t>
                </a:r>
                <a:endParaRPr lang="en-US" sz="2000" dirty="0">
                  <a:latin typeface="Helvetica Neue Light"/>
                  <a:cs typeface="Helvetica Neue Light"/>
                </a:endParaRPr>
              </a:p>
            </p:txBody>
          </p:sp>
        </p:grpSp>
        <p:pic>
          <p:nvPicPr>
            <p:cNvPr id="11" name="Picture 10" descr="unnamed (2)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993" y="4585991"/>
              <a:ext cx="1246201" cy="124620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6620615" y="4521201"/>
            <a:ext cx="1854200" cy="2035205"/>
            <a:chOff x="6620615" y="4521201"/>
            <a:chExt cx="1854200" cy="2035205"/>
          </a:xfrm>
        </p:grpSpPr>
        <p:grpSp>
          <p:nvGrpSpPr>
            <p:cNvPr id="28" name="Group 27"/>
            <p:cNvGrpSpPr/>
            <p:nvPr/>
          </p:nvGrpSpPr>
          <p:grpSpPr>
            <a:xfrm>
              <a:off x="6620615" y="4521201"/>
              <a:ext cx="1854200" cy="2035205"/>
              <a:chOff x="3033047" y="4521201"/>
              <a:chExt cx="1854200" cy="2035205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3168557" y="4521201"/>
                <a:ext cx="1460500" cy="1600200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033047" y="6156296"/>
                <a:ext cx="1854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Helvetica Neue Light"/>
                    <a:cs typeface="Helvetica Neue Light"/>
                  </a:rPr>
                  <a:t>Theft Detection</a:t>
                </a:r>
                <a:endParaRPr lang="en-US" sz="2000" dirty="0">
                  <a:latin typeface="Helvetica Neue Light"/>
                  <a:cs typeface="Helvetica Neue Light"/>
                </a:endParaRPr>
              </a:p>
            </p:txBody>
          </p:sp>
        </p:grpSp>
        <p:pic>
          <p:nvPicPr>
            <p:cNvPr id="12" name="Picture 11" descr="unnamed (3)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1081" y="4646930"/>
              <a:ext cx="1225401" cy="1225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062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20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each app on the phone receiving sensor values from a trace file</a:t>
            </a:r>
          </a:p>
          <a:p>
            <a:r>
              <a:rPr lang="en-US" dirty="0" smtClean="0"/>
              <a:t>Trace file embeds the buffering policy</a:t>
            </a:r>
          </a:p>
          <a:p>
            <a:pPr marL="0" indent="0">
              <a:buNone/>
            </a:pPr>
            <a:endParaRPr lang="en-US" dirty="0" smtClean="0">
              <a:latin typeface="Helvetica Neue"/>
              <a:cs typeface="Helvetica Neue"/>
            </a:endParaRPr>
          </a:p>
          <a:p>
            <a:pPr marL="0" indent="0">
              <a:buNone/>
            </a:pPr>
            <a:r>
              <a:rPr lang="en-US" dirty="0" smtClean="0">
                <a:latin typeface="Helvetica Neue"/>
                <a:cs typeface="Helvetica Neue"/>
              </a:rPr>
              <a:t>Power Accounting:</a:t>
            </a:r>
          </a:p>
          <a:p>
            <a:r>
              <a:rPr lang="en-US" dirty="0" smtClean="0"/>
              <a:t>Measure the power consumption of phone</a:t>
            </a:r>
          </a:p>
          <a:p>
            <a:r>
              <a:rPr lang="en-US" dirty="0" smtClean="0"/>
              <a:t>Deduct the standby power consumption</a:t>
            </a:r>
          </a:p>
        </p:txBody>
      </p:sp>
    </p:spTree>
    <p:extLst>
      <p:ext uri="{BB962C8B-B14F-4D97-AF65-F5344CB8AC3E}">
        <p14:creationId xmlns:p14="http://schemas.microsoft.com/office/powerpoint/2010/main" val="267230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MobileHub</a:t>
            </a:r>
            <a:r>
              <a:rPr lang="zh-CN" altLang="en-US" dirty="0" smtClean="0"/>
              <a:t> </a:t>
            </a:r>
            <a:r>
              <a:rPr lang="en-US" altLang="zh-CN" dirty="0" smtClean="0"/>
              <a:t>reduce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power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consumption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sensing applications</a:t>
            </a:r>
            <a:r>
              <a:rPr lang="en-US" altLang="zh-CN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How much delay does </a:t>
            </a:r>
            <a:r>
              <a:rPr lang="en-US" altLang="zh-CN" dirty="0" err="1" smtClean="0"/>
              <a:t>MobileHub</a:t>
            </a:r>
            <a:r>
              <a:rPr lang="zh-CN" altLang="en-US" dirty="0" smtClean="0"/>
              <a:t> </a:t>
            </a:r>
            <a:r>
              <a:rPr lang="en-US" altLang="zh-CN" dirty="0" smtClean="0"/>
              <a:t>cause in 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 notifications?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6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 descr="trace_all_app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7" y="1417637"/>
            <a:ext cx="8145368" cy="537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23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Notification delay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472726"/>
              </p:ext>
            </p:extLst>
          </p:nvPr>
        </p:nvGraphicFramePr>
        <p:xfrm>
          <a:off x="457200" y="2425701"/>
          <a:ext cx="8229600" cy="3749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57400"/>
                <a:gridCol w="2120900"/>
                <a:gridCol w="1993900"/>
                <a:gridCol w="2057400"/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latin typeface="Helvetica Neue Light"/>
                          <a:cs typeface="Helvetica Neue Light"/>
                        </a:rPr>
                        <a:t>App</a:t>
                      </a:r>
                      <a:endParaRPr lang="en-US" sz="24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 smtClean="0">
                          <a:latin typeface="Helvetica Neue Light"/>
                          <a:cs typeface="Helvetica Neue Light"/>
                        </a:rPr>
                        <a:t>Task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effectLst/>
                          <a:latin typeface="Helvetica Neue Light"/>
                          <a:cs typeface="Helvetica Neue Light"/>
                        </a:rPr>
                        <a:t>#Delay/#Notifications</a:t>
                      </a:r>
                      <a:endParaRPr lang="en-US" sz="2400" b="0" i="0" dirty="0" smtClean="0">
                        <a:latin typeface="Helvetica Neue Light"/>
                        <a:cs typeface="Helvetica Neue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effectLst/>
                          <a:latin typeface="Helvetica Neue Light"/>
                          <a:cs typeface="Helvetica Neue Light"/>
                        </a:rPr>
                        <a:t>Max delay (s) </a:t>
                      </a:r>
                      <a:endParaRPr lang="en-US" sz="2400" b="0" i="0" dirty="0" smtClean="0">
                        <a:latin typeface="Helvetica Neue Light"/>
                        <a:cs typeface="Helvetica Neue Light"/>
                      </a:endParaRPr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err="1" smtClean="0">
                          <a:latin typeface="Helvetica Neue Light"/>
                          <a:cs typeface="Helvetica Neue Light"/>
                        </a:rPr>
                        <a:t>nWalk</a:t>
                      </a:r>
                      <a:endParaRPr lang="en-US" sz="24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latin typeface="Helvetica Neue Light"/>
                          <a:cs typeface="Helvetica Neue Light"/>
                        </a:rPr>
                        <a:t>Step Counting</a:t>
                      </a:r>
                      <a:endParaRPr lang="en-US" sz="24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latin typeface="Helvetica Neue Light"/>
                          <a:cs typeface="Helvetica Neue Light"/>
                        </a:rPr>
                        <a:t>1/3914</a:t>
                      </a:r>
                      <a:endParaRPr lang="en-US" sz="24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 smtClean="0">
                          <a:latin typeface="Helvetica Neue Light"/>
                          <a:cs typeface="Helvetica Neue Light"/>
                        </a:rPr>
                        <a:t>1.86</a:t>
                      </a:r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err="1" smtClean="0">
                          <a:latin typeface="Helvetica Neue Light"/>
                          <a:cs typeface="Helvetica Neue Light"/>
                        </a:rPr>
                        <a:t>imkurt</a:t>
                      </a:r>
                      <a:endParaRPr lang="en-US" sz="24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latin typeface="Helvetica Neue Light"/>
                          <a:cs typeface="Helvetica Neue Light"/>
                        </a:rPr>
                        <a:t>Fall Detection</a:t>
                      </a:r>
                      <a:endParaRPr lang="en-US" sz="24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latin typeface="Helvetica Neue Light"/>
                          <a:cs typeface="Helvetica Neue Light"/>
                        </a:rPr>
                        <a:t>2/142</a:t>
                      </a:r>
                      <a:endParaRPr lang="en-US" sz="24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latin typeface="Helvetica Neue Light"/>
                          <a:cs typeface="Helvetica Neue Light"/>
                        </a:rPr>
                        <a:t>0.98</a:t>
                      </a:r>
                      <a:endParaRPr lang="en-US" sz="24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err="1" smtClean="0">
                          <a:latin typeface="Helvetica Neue Light"/>
                          <a:cs typeface="Helvetica Neue Light"/>
                        </a:rPr>
                        <a:t>posvic</a:t>
                      </a:r>
                      <a:endParaRPr lang="en-US" sz="24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latin typeface="Helvetica Neue Light"/>
                          <a:cs typeface="Helvetica Neue Light"/>
                        </a:rPr>
                        <a:t>Sleep Monitor</a:t>
                      </a:r>
                      <a:endParaRPr lang="en-US" sz="24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latin typeface="Helvetica Neue Light"/>
                          <a:cs typeface="Helvetica Neue Light"/>
                        </a:rPr>
                        <a:t>1/36</a:t>
                      </a:r>
                      <a:endParaRPr lang="en-US" sz="24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latin typeface="Helvetica Neue Light"/>
                          <a:cs typeface="Helvetica Neue Light"/>
                        </a:rPr>
                        <a:t>0.64</a:t>
                      </a:r>
                      <a:endParaRPr lang="en-US" sz="24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err="1" smtClean="0">
                          <a:latin typeface="Helvetica Neue Light"/>
                          <a:cs typeface="Helvetica Neue Light"/>
                        </a:rPr>
                        <a:t>thefthead</a:t>
                      </a:r>
                      <a:endParaRPr lang="en-US" sz="24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latin typeface="Helvetica Neue Light"/>
                          <a:cs typeface="Helvetica Neue Light"/>
                        </a:rPr>
                        <a:t>Anti-theft</a:t>
                      </a:r>
                      <a:endParaRPr lang="en-US" sz="24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latin typeface="Helvetica Neue Light"/>
                          <a:cs typeface="Helvetica Neue Light"/>
                        </a:rPr>
                        <a:t>6/65</a:t>
                      </a:r>
                      <a:endParaRPr lang="en-US" sz="24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latin typeface="Helvetica Neue Light"/>
                          <a:cs typeface="Helvetica Neue Light"/>
                        </a:rPr>
                        <a:t>2.80</a:t>
                      </a:r>
                      <a:endParaRPr lang="en-US" sz="2400" b="0" i="0" dirty="0">
                        <a:latin typeface="Helvetica Neue Light"/>
                        <a:cs typeface="Helvetica Neue Ligh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23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2"/>
            <a:ext cx="8229600" cy="99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Notification is delayed by at least 0.5s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3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Design and implement </a:t>
            </a:r>
            <a:r>
              <a:rPr lang="en-US" sz="2800" dirty="0" err="1" smtClean="0"/>
              <a:t>MobileHub</a:t>
            </a:r>
            <a:r>
              <a:rPr lang="en-US" sz="2800" dirty="0" smtClean="0"/>
              <a:t> that rewrites application without programmer effort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Experiment with 20 sensing apps, and reduce power consumption by 74% in median</a:t>
            </a:r>
          </a:p>
          <a:p>
            <a:pPr>
              <a:lnSpc>
                <a:spcPct val="120000"/>
              </a:lnSpc>
            </a:pPr>
            <a:r>
              <a:rPr lang="en-US" sz="2800" dirty="0" err="1" smtClean="0"/>
              <a:t>MobileHub</a:t>
            </a:r>
            <a:r>
              <a:rPr lang="en-US" sz="2800" dirty="0" smtClean="0"/>
              <a:t> </a:t>
            </a:r>
            <a:r>
              <a:rPr lang="en-US" sz="2800" dirty="0"/>
              <a:t>delays 1.5% app </a:t>
            </a:r>
            <a:r>
              <a:rPr lang="en-US" sz="2800" dirty="0" smtClean="0"/>
              <a:t>notification across all apps on average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0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2354479"/>
          </a:xfrm>
        </p:spPr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4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1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09739" y="2313507"/>
            <a:ext cx="5812055" cy="3185435"/>
            <a:chOff x="1456820" y="2251795"/>
            <a:chExt cx="5812054" cy="3185435"/>
          </a:xfrm>
        </p:grpSpPr>
        <p:sp>
          <p:nvSpPr>
            <p:cNvPr id="4" name="Rounded Rectangle 3"/>
            <p:cNvSpPr/>
            <p:nvPr/>
          </p:nvSpPr>
          <p:spPr>
            <a:xfrm>
              <a:off x="2827084" y="4935779"/>
              <a:ext cx="4441790" cy="501451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</a:rPr>
                <a:t>Android Binder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27940" y="2251795"/>
              <a:ext cx="2086834" cy="225408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Sensor Hub Service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827084" y="3130546"/>
              <a:ext cx="2086834" cy="414294"/>
            </a:xfrm>
            <a:prstGeom prst="roundRect">
              <a:avLst/>
            </a:prstGeom>
            <a:solidFill>
              <a:srgbClr val="FFFF00">
                <a:alpha val="80000"/>
              </a:srgbClr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Comm. Manager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1456820" y="2251795"/>
              <a:ext cx="1053798" cy="2274413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Sensor Hub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Connector 51"/>
            <p:cNvCxnSpPr>
              <a:stCxn id="12" idx="1"/>
            </p:cNvCxnSpPr>
            <p:nvPr/>
          </p:nvCxnSpPr>
          <p:spPr>
            <a:xfrm flipH="1">
              <a:off x="2510618" y="3337693"/>
              <a:ext cx="316466" cy="0"/>
            </a:xfrm>
            <a:prstGeom prst="line">
              <a:avLst/>
            </a:prstGeom>
            <a:ln w="15875">
              <a:solidFill>
                <a:schemeClr val="tx1"/>
              </a:solidFill>
              <a:headEnd type="triangle" w="lg" len="med"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1" idx="2"/>
            </p:cNvCxnSpPr>
            <p:nvPr/>
          </p:nvCxnSpPr>
          <p:spPr>
            <a:xfrm>
              <a:off x="5683962" y="4266512"/>
              <a:ext cx="0" cy="669267"/>
            </a:xfrm>
            <a:prstGeom prst="line">
              <a:avLst/>
            </a:prstGeom>
            <a:ln w="15875">
              <a:solidFill>
                <a:schemeClr val="tx1"/>
              </a:solidFill>
              <a:headEnd type="triangle" w="lg" len="med"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unded Rectangle 39"/>
            <p:cNvSpPr/>
            <p:nvPr/>
          </p:nvSpPr>
          <p:spPr>
            <a:xfrm>
              <a:off x="2827084" y="3794189"/>
              <a:ext cx="2086835" cy="450248"/>
            </a:xfrm>
            <a:prstGeom prst="roundRect">
              <a:avLst/>
            </a:prstGeom>
            <a:solidFill>
              <a:schemeClr val="accent2"/>
            </a:solidFill>
            <a:ln w="19050" cap="flat">
              <a:solidFill>
                <a:schemeClr val="tx1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Sensor Distributor 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Straight Connector 50"/>
            <p:cNvCxnSpPr>
              <a:stCxn id="40" idx="2"/>
            </p:cNvCxnSpPr>
            <p:nvPr/>
          </p:nvCxnSpPr>
          <p:spPr>
            <a:xfrm>
              <a:off x="3870502" y="4244437"/>
              <a:ext cx="0" cy="700102"/>
            </a:xfrm>
            <a:prstGeom prst="line">
              <a:avLst/>
            </a:prstGeom>
            <a:ln w="15875">
              <a:solidFill>
                <a:schemeClr val="tx1"/>
              </a:solidFill>
              <a:headEnd type="triangle" w="lg" len="med"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0" idx="2"/>
            </p:cNvCxnSpPr>
            <p:nvPr/>
          </p:nvCxnSpPr>
          <p:spPr>
            <a:xfrm>
              <a:off x="6812968" y="4275272"/>
              <a:ext cx="0" cy="660507"/>
            </a:xfrm>
            <a:prstGeom prst="line">
              <a:avLst/>
            </a:prstGeom>
            <a:ln w="15875">
              <a:solidFill>
                <a:schemeClr val="tx1"/>
              </a:solidFill>
              <a:headEnd type="triangle" w="lg" len="med"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40" idx="0"/>
              <a:endCxn id="12" idx="2"/>
            </p:cNvCxnSpPr>
            <p:nvPr/>
          </p:nvCxnSpPr>
          <p:spPr>
            <a:xfrm flipH="1" flipV="1">
              <a:off x="3870501" y="3544840"/>
              <a:ext cx="1" cy="249349"/>
            </a:xfrm>
            <a:prstGeom prst="line">
              <a:avLst/>
            </a:prstGeom>
            <a:ln w="15875">
              <a:solidFill>
                <a:schemeClr val="tx1"/>
              </a:solidFill>
              <a:headEnd type="triangle" w="lg" len="med"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5228056" y="2251795"/>
              <a:ext cx="911812" cy="2254080"/>
              <a:chOff x="4222728" y="1577065"/>
              <a:chExt cx="911812" cy="225408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222728" y="1577065"/>
                <a:ext cx="911812" cy="2254080"/>
                <a:chOff x="6738521" y="371770"/>
                <a:chExt cx="1367632" cy="994670"/>
              </a:xfrm>
            </p:grpSpPr>
            <p:sp>
              <p:nvSpPr>
                <p:cNvPr id="60" name="Rounded Rectangle 59"/>
                <p:cNvSpPr/>
                <p:nvPr/>
              </p:nvSpPr>
              <p:spPr>
                <a:xfrm>
                  <a:off x="6738521" y="371770"/>
                  <a:ext cx="1367632" cy="994670"/>
                </a:xfrm>
                <a:prstGeom prst="roundRect">
                  <a:avLst/>
                </a:prstGeom>
                <a:noFill/>
                <a:ln w="19050" cap="flat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b="1" dirty="0" smtClean="0">
                      <a:solidFill>
                        <a:srgbClr val="000000"/>
                      </a:solidFill>
                    </a:rPr>
                    <a:t>App</a:t>
                  </a:r>
                  <a:endParaRPr lang="en-US" sz="2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Rounded Rectangle 60"/>
                <p:cNvSpPr/>
                <p:nvPr/>
              </p:nvSpPr>
              <p:spPr>
                <a:xfrm>
                  <a:off x="6738521" y="1032066"/>
                  <a:ext cx="1367632" cy="228749"/>
                </a:xfrm>
                <a:prstGeom prst="roundRect">
                  <a:avLst/>
                </a:prstGeom>
                <a:solidFill>
                  <a:schemeClr val="accent2"/>
                </a:solidFill>
                <a:ln w="19050" cap="flat">
                  <a:solidFill>
                    <a:schemeClr val="tx1"/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 smtClean="0">
                      <a:solidFill>
                        <a:srgbClr val="000000"/>
                      </a:solidFill>
                    </a:rPr>
                    <a:t>Hub Binder</a:t>
                  </a:r>
                  <a:endParaRPr lang="en-US" sz="1600" b="1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" name="Rounded Rectangle 24"/>
              <p:cNvSpPr/>
              <p:nvPr/>
            </p:nvSpPr>
            <p:spPr>
              <a:xfrm>
                <a:off x="4222728" y="2339028"/>
                <a:ext cx="911812" cy="518382"/>
              </a:xfrm>
              <a:prstGeom prst="roundRect">
                <a:avLst/>
              </a:prstGeom>
              <a:solidFill>
                <a:schemeClr val="accent3"/>
              </a:solidFill>
              <a:ln w="19050" cap="flat">
                <a:solidFill>
                  <a:schemeClr val="tx1"/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rgbClr val="000000"/>
                    </a:solidFill>
                  </a:rPr>
                  <a:t>Sensor Listener</a:t>
                </a:r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0" name="Straight Connector 29"/>
              <p:cNvCxnSpPr>
                <a:stCxn id="61" idx="0"/>
                <a:endCxn id="25" idx="2"/>
              </p:cNvCxnSpPr>
              <p:nvPr/>
            </p:nvCxnSpPr>
            <p:spPr>
              <a:xfrm flipV="1">
                <a:off x="4678634" y="2857410"/>
                <a:ext cx="0" cy="215990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triangle" w="lg" len="med"/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6357062" y="2260555"/>
              <a:ext cx="911812" cy="2254080"/>
              <a:chOff x="5351734" y="1585825"/>
              <a:chExt cx="911812" cy="2254080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5351734" y="1585825"/>
                <a:ext cx="911812" cy="2254080"/>
                <a:chOff x="6738521" y="371770"/>
                <a:chExt cx="1367632" cy="994670"/>
              </a:xfrm>
            </p:grpSpPr>
            <p:sp>
              <p:nvSpPr>
                <p:cNvPr id="49" name="Rounded Rectangle 48"/>
                <p:cNvSpPr/>
                <p:nvPr/>
              </p:nvSpPr>
              <p:spPr>
                <a:xfrm>
                  <a:off x="6738521" y="371770"/>
                  <a:ext cx="1367632" cy="994670"/>
                </a:xfrm>
                <a:prstGeom prst="roundRect">
                  <a:avLst/>
                </a:prstGeom>
                <a:noFill/>
                <a:ln w="19050" cap="flat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b="1" dirty="0" smtClean="0">
                      <a:solidFill>
                        <a:srgbClr val="000000"/>
                      </a:solidFill>
                    </a:rPr>
                    <a:t>App</a:t>
                  </a:r>
                  <a:endParaRPr lang="en-US" sz="20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Rounded Rectangle 49"/>
                <p:cNvSpPr/>
                <p:nvPr/>
              </p:nvSpPr>
              <p:spPr>
                <a:xfrm>
                  <a:off x="6738521" y="1028200"/>
                  <a:ext cx="1367632" cy="232615"/>
                </a:xfrm>
                <a:prstGeom prst="roundRect">
                  <a:avLst/>
                </a:prstGeom>
                <a:solidFill>
                  <a:schemeClr val="accent2"/>
                </a:solidFill>
                <a:ln w="19050" cap="flat">
                  <a:solidFill>
                    <a:schemeClr val="tx1"/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 smtClean="0">
                      <a:solidFill>
                        <a:srgbClr val="000000"/>
                      </a:solidFill>
                    </a:rPr>
                    <a:t>Hub Binder</a:t>
                  </a:r>
                  <a:endParaRPr lang="en-US" sz="1600" b="1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9" name="Rounded Rectangle 28"/>
              <p:cNvSpPr/>
              <p:nvPr/>
            </p:nvSpPr>
            <p:spPr>
              <a:xfrm>
                <a:off x="5351734" y="2339028"/>
                <a:ext cx="911812" cy="518382"/>
              </a:xfrm>
              <a:prstGeom prst="roundRect">
                <a:avLst/>
              </a:prstGeom>
              <a:solidFill>
                <a:schemeClr val="accent3"/>
              </a:solidFill>
              <a:ln w="19050" cap="flat">
                <a:solidFill>
                  <a:schemeClr val="tx1"/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rgbClr val="000000"/>
                    </a:solidFill>
                  </a:rPr>
                  <a:t>Sensor Listener</a:t>
                </a:r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3" name="Straight Connector 32"/>
              <p:cNvCxnSpPr>
                <a:stCxn id="50" idx="0"/>
                <a:endCxn id="29" idx="2"/>
              </p:cNvCxnSpPr>
              <p:nvPr/>
            </p:nvCxnSpPr>
            <p:spPr>
              <a:xfrm flipV="1">
                <a:off x="5807640" y="2857410"/>
                <a:ext cx="0" cy="215990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triangle" w="lg" len="med"/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Sensor Hub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6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</a:t>
            </a:r>
            <a:r>
              <a:rPr lang="en-US" dirty="0" err="1" smtClean="0"/>
              <a:t>vs</a:t>
            </a:r>
            <a:r>
              <a:rPr lang="en-US" dirty="0" smtClean="0"/>
              <a:t> static buffer</a:t>
            </a:r>
            <a:endParaRPr lang="en-US" dirty="0"/>
          </a:p>
        </p:txBody>
      </p:sp>
      <p:pic>
        <p:nvPicPr>
          <p:cNvPr id="5" name="Content Placeholder 4" descr="static_buffer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21" r="-1832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78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it drains the battery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558768"/>
            <a:ext cx="7445403" cy="2768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3" y="4593048"/>
            <a:ext cx="8065695" cy="151079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1" y="5677586"/>
            <a:ext cx="8547555" cy="10478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182880" bIns="0" anchor="t" anchorCtr="0"/>
          <a:lstStyle/>
          <a:p>
            <a:pPr marL="227013" lvl="1" indent="3175"/>
            <a:r>
              <a:rPr lang="en-US" sz="2800" dirty="0">
                <a:solidFill>
                  <a:schemeClr val="tx1"/>
                </a:solidFill>
                <a:latin typeface="Helvetica Neue Light"/>
                <a:cs typeface="Helvetica Neue Light"/>
              </a:rPr>
              <a:t>Problem: CPU frequently wakes up to process sensor data</a:t>
            </a:r>
          </a:p>
        </p:txBody>
      </p:sp>
    </p:spTree>
    <p:extLst>
      <p:ext uri="{BB962C8B-B14F-4D97-AF65-F5344CB8AC3E}">
        <p14:creationId xmlns:p14="http://schemas.microsoft.com/office/powerpoint/2010/main" val="364056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Sensor hub: low </a:t>
            </a:r>
            <a:r>
              <a:rPr lang="en-US" dirty="0"/>
              <a:t>p</a:t>
            </a:r>
            <a:r>
              <a:rPr lang="en-US" dirty="0" smtClean="0"/>
              <a:t>ower </a:t>
            </a:r>
            <a:r>
              <a:rPr lang="en-US" dirty="0"/>
              <a:t>p</a:t>
            </a:r>
            <a:r>
              <a:rPr lang="en-US" dirty="0" smtClean="0"/>
              <a:t>rocessor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01829" y="5959048"/>
            <a:ext cx="116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Apple M7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5833" y="2473618"/>
            <a:ext cx="1668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Intel Merrifield</a:t>
            </a:r>
            <a:endParaRPr lang="en-US" dirty="0">
              <a:latin typeface="Helvetica Neue Light"/>
              <a:cs typeface="Helvetica Neue Light"/>
            </a:endParaRPr>
          </a:p>
        </p:txBody>
      </p:sp>
      <p:pic>
        <p:nvPicPr>
          <p:cNvPr id="7" name="Picture 6" descr="tiva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168" y="2967870"/>
            <a:ext cx="1403531" cy="1403530"/>
          </a:xfrm>
          <a:prstGeom prst="rect">
            <a:avLst/>
          </a:prstGeom>
        </p:spPr>
      </p:pic>
      <p:pic>
        <p:nvPicPr>
          <p:cNvPr id="8" name="Picture 7" descr="m7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99" y="4691938"/>
            <a:ext cx="1255868" cy="12558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36099" y="4278301"/>
            <a:ext cx="12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TI’s </a:t>
            </a:r>
            <a:r>
              <a:rPr lang="en-US" dirty="0" err="1" smtClean="0">
                <a:latin typeface="Helvetica Neue Light"/>
                <a:cs typeface="Helvetica Neue Light"/>
              </a:rPr>
              <a:t>Tiva</a:t>
            </a:r>
            <a:endParaRPr lang="en-US" dirty="0">
              <a:latin typeface="Helvetica Neue Light"/>
              <a:cs typeface="Helvetica Neue Light"/>
            </a:endParaRPr>
          </a:p>
        </p:txBody>
      </p:sp>
      <p:pic>
        <p:nvPicPr>
          <p:cNvPr id="11" name="Picture 10" descr="intel_smartphone_platform_roadmap_2012_2014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8" t="12050" r="14620" b="67315"/>
          <a:stretch/>
        </p:blipFill>
        <p:spPr>
          <a:xfrm>
            <a:off x="6374062" y="1466316"/>
            <a:ext cx="2419684" cy="10073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246" y="1964168"/>
            <a:ext cx="5016500" cy="3365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57045" y="5387930"/>
            <a:ext cx="354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~1.5 </a:t>
            </a:r>
            <a:r>
              <a:rPr lang="en-US" sz="2400" dirty="0" err="1" smtClean="0">
                <a:latin typeface="Helvetica Neue Light"/>
                <a:cs typeface="Helvetica Neue Light"/>
              </a:rPr>
              <a:t>mW</a:t>
            </a:r>
            <a:r>
              <a:rPr lang="en-US" sz="2400" dirty="0" smtClean="0">
                <a:latin typeface="Helvetica Neue Light"/>
                <a:cs typeface="Helvetica Neue Light"/>
              </a:rPr>
              <a:t> at 2MHz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53142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Existing </a:t>
            </a:r>
            <a:r>
              <a:rPr lang="en-US" dirty="0"/>
              <a:t>a</a:t>
            </a:r>
            <a:r>
              <a:rPr lang="en-US" dirty="0" smtClean="0"/>
              <a:t>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APIs </a:t>
            </a:r>
          </a:p>
          <a:p>
            <a:r>
              <a:rPr lang="en-US" dirty="0" smtClean="0"/>
              <a:t>Provided by software company</a:t>
            </a:r>
            <a:endParaRPr lang="en-US" dirty="0"/>
          </a:p>
          <a:p>
            <a:pPr>
              <a:buClr>
                <a:srgbClr val="008000"/>
              </a:buClr>
              <a:buFont typeface="Wingdings" charset="2"/>
              <a:buChar char="ü"/>
            </a:pPr>
            <a:r>
              <a:rPr lang="en-US" altLang="zh-CN" dirty="0" smtClean="0"/>
              <a:t>Easy to program</a:t>
            </a:r>
          </a:p>
          <a:p>
            <a:pPr>
              <a:buClr>
                <a:srgbClr val="FF0000"/>
              </a:buClr>
              <a:buFont typeface="Lucida Grande"/>
              <a:buChar char="✗"/>
            </a:pPr>
            <a:r>
              <a:rPr lang="en-US" altLang="zh-CN" dirty="0"/>
              <a:t>Only support a set of pre-defined </a:t>
            </a:r>
            <a:r>
              <a:rPr lang="en-US" altLang="zh-CN" dirty="0" smtClean="0"/>
              <a:t>events</a:t>
            </a:r>
          </a:p>
          <a:p>
            <a:pPr>
              <a:buClr>
                <a:srgbClr val="FF0000"/>
              </a:buClr>
              <a:buFont typeface="Lucida Grande"/>
              <a:buChar char="✗"/>
            </a:pPr>
            <a:r>
              <a:rPr lang="en-US" altLang="zh-CN" dirty="0"/>
              <a:t>Require </a:t>
            </a:r>
            <a:r>
              <a:rPr lang="en-US" altLang="zh-CN" dirty="0" smtClean="0"/>
              <a:t>programmer effort</a:t>
            </a:r>
            <a:endParaRPr lang="en-US" altLang="zh-CN" dirty="0"/>
          </a:p>
          <a:p>
            <a:pPr marL="0" indent="0">
              <a:buClr>
                <a:srgbClr val="FF0000"/>
              </a:buClr>
              <a:buNone/>
            </a:pPr>
            <a:endParaRPr lang="en-US" altLang="zh-CN" dirty="0"/>
          </a:p>
          <a:p>
            <a:pPr>
              <a:buClr>
                <a:srgbClr val="FF0000"/>
              </a:buClr>
              <a:buFont typeface="Lucida Grande"/>
              <a:buChar char="✗"/>
            </a:pPr>
            <a:endParaRPr lang="en-US" altLang="zh-CN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Hardware SDK</a:t>
            </a:r>
          </a:p>
          <a:p>
            <a:r>
              <a:rPr lang="en-US" altLang="zh-CN" dirty="0" smtClean="0"/>
              <a:t>Provided by hardware manufacturer</a:t>
            </a:r>
          </a:p>
          <a:p>
            <a:pPr>
              <a:buClr>
                <a:srgbClr val="008000"/>
              </a:buClr>
              <a:buFont typeface="Wingdings" charset="2"/>
              <a:buChar char="ü"/>
            </a:pPr>
            <a:r>
              <a:rPr lang="en-US" altLang="zh-CN" dirty="0" smtClean="0"/>
              <a:t>Full control of sensor hub</a:t>
            </a:r>
          </a:p>
          <a:p>
            <a:pPr>
              <a:buClr>
                <a:srgbClr val="FF0000"/>
              </a:buClr>
              <a:buFont typeface="Lucida Grande"/>
              <a:buChar char="✗"/>
            </a:pPr>
            <a:r>
              <a:rPr lang="en-US" altLang="zh-CN" dirty="0" smtClean="0"/>
              <a:t>Compatibility</a:t>
            </a:r>
          </a:p>
          <a:p>
            <a:pPr>
              <a:buClr>
                <a:srgbClr val="FF0000"/>
              </a:buClr>
              <a:buFont typeface="Lucida Grande"/>
              <a:buChar char="✗"/>
            </a:pPr>
            <a:r>
              <a:rPr lang="en-US" altLang="zh-CN" dirty="0" smtClean="0"/>
              <a:t>Require programmer effort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B24-32E9-0B4B-88B2-35E9F3C89F51}" type="slidenum">
              <a:rPr lang="en-US" smtClean="0"/>
              <a:t>5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495800" y="1600202"/>
            <a:ext cx="0" cy="452596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96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 smtClean="0"/>
              <a:t>MobileHub</a:t>
            </a:r>
            <a:r>
              <a:rPr lang="en-US" altLang="zh-CN" dirty="0" smtClean="0"/>
              <a:t>: leverage sensor hub without programmer effort</a:t>
            </a:r>
            <a:endParaRPr lang="en-US" dirty="0"/>
          </a:p>
        </p:txBody>
      </p:sp>
      <p:sp>
        <p:nvSpPr>
          <p:cNvPr id="91" name="Slide Number Placeholder 90"/>
          <p:cNvSpPr>
            <a:spLocks noGrp="1"/>
          </p:cNvSpPr>
          <p:nvPr>
            <p:ph type="sldNum" sz="quarter" idx="12"/>
          </p:nvPr>
        </p:nvSpPr>
        <p:spPr>
          <a:xfrm>
            <a:off x="6625771" y="6114452"/>
            <a:ext cx="2133600" cy="365125"/>
          </a:xfrm>
        </p:spPr>
        <p:txBody>
          <a:bodyPr/>
          <a:lstStyle/>
          <a:p>
            <a:fld id="{2D386B24-32E9-0B4B-88B2-35E9F3C89F51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325" y="2340662"/>
            <a:ext cx="1084955" cy="105602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813376" y="2575223"/>
            <a:ext cx="4653625" cy="772546"/>
            <a:chOff x="4450961" y="4273718"/>
            <a:chExt cx="4653625" cy="772546"/>
          </a:xfrm>
        </p:grpSpPr>
        <p:pic>
          <p:nvPicPr>
            <p:cNvPr id="7" name="Picture 6" descr="images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0961" y="4273718"/>
              <a:ext cx="797617" cy="77254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252804" y="4285813"/>
              <a:ext cx="38517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Helvetica Neue Light"/>
                  <a:cs typeface="Helvetica Neue Light"/>
                </a:rPr>
                <a:t>Optimized app: Same semantics, </a:t>
              </a:r>
            </a:p>
            <a:p>
              <a:r>
                <a:rPr lang="en-US" sz="2000" dirty="0">
                  <a:latin typeface="Helvetica Neue Light"/>
                  <a:cs typeface="Helvetica Neue Light"/>
                </a:rPr>
                <a:t>b</a:t>
              </a:r>
              <a:r>
                <a:rPr lang="en-US" sz="2000" dirty="0" smtClean="0">
                  <a:latin typeface="Helvetica Neue Light"/>
                  <a:cs typeface="Helvetica Neue Light"/>
                </a:rPr>
                <a:t>ut more energy efficient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7783" y="3997370"/>
            <a:ext cx="8525925" cy="965981"/>
            <a:chOff x="164354" y="5677647"/>
            <a:chExt cx="8695764" cy="965981"/>
          </a:xfrm>
        </p:grpSpPr>
        <p:sp>
          <p:nvSpPr>
            <p:cNvPr id="10" name="Rectangle 9"/>
            <p:cNvSpPr/>
            <p:nvPr/>
          </p:nvSpPr>
          <p:spPr>
            <a:xfrm>
              <a:off x="164354" y="5677647"/>
              <a:ext cx="8695764" cy="965981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Calibri"/>
                <a:cs typeface="Helvetica Neue Ligh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22190" y="5677647"/>
              <a:ext cx="22232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Helvetica Neue Light"/>
                  <a:cs typeface="Helvetica Neue Light"/>
                </a:rPr>
                <a:t>MobileHub</a:t>
              </a:r>
              <a:endParaRPr lang="en-US" sz="2800" dirty="0" smtClean="0">
                <a:latin typeface="Helvetica Neue Light"/>
                <a:cs typeface="Helvetica Neue Light"/>
              </a:endParaRPr>
            </a:p>
            <a:p>
              <a:pPr algn="ctr"/>
              <a:r>
                <a:rPr lang="en-US" sz="2800" dirty="0" smtClean="0">
                  <a:latin typeface="Helvetica Neue Light"/>
                  <a:cs typeface="Helvetica Neue Light"/>
                </a:rPr>
                <a:t>System</a:t>
              </a:r>
              <a:endParaRPr lang="en-US" sz="2800" dirty="0">
                <a:latin typeface="Helvetica Neue Light"/>
                <a:cs typeface="Helvetica Neue Light"/>
              </a:endParaRPr>
            </a:p>
          </p:txBody>
        </p:sp>
      </p:grpSp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005" y="2571038"/>
            <a:ext cx="772547" cy="7725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616664" y="4099403"/>
            <a:ext cx="2114648" cy="8043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Analyze app and </a:t>
            </a:r>
            <a:r>
              <a:rPr lang="en-US" dirty="0">
                <a:latin typeface="Helvetica Neue Light"/>
                <a:cs typeface="Helvetica Neue Light"/>
              </a:rPr>
              <a:t>r</a:t>
            </a:r>
            <a:r>
              <a:rPr lang="en-US" dirty="0" smtClean="0">
                <a:latin typeface="Helvetica Neue Light"/>
                <a:cs typeface="Helvetica Neue Light"/>
              </a:rPr>
              <a:t>ewrite binary</a:t>
            </a:r>
            <a:endParaRPr lang="en-US" dirty="0">
              <a:latin typeface="Helvetica Neue Light"/>
              <a:cs typeface="Helvetica Neue Light"/>
            </a:endParaRPr>
          </a:p>
        </p:txBody>
      </p:sp>
      <p:cxnSp>
        <p:nvCxnSpPr>
          <p:cNvPr id="14" name="Straight Connector 13"/>
          <p:cNvCxnSpPr>
            <a:stCxn id="13" idx="0"/>
            <a:endCxn id="7" idx="2"/>
          </p:cNvCxnSpPr>
          <p:nvPr/>
        </p:nvCxnSpPr>
        <p:spPr>
          <a:xfrm flipH="1" flipV="1">
            <a:off x="4212185" y="3347769"/>
            <a:ext cx="461804" cy="751634"/>
          </a:xfrm>
          <a:prstGeom prst="line">
            <a:avLst/>
          </a:prstGeom>
          <a:ln w="31750"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3" idx="1"/>
          </p:cNvCxnSpPr>
          <p:nvPr/>
        </p:nvCxnSpPr>
        <p:spPr>
          <a:xfrm>
            <a:off x="3116605" y="4501570"/>
            <a:ext cx="500059" cy="0"/>
          </a:xfrm>
          <a:prstGeom prst="line">
            <a:avLst/>
          </a:prstGeom>
          <a:ln w="31750"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06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07048 0.22199 " pathEditMode="relative" rAng="0" ptsTypes="AA">
                                      <p:cBhvr>
                                        <p:cTn id="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2075"/>
            <a:ext cx="8455295" cy="1143000"/>
          </a:xfrm>
        </p:spPr>
        <p:txBody>
          <a:bodyPr/>
          <a:lstStyle/>
          <a:p>
            <a:r>
              <a:rPr lang="en-US" dirty="0" err="1" smtClean="0"/>
              <a:t>MobileHub</a:t>
            </a:r>
            <a:r>
              <a:rPr lang="en-US" dirty="0" smtClean="0"/>
              <a:t> example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 rot="10800000">
            <a:off x="4844189" y="2970177"/>
            <a:ext cx="1007039" cy="707886"/>
            <a:chOff x="1472613" y="2828904"/>
            <a:chExt cx="1007039" cy="891386"/>
          </a:xfrm>
        </p:grpSpPr>
        <p:sp>
          <p:nvSpPr>
            <p:cNvPr id="83" name="Down Arrow 82"/>
            <p:cNvSpPr/>
            <p:nvPr/>
          </p:nvSpPr>
          <p:spPr>
            <a:xfrm>
              <a:off x="1892755" y="3203821"/>
              <a:ext cx="320988" cy="401577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 flipH="1" flipV="1">
              <a:off x="1472613" y="2828904"/>
              <a:ext cx="1007039" cy="891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Light"/>
                  <a:cs typeface="Helvetica Neue Light"/>
                </a:rPr>
                <a:t> </a:t>
              </a:r>
              <a:r>
                <a:rPr lang="en-US" sz="2000" dirty="0" smtClean="0">
                  <a:latin typeface="Helvetica Neue Light"/>
                  <a:cs typeface="Helvetica Neue Light"/>
                </a:rPr>
                <a:t> Trigger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32397" y="2805969"/>
            <a:ext cx="665196" cy="212155"/>
            <a:chOff x="3965784" y="3061742"/>
            <a:chExt cx="665196" cy="212155"/>
          </a:xfrm>
        </p:grpSpPr>
        <p:sp>
          <p:nvSpPr>
            <p:cNvPr id="64" name="Rounded Rectangle 63"/>
            <p:cNvSpPr/>
            <p:nvPr/>
          </p:nvSpPr>
          <p:spPr>
            <a:xfrm>
              <a:off x="4457244" y="3061742"/>
              <a:ext cx="173736" cy="210312"/>
            </a:xfrm>
            <a:prstGeom prst="roundRect">
              <a:avLst/>
            </a:prstGeom>
            <a:noFill/>
            <a:ln w="222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4208777" y="3061803"/>
              <a:ext cx="173736" cy="210312"/>
            </a:xfrm>
            <a:prstGeom prst="roundRect">
              <a:avLst/>
            </a:prstGeom>
            <a:noFill/>
            <a:ln w="222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3965784" y="3063585"/>
              <a:ext cx="173736" cy="210312"/>
            </a:xfrm>
            <a:prstGeom prst="roundRect">
              <a:avLst/>
            </a:prstGeom>
            <a:noFill/>
            <a:ln w="222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3" name="Rounded Rectangle 72"/>
          <p:cNvSpPr/>
          <p:nvPr/>
        </p:nvSpPr>
        <p:spPr>
          <a:xfrm>
            <a:off x="4189403" y="2809593"/>
            <a:ext cx="173736" cy="210312"/>
          </a:xfrm>
          <a:prstGeom prst="roundRect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Rounded Rectangle 74"/>
          <p:cNvSpPr/>
          <p:nvPr/>
        </p:nvSpPr>
        <p:spPr>
          <a:xfrm>
            <a:off x="3955637" y="2809654"/>
            <a:ext cx="173736" cy="210312"/>
          </a:xfrm>
          <a:prstGeom prst="roundRect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8" name="Rounded Rectangle 147"/>
          <p:cNvSpPr/>
          <p:nvPr/>
        </p:nvSpPr>
        <p:spPr>
          <a:xfrm>
            <a:off x="5178943" y="2809654"/>
            <a:ext cx="173736" cy="21031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296048" y="1383103"/>
            <a:ext cx="3256443" cy="738842"/>
            <a:chOff x="3815866" y="1638877"/>
            <a:chExt cx="3270823" cy="738842"/>
          </a:xfrm>
        </p:grpSpPr>
        <p:pic>
          <p:nvPicPr>
            <p:cNvPr id="34" name="Picture 33" descr="images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5866" y="1705068"/>
              <a:ext cx="672651" cy="672651"/>
            </a:xfrm>
            <a:prstGeom prst="rect">
              <a:avLst/>
            </a:prstGeom>
          </p:spPr>
        </p:pic>
        <p:sp>
          <p:nvSpPr>
            <p:cNvPr id="155" name="Snip Diagonal Corner Rectangle 154"/>
            <p:cNvSpPr/>
            <p:nvPr/>
          </p:nvSpPr>
          <p:spPr>
            <a:xfrm>
              <a:off x="6120408" y="1638877"/>
              <a:ext cx="966281" cy="733314"/>
            </a:xfrm>
            <a:prstGeom prst="snip2DiagRect">
              <a:avLst/>
            </a:prstGeom>
            <a:noFill/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>
                  <a:solidFill>
                    <a:schemeClr val="tx1"/>
                  </a:solidFill>
                  <a:latin typeface="Helvetica Neue Light"/>
                  <a:cs typeface="Helvetica Neue Light"/>
                </a:rPr>
                <a:t>Steps:</a:t>
              </a:r>
              <a:endParaRPr lang="en-US" dirty="0">
                <a:solidFill>
                  <a:schemeClr val="tx1"/>
                </a:solidFill>
                <a:latin typeface="Helvetica Neue Light"/>
                <a:cs typeface="Helvetica Neue Light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842865" y="1685585"/>
            <a:ext cx="35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0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5352679" y="3796844"/>
            <a:ext cx="3718915" cy="43088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No change to app semantics</a:t>
            </a:r>
            <a:endParaRPr lang="en-US" sz="22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190" name="Straight Connector 189"/>
          <p:cNvCxnSpPr>
            <a:stCxn id="189" idx="3"/>
          </p:cNvCxnSpPr>
          <p:nvPr/>
        </p:nvCxnSpPr>
        <p:spPr>
          <a:xfrm flipV="1">
            <a:off x="5097594" y="2415586"/>
            <a:ext cx="1292039" cy="416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282097" y="2158565"/>
            <a:ext cx="6310897" cy="481863"/>
            <a:chOff x="815484" y="2414338"/>
            <a:chExt cx="6310897" cy="481863"/>
          </a:xfrm>
        </p:grpSpPr>
        <p:sp>
          <p:nvSpPr>
            <p:cNvPr id="189" name="Rounded Rectangle 188"/>
            <p:cNvSpPr/>
            <p:nvPr/>
          </p:nvSpPr>
          <p:spPr>
            <a:xfrm>
              <a:off x="3427618" y="2454838"/>
              <a:ext cx="1203362" cy="441363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Helvetica Neue Light"/>
                  <a:cs typeface="Helvetica Neue Light"/>
                </a:rPr>
                <a:t>CPU</a:t>
              </a:r>
              <a:endParaRPr lang="en-US" sz="2200" dirty="0">
                <a:solidFill>
                  <a:schemeClr val="tx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15484" y="2446942"/>
              <a:ext cx="1141746" cy="441363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Helvetica Neue Light"/>
                  <a:cs typeface="Helvetica Neue Light"/>
                </a:rPr>
                <a:t>Sensor </a:t>
              </a:r>
              <a:endParaRPr lang="en-US" sz="2200" dirty="0">
                <a:solidFill>
                  <a:schemeClr val="tx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923019" y="2414338"/>
              <a:ext cx="1203362" cy="441363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Helvetica Neue Light"/>
                  <a:cs typeface="Helvetica Neue Light"/>
                </a:rPr>
                <a:t>Display</a:t>
              </a:r>
              <a:endParaRPr lang="en-US" sz="2200" dirty="0">
                <a:solidFill>
                  <a:schemeClr val="tx1"/>
                </a:solidFill>
                <a:latin typeface="Helvetica Neue Light"/>
                <a:cs typeface="Helvetica Neue Light"/>
              </a:endParaRPr>
            </a:p>
          </p:txBody>
        </p:sp>
      </p:grpSp>
      <p:cxnSp>
        <p:nvCxnSpPr>
          <p:cNvPr id="47" name="Straight Connector 46"/>
          <p:cNvCxnSpPr>
            <a:stCxn id="41" idx="3"/>
            <a:endCxn id="189" idx="1"/>
          </p:cNvCxnSpPr>
          <p:nvPr/>
        </p:nvCxnSpPr>
        <p:spPr>
          <a:xfrm>
            <a:off x="2423843" y="2411850"/>
            <a:ext cx="1470388" cy="7896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639237" y="5752434"/>
            <a:ext cx="1007039" cy="996001"/>
            <a:chOff x="2566275" y="5776005"/>
            <a:chExt cx="1007039" cy="996001"/>
          </a:xfrm>
        </p:grpSpPr>
        <p:grpSp>
          <p:nvGrpSpPr>
            <p:cNvPr id="54" name="Group 53"/>
            <p:cNvGrpSpPr/>
            <p:nvPr/>
          </p:nvGrpSpPr>
          <p:grpSpPr>
            <a:xfrm rot="10800000">
              <a:off x="2566275" y="6023743"/>
              <a:ext cx="1007039" cy="748263"/>
              <a:chOff x="678834" y="2863957"/>
              <a:chExt cx="1007039" cy="942231"/>
            </a:xfrm>
          </p:grpSpPr>
          <p:sp>
            <p:nvSpPr>
              <p:cNvPr id="55" name="Down Arrow 54"/>
              <p:cNvSpPr/>
              <p:nvPr/>
            </p:nvSpPr>
            <p:spPr>
              <a:xfrm>
                <a:off x="1099755" y="3404610"/>
                <a:ext cx="320988" cy="401578"/>
              </a:xfrm>
              <a:prstGeom prst="downArrow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flipH="1" flipV="1">
                <a:off x="678834" y="2863957"/>
                <a:ext cx="1007039" cy="891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/>
                    <a:cs typeface="Helvetica Neue Light"/>
                  </a:rPr>
                  <a:t> </a:t>
                </a:r>
                <a:endParaRPr lang="en-US" sz="2000" dirty="0" smtClean="0">
                  <a:latin typeface="Calibri"/>
                  <a:cs typeface="Helvetica Neue Light"/>
                </a:endParaRPr>
              </a:p>
              <a:p>
                <a:r>
                  <a:rPr lang="en-US" sz="2000" dirty="0" smtClean="0">
                    <a:latin typeface="Helvetica Neue Light"/>
                    <a:cs typeface="Helvetica Neue Light"/>
                  </a:rPr>
                  <a:t>Trigger </a:t>
                </a:r>
              </a:p>
            </p:txBody>
          </p:sp>
        </p:grpSp>
        <p:sp>
          <p:nvSpPr>
            <p:cNvPr id="58" name="Rounded Rectangle 57"/>
            <p:cNvSpPr/>
            <p:nvPr/>
          </p:nvSpPr>
          <p:spPr>
            <a:xfrm>
              <a:off x="2896059" y="5776005"/>
              <a:ext cx="173736" cy="210312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34565" y="5752493"/>
            <a:ext cx="659723" cy="213876"/>
            <a:chOff x="2161606" y="5776066"/>
            <a:chExt cx="659722" cy="213876"/>
          </a:xfrm>
        </p:grpSpPr>
        <p:sp>
          <p:nvSpPr>
            <p:cNvPr id="60" name="Rounded Rectangle 59"/>
            <p:cNvSpPr/>
            <p:nvPr/>
          </p:nvSpPr>
          <p:spPr>
            <a:xfrm>
              <a:off x="2647592" y="5776066"/>
              <a:ext cx="173736" cy="210312"/>
            </a:xfrm>
            <a:prstGeom prst="roundRect">
              <a:avLst/>
            </a:prstGeom>
            <a:noFill/>
            <a:ln w="222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2404599" y="5777848"/>
              <a:ext cx="173736" cy="210312"/>
            </a:xfrm>
            <a:prstGeom prst="roundRect">
              <a:avLst/>
            </a:prstGeom>
            <a:noFill/>
            <a:ln w="222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2161606" y="5779630"/>
              <a:ext cx="173736" cy="210312"/>
            </a:xfrm>
            <a:prstGeom prst="roundRect">
              <a:avLst/>
            </a:prstGeom>
            <a:noFill/>
            <a:ln w="222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6" name="Rounded Rectangle 65"/>
          <p:cNvSpPr/>
          <p:nvPr/>
        </p:nvSpPr>
        <p:spPr>
          <a:xfrm>
            <a:off x="2000800" y="5756118"/>
            <a:ext cx="173736" cy="210312"/>
          </a:xfrm>
          <a:prstGeom prst="roundRect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7911073" y="4663374"/>
            <a:ext cx="35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Light"/>
                <a:cs typeface="Helvetica Neue Light"/>
              </a:rPr>
              <a:t>0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32357" y="5098880"/>
            <a:ext cx="8393665" cy="555046"/>
            <a:chOff x="259395" y="5122452"/>
            <a:chExt cx="8393665" cy="555046"/>
          </a:xfrm>
        </p:grpSpPr>
        <p:sp>
          <p:nvSpPr>
            <p:cNvPr id="76" name="Rounded Rectangle 75"/>
            <p:cNvSpPr/>
            <p:nvPr/>
          </p:nvSpPr>
          <p:spPr>
            <a:xfrm>
              <a:off x="5060068" y="5236135"/>
              <a:ext cx="1203362" cy="441363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Helvetica Neue Light"/>
                  <a:cs typeface="Helvetica Neue Light"/>
                </a:rPr>
                <a:t>CPU</a:t>
              </a:r>
              <a:endParaRPr lang="en-US" sz="2200" dirty="0">
                <a:solidFill>
                  <a:schemeClr val="tx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259395" y="5122452"/>
              <a:ext cx="1146228" cy="441363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Helvetica Neue Light"/>
                  <a:cs typeface="Helvetica Neue Light"/>
                </a:rPr>
                <a:t>Sensor </a:t>
              </a:r>
              <a:endParaRPr lang="en-US" sz="2200" dirty="0">
                <a:solidFill>
                  <a:schemeClr val="tx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7449698" y="5236135"/>
              <a:ext cx="1203362" cy="441363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>
                  <a:latin typeface="Helvetica Neue Light"/>
                  <a:cs typeface="Helvetica Neue Light"/>
                </a:rPr>
                <a:t> </a:t>
              </a:r>
              <a:r>
                <a:rPr lang="en-US" sz="2200" dirty="0" smtClean="0">
                  <a:solidFill>
                    <a:schemeClr val="tx1"/>
                  </a:solidFill>
                  <a:latin typeface="Helvetica Neue Light"/>
                  <a:cs typeface="Helvetica Neue Light"/>
                </a:rPr>
                <a:t>Display</a:t>
              </a:r>
              <a:endParaRPr lang="en-US" sz="2200" dirty="0">
                <a:solidFill>
                  <a:schemeClr val="tx1"/>
                </a:solidFill>
                <a:latin typeface="Helvetica Neue Light"/>
                <a:cs typeface="Helvetica Neue Light"/>
              </a:endParaRPr>
            </a:p>
          </p:txBody>
        </p:sp>
      </p:grpSp>
      <p:cxnSp>
        <p:nvCxnSpPr>
          <p:cNvPr id="81" name="Straight Connector 80"/>
          <p:cNvCxnSpPr>
            <a:endCxn id="76" idx="1"/>
          </p:cNvCxnSpPr>
          <p:nvPr/>
        </p:nvCxnSpPr>
        <p:spPr>
          <a:xfrm>
            <a:off x="3358142" y="5433244"/>
            <a:ext cx="1774887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5" name="Picture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891" y="4651987"/>
            <a:ext cx="1513252" cy="1015220"/>
          </a:xfrm>
          <a:prstGeom prst="rect">
            <a:avLst/>
          </a:prstGeom>
        </p:spPr>
      </p:pic>
      <p:cxnSp>
        <p:nvCxnSpPr>
          <p:cNvPr id="93" name="Straight Connector 92"/>
          <p:cNvCxnSpPr>
            <a:endCxn id="80" idx="1"/>
          </p:cNvCxnSpPr>
          <p:nvPr/>
        </p:nvCxnSpPr>
        <p:spPr>
          <a:xfrm>
            <a:off x="6336391" y="5433244"/>
            <a:ext cx="1186268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478583" y="5364814"/>
            <a:ext cx="366308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840303" y="1690458"/>
            <a:ext cx="35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Light"/>
                <a:cs typeface="Helvetica Neue Light"/>
              </a:rPr>
              <a:t>1</a:t>
            </a:r>
          </a:p>
        </p:txBody>
      </p:sp>
      <p:sp>
        <p:nvSpPr>
          <p:cNvPr id="99" name="TextBox 98"/>
          <p:cNvSpPr txBox="1"/>
          <p:nvPr/>
        </p:nvSpPr>
        <p:spPr>
          <a:xfrm rot="10800000" flipH="1" flipV="1">
            <a:off x="5253131" y="5608485"/>
            <a:ext cx="893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Light"/>
                <a:cs typeface="Helvetica Neue Light"/>
              </a:rPr>
              <a:t>  </a:t>
            </a:r>
            <a:r>
              <a:rPr lang="en-US" sz="2000" dirty="0" smtClean="0">
                <a:latin typeface="Helvetica Neue Light"/>
                <a:cs typeface="Helvetica Neue Light"/>
              </a:rPr>
              <a:t>[Idle]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749793" y="5759108"/>
            <a:ext cx="173736" cy="210312"/>
          </a:xfrm>
          <a:prstGeom prst="roundRect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658431" y="5105564"/>
            <a:ext cx="1363080" cy="216988"/>
            <a:chOff x="3585471" y="5129136"/>
            <a:chExt cx="1363080" cy="216988"/>
          </a:xfrm>
        </p:grpSpPr>
        <p:grpSp>
          <p:nvGrpSpPr>
            <p:cNvPr id="86" name="Group 85"/>
            <p:cNvGrpSpPr/>
            <p:nvPr/>
          </p:nvGrpSpPr>
          <p:grpSpPr>
            <a:xfrm>
              <a:off x="3806596" y="5129136"/>
              <a:ext cx="1141955" cy="213998"/>
              <a:chOff x="1094397" y="4124810"/>
              <a:chExt cx="1141955" cy="213998"/>
            </a:xfrm>
          </p:grpSpPr>
          <p:sp>
            <p:nvSpPr>
              <p:cNvPr id="87" name="Rounded Rectangle 86"/>
              <p:cNvSpPr/>
              <p:nvPr/>
            </p:nvSpPr>
            <p:spPr>
              <a:xfrm>
                <a:off x="2062616" y="4124810"/>
                <a:ext cx="173736" cy="210312"/>
              </a:xfrm>
              <a:prstGeom prst="roundRect">
                <a:avLst/>
              </a:prstGeom>
              <a:noFill/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1094397" y="4124871"/>
                <a:ext cx="893488" cy="213937"/>
                <a:chOff x="1094397" y="4124871"/>
                <a:chExt cx="893488" cy="213937"/>
              </a:xfrm>
            </p:grpSpPr>
            <p:sp>
              <p:nvSpPr>
                <p:cNvPr id="89" name="Rounded Rectangle 88"/>
                <p:cNvSpPr/>
                <p:nvPr/>
              </p:nvSpPr>
              <p:spPr>
                <a:xfrm>
                  <a:off x="1814149" y="4124871"/>
                  <a:ext cx="173736" cy="210312"/>
                </a:xfrm>
                <a:prstGeom prst="roundRect">
                  <a:avLst/>
                </a:prstGeom>
                <a:noFill/>
                <a:ln w="22225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Rounded Rectangle 89"/>
                <p:cNvSpPr/>
                <p:nvPr/>
              </p:nvSpPr>
              <p:spPr>
                <a:xfrm>
                  <a:off x="1571156" y="4126653"/>
                  <a:ext cx="173736" cy="210312"/>
                </a:xfrm>
                <a:prstGeom prst="roundRect">
                  <a:avLst/>
                </a:prstGeom>
                <a:noFill/>
                <a:ln w="22225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Rounded Rectangle 90"/>
                <p:cNvSpPr/>
                <p:nvPr/>
              </p:nvSpPr>
              <p:spPr>
                <a:xfrm>
                  <a:off x="1328163" y="4128435"/>
                  <a:ext cx="173736" cy="210312"/>
                </a:xfrm>
                <a:prstGeom prst="roundRect">
                  <a:avLst/>
                </a:prstGeom>
                <a:noFill/>
                <a:ln w="22225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Rounded Rectangle 91"/>
                <p:cNvSpPr/>
                <p:nvPr/>
              </p:nvSpPr>
              <p:spPr>
                <a:xfrm>
                  <a:off x="1094397" y="4128496"/>
                  <a:ext cx="173736" cy="210312"/>
                </a:xfrm>
                <a:prstGeom prst="roundRect">
                  <a:avLst/>
                </a:prstGeom>
                <a:noFill/>
                <a:ln w="22225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3" name="Rounded Rectangle 102"/>
            <p:cNvSpPr/>
            <p:nvPr/>
          </p:nvSpPr>
          <p:spPr>
            <a:xfrm>
              <a:off x="3585471" y="5135812"/>
              <a:ext cx="173736" cy="210312"/>
            </a:xfrm>
            <a:prstGeom prst="roundRect">
              <a:avLst/>
            </a:prstGeom>
            <a:noFill/>
            <a:ln w="222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05" name="TextBox 104"/>
          <p:cNvSpPr txBox="1"/>
          <p:nvPr/>
        </p:nvSpPr>
        <p:spPr>
          <a:xfrm rot="10800000" flipH="1" flipV="1">
            <a:off x="5183811" y="5969208"/>
            <a:ext cx="1204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Light"/>
                <a:cs typeface="Helvetica Neue Light"/>
              </a:rPr>
              <a:t>  </a:t>
            </a:r>
            <a:r>
              <a:rPr lang="en-US" sz="2000" dirty="0" smtClean="0">
                <a:latin typeface="Helvetica Neue Light"/>
                <a:cs typeface="Helvetica Neue Light"/>
              </a:rPr>
              <a:t>[Active]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283012" y="5691291"/>
            <a:ext cx="822960" cy="304960"/>
            <a:chOff x="6566049" y="6087932"/>
            <a:chExt cx="822960" cy="304960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6566049" y="6087932"/>
              <a:ext cx="822960" cy="3049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6626738" y="6087932"/>
              <a:ext cx="762271" cy="3030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TextBox 110"/>
          <p:cNvSpPr txBox="1"/>
          <p:nvPr/>
        </p:nvSpPr>
        <p:spPr>
          <a:xfrm>
            <a:off x="7907544" y="4664249"/>
            <a:ext cx="35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Light"/>
                <a:cs typeface="Helvetica Neue Light"/>
              </a:rPr>
              <a:t>1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0" y="3622159"/>
            <a:ext cx="9144000" cy="523220"/>
            <a:chOff x="0" y="3622159"/>
            <a:chExt cx="9144000" cy="523220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0" y="3661408"/>
              <a:ext cx="9144000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 rot="10800000" flipH="1" flipV="1">
              <a:off x="176245" y="3622159"/>
              <a:ext cx="24629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Helvetica Neue"/>
                  <a:cs typeface="Helvetica Neue"/>
                </a:rPr>
                <a:t>MobileHub</a:t>
              </a:r>
              <a:endParaRPr lang="en-US" sz="2800" dirty="0" smtClean="0">
                <a:latin typeface="Helvetica Neue"/>
                <a:cs typeface="Helvetica Neue"/>
              </a:endParaRPr>
            </a:p>
          </p:txBody>
        </p:sp>
      </p:grpSp>
      <p:sp>
        <p:nvSpPr>
          <p:cNvPr id="117" name="Rectangle 116"/>
          <p:cNvSpPr/>
          <p:nvPr/>
        </p:nvSpPr>
        <p:spPr>
          <a:xfrm>
            <a:off x="6259053" y="5938433"/>
            <a:ext cx="2527211" cy="43088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CPU idle for longer</a:t>
            </a:r>
            <a:endParaRPr lang="en-US" sz="22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77224" y="5684705"/>
            <a:ext cx="8547555" cy="10478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182880" bIns="0" anchor="t" anchorCtr="0"/>
          <a:lstStyle/>
          <a:p>
            <a:pPr marL="230188" lvl="1"/>
            <a:r>
              <a:rPr lang="en-US" sz="2800" dirty="0">
                <a:solidFill>
                  <a:schemeClr val="tx1"/>
                </a:solidFill>
                <a:latin typeface="Helvetica Neue Light"/>
                <a:cs typeface="Helvetica Neue Light"/>
              </a:rPr>
              <a:t>Challenge: How does </a:t>
            </a:r>
            <a:r>
              <a:rPr lang="en-US" sz="2800" dirty="0" err="1">
                <a:solidFill>
                  <a:schemeClr val="tx1"/>
                </a:solidFill>
                <a:latin typeface="Helvetica Neue Light"/>
                <a:cs typeface="Helvetica Neue Light"/>
              </a:rPr>
              <a:t>MobileHub</a:t>
            </a:r>
            <a:r>
              <a:rPr lang="en-US" sz="2800" dirty="0">
                <a:solidFill>
                  <a:schemeClr val="tx1"/>
                </a:solidFill>
                <a:latin typeface="Helvetica Neue Light"/>
                <a:cs typeface="Helvetica Neue Light"/>
              </a:rPr>
              <a:t> know when the application needs to be triggered</a:t>
            </a:r>
            <a:r>
              <a:rPr lang="en-US" sz="2800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?</a:t>
            </a:r>
            <a:endParaRPr lang="en-US" sz="2800" dirty="0">
              <a:solidFill>
                <a:schemeClr val="tx1"/>
              </a:solidFill>
              <a:latin typeface="Helvetica Neue Light"/>
              <a:cs typeface="Helvetica Neue Light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592993" y="1346977"/>
            <a:ext cx="1533915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altLang="zh-CN" sz="22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App</a:t>
            </a:r>
          </a:p>
          <a:p>
            <a:r>
              <a:rPr lang="en-US" sz="22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Notification</a:t>
            </a:r>
            <a:endParaRPr lang="en-US" sz="22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71540" y="4379630"/>
            <a:ext cx="3115945" cy="745409"/>
            <a:chOff x="5471538" y="4379629"/>
            <a:chExt cx="3115945" cy="745409"/>
          </a:xfrm>
        </p:grpSpPr>
        <p:pic>
          <p:nvPicPr>
            <p:cNvPr id="69" name="Picture 68" descr="images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1538" y="4413955"/>
              <a:ext cx="711083" cy="711083"/>
            </a:xfrm>
            <a:prstGeom prst="rect">
              <a:avLst/>
            </a:prstGeom>
          </p:spPr>
        </p:pic>
        <p:sp>
          <p:nvSpPr>
            <p:cNvPr id="78" name="Snip Diagonal Corner Rectangle 77"/>
            <p:cNvSpPr/>
            <p:nvPr/>
          </p:nvSpPr>
          <p:spPr>
            <a:xfrm>
              <a:off x="7625450" y="4379629"/>
              <a:ext cx="962033" cy="733314"/>
            </a:xfrm>
            <a:prstGeom prst="snip2DiagRect">
              <a:avLst/>
            </a:prstGeom>
            <a:noFill/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>
                  <a:solidFill>
                    <a:schemeClr val="tx1"/>
                  </a:solidFill>
                  <a:latin typeface="Helvetica Neue Light"/>
                  <a:cs typeface="Helvetica Neue Light"/>
                </a:rPr>
                <a:t>Steps:</a:t>
              </a:r>
              <a:endParaRPr lang="en-US" dirty="0">
                <a:solidFill>
                  <a:schemeClr val="tx1"/>
                </a:solidFill>
                <a:latin typeface="Helvetica Neue Light"/>
                <a:cs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7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1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1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1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148" grpId="0" animBg="1"/>
      <p:bldP spid="37" grpId="1"/>
      <p:bldP spid="210" grpId="0" animBg="1"/>
      <p:bldP spid="66" grpId="0" animBg="1"/>
      <p:bldP spid="74" grpId="0"/>
      <p:bldP spid="74" grpId="1"/>
      <p:bldP spid="95" grpId="0"/>
      <p:bldP spid="99" grpId="0"/>
      <p:bldP spid="100" grpId="0" animBg="1"/>
      <p:bldP spid="105" grpId="0"/>
      <p:bldP spid="111" grpId="0"/>
      <p:bldP spid="117" grpId="0" animBg="1"/>
      <p:bldP spid="77" grpId="0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377829" y="2485065"/>
            <a:ext cx="8686964" cy="3793258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965021" y="5039402"/>
            <a:ext cx="4099771" cy="9378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b="1" dirty="0" smtClean="0">
                <a:latin typeface="Helvetica Neue"/>
                <a:cs typeface="Helvetica Neue"/>
              </a:rPr>
              <a:t>Step 3a Sensor hub program: </a:t>
            </a:r>
            <a:r>
              <a:rPr lang="en-US" dirty="0" smtClean="0">
                <a:latin typeface="Helvetica Neue"/>
                <a:cs typeface="Helvetica Neue"/>
              </a:rPr>
              <a:t>Implement the classifier in the sensor hub, corresponding to the app</a:t>
            </a:r>
            <a:endParaRPr lang="en-US" dirty="0">
              <a:latin typeface="Helvetica Neue"/>
              <a:cs typeface="Helvetica Neue"/>
            </a:endParaRPr>
          </a:p>
        </p:txBody>
      </p:sp>
      <p:cxnSp>
        <p:nvCxnSpPr>
          <p:cNvPr id="33" name="Straight Connector 32"/>
          <p:cNvCxnSpPr>
            <a:stCxn id="31" idx="3"/>
          </p:cNvCxnSpPr>
          <p:nvPr/>
        </p:nvCxnSpPr>
        <p:spPr>
          <a:xfrm>
            <a:off x="3940736" y="5461536"/>
            <a:ext cx="1024853" cy="0"/>
          </a:xfrm>
          <a:prstGeom prst="line">
            <a:avLst/>
          </a:prstGeom>
          <a:ln w="3175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79051" y="5034051"/>
            <a:ext cx="3461685" cy="8549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Helvetica Neue"/>
                <a:cs typeface="Helvetica Neue"/>
              </a:rPr>
              <a:t>Step 2 Learning: </a:t>
            </a:r>
            <a:r>
              <a:rPr lang="en-US" dirty="0" smtClean="0">
                <a:latin typeface="Helvetica Neue"/>
                <a:cs typeface="Helvetica Neue"/>
              </a:rPr>
              <a:t>Learn how change in sensor values result in app notifications</a:t>
            </a:r>
            <a:endParaRPr lang="en-US" dirty="0">
              <a:latin typeface="Helvetica Neue"/>
              <a:cs typeface="Helvetica Neue"/>
            </a:endParaRPr>
          </a:p>
        </p:txBody>
      </p:sp>
      <p:cxnSp>
        <p:nvCxnSpPr>
          <p:cNvPr id="43" name="Straight Connector 42"/>
          <p:cNvCxnSpPr>
            <a:stCxn id="34" idx="2"/>
          </p:cNvCxnSpPr>
          <p:nvPr/>
        </p:nvCxnSpPr>
        <p:spPr>
          <a:xfrm>
            <a:off x="2362008" y="3716137"/>
            <a:ext cx="0" cy="1332182"/>
          </a:xfrm>
          <a:prstGeom prst="line">
            <a:avLst/>
          </a:prstGeom>
          <a:ln w="31750"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787413" y="2759488"/>
            <a:ext cx="4105559" cy="9566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Helvetica Neue"/>
                <a:cs typeface="Helvetica Neue"/>
              </a:rPr>
              <a:t>Step 3b Application rewriting: </a:t>
            </a:r>
            <a:r>
              <a:rPr lang="en-US" dirty="0" smtClean="0">
                <a:latin typeface="Helvetica Neue"/>
                <a:cs typeface="Helvetica Neue"/>
              </a:rPr>
              <a:t>Rewrite app to offload sensing to the sensor hub</a:t>
            </a:r>
            <a:endParaRPr lang="en-US" dirty="0">
              <a:latin typeface="Helvetica Neue"/>
              <a:cs typeface="Helvetica Neue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3940735" y="3716136"/>
            <a:ext cx="846676" cy="1338948"/>
          </a:xfrm>
          <a:prstGeom prst="line">
            <a:avLst/>
          </a:prstGeom>
          <a:ln w="3175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07592" y="2773757"/>
            <a:ext cx="3708832" cy="9423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Helvetica Neue"/>
                <a:cs typeface="Helvetica Neue"/>
              </a:rPr>
              <a:t>Step 1</a:t>
            </a:r>
            <a:r>
              <a:rPr lang="en-US" b="1" dirty="0">
                <a:latin typeface="Helvetica Neue"/>
                <a:cs typeface="Helvetica Neue"/>
              </a:rPr>
              <a:t> </a:t>
            </a:r>
            <a:r>
              <a:rPr lang="en-US" b="1" dirty="0" smtClean="0">
                <a:latin typeface="Helvetica Neue"/>
                <a:cs typeface="Helvetica Neue"/>
              </a:rPr>
              <a:t>Dynamic taint tracking: </a:t>
            </a:r>
            <a:r>
              <a:rPr lang="en-US" dirty="0" smtClean="0">
                <a:latin typeface="Helvetica Neue"/>
                <a:cs typeface="Helvetica Neue"/>
              </a:rPr>
              <a:t>Track app notifications for a series of sensor inputs</a:t>
            </a:r>
            <a:endParaRPr lang="en-US" dirty="0">
              <a:latin typeface="Helvetica Neue"/>
              <a:cs typeface="Helvetica Neue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792043" y="2172999"/>
            <a:ext cx="0" cy="586490"/>
          </a:xfrm>
          <a:prstGeom prst="line">
            <a:avLst/>
          </a:prstGeom>
          <a:ln w="3175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162676" y="2234638"/>
            <a:ext cx="0" cy="524851"/>
          </a:xfrm>
          <a:prstGeom prst="line">
            <a:avLst/>
          </a:prstGeom>
          <a:ln w="3175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5757887" y="1462090"/>
            <a:ext cx="2370112" cy="772546"/>
            <a:chOff x="5939986" y="4250672"/>
            <a:chExt cx="2370112" cy="772546"/>
          </a:xfrm>
        </p:grpSpPr>
        <p:pic>
          <p:nvPicPr>
            <p:cNvPr id="71" name="Picture 70" descr="images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9986" y="4250672"/>
              <a:ext cx="797617" cy="772546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6737603" y="4300733"/>
              <a:ext cx="157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"/>
                  <a:cs typeface="Helvetica Neue"/>
                </a:rPr>
                <a:t>Optimized</a:t>
              </a:r>
            </a:p>
            <a:p>
              <a:r>
                <a:rPr lang="en-US" sz="2000" dirty="0" smtClean="0">
                  <a:latin typeface="Helvetica Neue"/>
                  <a:cs typeface="Helvetica Neue"/>
                </a:rPr>
                <a:t>app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49662" y="1415052"/>
            <a:ext cx="1856257" cy="772546"/>
            <a:chOff x="2449661" y="1415051"/>
            <a:chExt cx="1856257" cy="772546"/>
          </a:xfrm>
        </p:grpSpPr>
        <p:pic>
          <p:nvPicPr>
            <p:cNvPr id="38" name="Picture 37" descr="images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9661" y="1415051"/>
              <a:ext cx="772546" cy="772546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3242571" y="1465112"/>
              <a:ext cx="10633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Helvetica Neue"/>
                  <a:cs typeface="Helvetica Neue"/>
                </a:rPr>
                <a:t>Original</a:t>
              </a:r>
            </a:p>
            <a:p>
              <a:r>
                <a:rPr lang="en-US" sz="2000" dirty="0" smtClean="0">
                  <a:latin typeface="Helvetica Neue"/>
                  <a:cs typeface="Helvetica Neue"/>
                </a:rPr>
                <a:t>app</a:t>
              </a:r>
            </a:p>
          </p:txBody>
        </p:sp>
      </p:grpSp>
      <p:sp>
        <p:nvSpPr>
          <p:cNvPr id="63" name="Snip Single Corner Rectangle 62"/>
          <p:cNvSpPr/>
          <p:nvPr/>
        </p:nvSpPr>
        <p:spPr>
          <a:xfrm>
            <a:off x="434913" y="1412624"/>
            <a:ext cx="1791329" cy="719955"/>
          </a:xfrm>
          <a:prstGeom prst="snip1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"/>
                <a:cs typeface="Helvetica Neue"/>
              </a:rPr>
              <a:t>Step 0</a:t>
            </a:r>
            <a:r>
              <a:rPr lang="en-US" dirty="0">
                <a:solidFill>
                  <a:schemeClr val="tx1"/>
                </a:solidFill>
                <a:latin typeface="Helvetica Neue"/>
                <a:cs typeface="Helvetica Neue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Helvetica Neue"/>
                <a:cs typeface="Helvetica Neue"/>
              </a:rPr>
              <a:t>Sensor traces</a:t>
            </a:r>
            <a:endParaRPr lang="en-US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1475255" y="2132579"/>
            <a:ext cx="0" cy="641509"/>
          </a:xfrm>
          <a:prstGeom prst="line">
            <a:avLst/>
          </a:prstGeom>
          <a:ln w="3175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46405" y="4004125"/>
            <a:ext cx="67268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Taint</a:t>
            </a:r>
          </a:p>
          <a:p>
            <a:r>
              <a:rPr lang="en-US" dirty="0" smtClean="0">
                <a:latin typeface="Helvetica Neue"/>
                <a:cs typeface="Helvetica Neue"/>
              </a:rPr>
              <a:t>log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2663" y="5502947"/>
            <a:ext cx="122074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Classifier </a:t>
            </a:r>
          </a:p>
          <a:p>
            <a:r>
              <a:rPr lang="en-US" dirty="0" smtClean="0">
                <a:latin typeface="Helvetica Neue"/>
                <a:cs typeface="Helvetica Neue"/>
              </a:rPr>
              <a:t>model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38931" y="4099402"/>
            <a:ext cx="14591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Sensor parameter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44559" y="3844245"/>
            <a:ext cx="22310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Helvetica Neue"/>
                <a:cs typeface="Helvetica Neue"/>
              </a:rPr>
              <a:t>MobileHub</a:t>
            </a:r>
            <a:endParaRPr lang="en-US" sz="3200" dirty="0">
              <a:latin typeface="Helvetica Neue"/>
              <a:cs typeface="Helvetica Neue"/>
            </a:endParaRPr>
          </a:p>
          <a:p>
            <a:pPr algn="ctr"/>
            <a:r>
              <a:rPr lang="en-US" sz="3200" dirty="0">
                <a:latin typeface="Helvetica Neue"/>
                <a:cs typeface="Helvetica Neue"/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340550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36" grpId="0" animBg="1"/>
      <p:bldP spid="34" grpId="0" animBg="1"/>
      <p:bldP spid="63" grpId="0" animBg="1"/>
      <p:bldP spid="22" grpId="0"/>
      <p:bldP spid="2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377829" y="2485065"/>
            <a:ext cx="8686964" cy="3793258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965021" y="5039402"/>
            <a:ext cx="4099771" cy="937863"/>
          </a:xfrm>
          <a:prstGeom prst="rect">
            <a:avLst/>
          </a:prstGeom>
          <a:ln>
            <a:solidFill>
              <a:srgbClr val="7F7F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rgbClr val="A6A6A6"/>
                </a:solidFill>
                <a:latin typeface="Helvetica Neue"/>
                <a:cs typeface="Helvetica Neue"/>
              </a:rPr>
              <a:t>Step 3a Sensor hub program: </a:t>
            </a:r>
            <a:r>
              <a:rPr lang="en-US" dirty="0" smtClean="0">
                <a:solidFill>
                  <a:srgbClr val="A6A6A6"/>
                </a:solidFill>
                <a:latin typeface="Helvetica Neue"/>
                <a:cs typeface="Helvetica Neue"/>
              </a:rPr>
              <a:t>Implement the classifier in the sensor hub, corresponding to the app</a:t>
            </a:r>
            <a:endParaRPr lang="en-US" dirty="0">
              <a:solidFill>
                <a:srgbClr val="A6A6A6"/>
              </a:solidFill>
              <a:latin typeface="Helvetica Neue"/>
              <a:cs typeface="Helvetica Neue"/>
            </a:endParaRPr>
          </a:p>
        </p:txBody>
      </p:sp>
      <p:cxnSp>
        <p:nvCxnSpPr>
          <p:cNvPr id="33" name="Straight Connector 32"/>
          <p:cNvCxnSpPr>
            <a:stCxn id="31" idx="3"/>
          </p:cNvCxnSpPr>
          <p:nvPr/>
        </p:nvCxnSpPr>
        <p:spPr>
          <a:xfrm>
            <a:off x="3940736" y="5461536"/>
            <a:ext cx="1024853" cy="0"/>
          </a:xfrm>
          <a:prstGeom prst="line">
            <a:avLst/>
          </a:prstGeom>
          <a:ln w="31750">
            <a:solidFill>
              <a:srgbClr val="7F7F7F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79051" y="5034051"/>
            <a:ext cx="3461685" cy="854971"/>
          </a:xfrm>
          <a:prstGeom prst="rect">
            <a:avLst/>
          </a:prstGeom>
          <a:ln>
            <a:solidFill>
              <a:srgbClr val="7F7F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A6A6A6"/>
                </a:solidFill>
                <a:latin typeface="Helvetica Neue"/>
                <a:cs typeface="Helvetica Neue"/>
              </a:rPr>
              <a:t>Step 2 Learning: </a:t>
            </a:r>
            <a:r>
              <a:rPr lang="en-US" dirty="0" smtClean="0">
                <a:solidFill>
                  <a:srgbClr val="A6A6A6"/>
                </a:solidFill>
                <a:latin typeface="Helvetica Neue"/>
                <a:cs typeface="Helvetica Neue"/>
              </a:rPr>
              <a:t>Learn how change in sensor values result in app notifications</a:t>
            </a:r>
            <a:endParaRPr lang="en-US" dirty="0">
              <a:solidFill>
                <a:srgbClr val="A6A6A6"/>
              </a:solidFill>
              <a:latin typeface="Helvetica Neue"/>
              <a:cs typeface="Helvetica Neue"/>
            </a:endParaRPr>
          </a:p>
        </p:txBody>
      </p:sp>
      <p:cxnSp>
        <p:nvCxnSpPr>
          <p:cNvPr id="43" name="Straight Connector 42"/>
          <p:cNvCxnSpPr>
            <a:stCxn id="34" idx="2"/>
          </p:cNvCxnSpPr>
          <p:nvPr/>
        </p:nvCxnSpPr>
        <p:spPr>
          <a:xfrm>
            <a:off x="2362008" y="3716137"/>
            <a:ext cx="0" cy="1332182"/>
          </a:xfrm>
          <a:prstGeom prst="line">
            <a:avLst/>
          </a:prstGeom>
          <a:ln w="31750"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787413" y="2759488"/>
            <a:ext cx="4105559" cy="956649"/>
          </a:xfrm>
          <a:prstGeom prst="rect">
            <a:avLst/>
          </a:prstGeom>
          <a:ln>
            <a:solidFill>
              <a:srgbClr val="7F7F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A6A6A6"/>
                </a:solidFill>
                <a:latin typeface="Helvetica Neue"/>
                <a:cs typeface="Helvetica Neue"/>
              </a:rPr>
              <a:t>Step 3b Application rewriting: </a:t>
            </a:r>
            <a:r>
              <a:rPr lang="en-US" dirty="0" smtClean="0">
                <a:solidFill>
                  <a:srgbClr val="A6A6A6"/>
                </a:solidFill>
                <a:latin typeface="Helvetica Neue"/>
                <a:cs typeface="Helvetica Neue"/>
              </a:rPr>
              <a:t>Rewrite app to offload sensing to the sensor hub</a:t>
            </a:r>
            <a:endParaRPr lang="en-US" dirty="0">
              <a:solidFill>
                <a:srgbClr val="A6A6A6"/>
              </a:solidFill>
              <a:latin typeface="Helvetica Neue"/>
              <a:cs typeface="Helvetica Neue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3940735" y="3716136"/>
            <a:ext cx="846676" cy="1338948"/>
          </a:xfrm>
          <a:prstGeom prst="line">
            <a:avLst/>
          </a:prstGeom>
          <a:ln w="31750">
            <a:solidFill>
              <a:srgbClr val="7F7F7F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07592" y="2773757"/>
            <a:ext cx="3708832" cy="9423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Helvetica Neue"/>
                <a:cs typeface="Helvetica Neue"/>
              </a:rPr>
              <a:t>Step 1</a:t>
            </a:r>
            <a:r>
              <a:rPr lang="en-US" b="1" dirty="0">
                <a:latin typeface="Helvetica Neue"/>
                <a:cs typeface="Helvetica Neue"/>
              </a:rPr>
              <a:t> </a:t>
            </a:r>
            <a:r>
              <a:rPr lang="en-US" b="1" dirty="0" smtClean="0">
                <a:latin typeface="Helvetica Neue"/>
                <a:cs typeface="Helvetica Neue"/>
              </a:rPr>
              <a:t>Dynamic taint tracking: </a:t>
            </a:r>
            <a:r>
              <a:rPr lang="en-US" dirty="0" smtClean="0">
                <a:latin typeface="Helvetica Neue"/>
                <a:cs typeface="Helvetica Neue"/>
              </a:rPr>
              <a:t>Track app notifications for a series of sensor inputs</a:t>
            </a:r>
            <a:endParaRPr lang="en-US" dirty="0">
              <a:latin typeface="Helvetica Neue"/>
              <a:cs typeface="Helvetica Neue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792043" y="2172999"/>
            <a:ext cx="0" cy="586490"/>
          </a:xfrm>
          <a:prstGeom prst="line">
            <a:avLst/>
          </a:prstGeom>
          <a:ln w="3175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162676" y="2234638"/>
            <a:ext cx="0" cy="524851"/>
          </a:xfrm>
          <a:prstGeom prst="line">
            <a:avLst/>
          </a:prstGeom>
          <a:ln w="3175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5757887" y="1462090"/>
            <a:ext cx="2370112" cy="772546"/>
            <a:chOff x="5939986" y="4250672"/>
            <a:chExt cx="2370112" cy="772546"/>
          </a:xfrm>
        </p:grpSpPr>
        <p:pic>
          <p:nvPicPr>
            <p:cNvPr id="71" name="Picture 70" descr="images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9986" y="4250672"/>
              <a:ext cx="797617" cy="772546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6737603" y="4300733"/>
              <a:ext cx="157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 Neue"/>
                  <a:cs typeface="Helvetica Neue"/>
                </a:rPr>
                <a:t>Optimized</a:t>
              </a:r>
            </a:p>
            <a:p>
              <a:r>
                <a:rPr lang="en-US" sz="2000" dirty="0" smtClean="0">
                  <a:latin typeface="Helvetica Neue"/>
                  <a:cs typeface="Helvetica Neue"/>
                </a:rPr>
                <a:t>app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49662" y="1415052"/>
            <a:ext cx="1856257" cy="772546"/>
            <a:chOff x="2449661" y="1415051"/>
            <a:chExt cx="1856257" cy="772546"/>
          </a:xfrm>
        </p:grpSpPr>
        <p:pic>
          <p:nvPicPr>
            <p:cNvPr id="38" name="Picture 37" descr="images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9661" y="1415051"/>
              <a:ext cx="772546" cy="772546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3242571" y="1465112"/>
              <a:ext cx="10633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Helvetica Neue"/>
                  <a:cs typeface="Helvetica Neue"/>
                </a:rPr>
                <a:t>Original</a:t>
              </a:r>
            </a:p>
            <a:p>
              <a:r>
                <a:rPr lang="en-US" sz="2000" dirty="0" smtClean="0">
                  <a:latin typeface="Helvetica Neue"/>
                  <a:cs typeface="Helvetica Neue"/>
                </a:rPr>
                <a:t>app</a:t>
              </a:r>
            </a:p>
          </p:txBody>
        </p:sp>
      </p:grpSp>
      <p:sp>
        <p:nvSpPr>
          <p:cNvPr id="63" name="Snip Single Corner Rectangle 62"/>
          <p:cNvSpPr/>
          <p:nvPr/>
        </p:nvSpPr>
        <p:spPr>
          <a:xfrm>
            <a:off x="434913" y="1412624"/>
            <a:ext cx="1791329" cy="719955"/>
          </a:xfrm>
          <a:prstGeom prst="snip1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"/>
                <a:cs typeface="Helvetica Neue"/>
              </a:rPr>
              <a:t>Step 0</a:t>
            </a:r>
            <a:r>
              <a:rPr lang="en-US" dirty="0">
                <a:solidFill>
                  <a:schemeClr val="tx1"/>
                </a:solidFill>
                <a:latin typeface="Helvetica Neue"/>
                <a:cs typeface="Helvetica Neue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Helvetica Neue"/>
                <a:cs typeface="Helvetica Neue"/>
              </a:rPr>
              <a:t>Sensor traces</a:t>
            </a:r>
            <a:endParaRPr lang="en-US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1475255" y="2132579"/>
            <a:ext cx="0" cy="641509"/>
          </a:xfrm>
          <a:prstGeom prst="line">
            <a:avLst/>
          </a:prstGeom>
          <a:ln w="31750"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46405" y="4004125"/>
            <a:ext cx="67268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Taint</a:t>
            </a:r>
          </a:p>
          <a:p>
            <a:r>
              <a:rPr lang="en-US" dirty="0" smtClean="0">
                <a:latin typeface="Helvetica Neue"/>
                <a:cs typeface="Helvetica Neue"/>
              </a:rPr>
              <a:t>log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2663" y="5502947"/>
            <a:ext cx="122074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6A6A6"/>
                </a:solidFill>
                <a:latin typeface="Helvetica Neue"/>
                <a:cs typeface="Helvetica Neue"/>
              </a:rPr>
              <a:t>Classifier </a:t>
            </a:r>
          </a:p>
          <a:p>
            <a:r>
              <a:rPr lang="en-US" dirty="0" smtClean="0">
                <a:solidFill>
                  <a:srgbClr val="A6A6A6"/>
                </a:solidFill>
                <a:latin typeface="Helvetica Neue"/>
                <a:cs typeface="Helvetica Neue"/>
              </a:rPr>
              <a:t>model</a:t>
            </a:r>
            <a:endParaRPr lang="en-US" dirty="0">
              <a:solidFill>
                <a:srgbClr val="A6A6A6"/>
              </a:solidFill>
              <a:latin typeface="Helvetica Neue"/>
              <a:cs typeface="Helvetica Neue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38931" y="4099402"/>
            <a:ext cx="14591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6A6A6"/>
                </a:solidFill>
                <a:latin typeface="Helvetica Neue"/>
                <a:cs typeface="Helvetica Neue"/>
              </a:rPr>
              <a:t>Sensor parameter</a:t>
            </a:r>
            <a:endParaRPr lang="en-US" dirty="0">
              <a:solidFill>
                <a:srgbClr val="A6A6A6"/>
              </a:solidFill>
              <a:latin typeface="Helvetica Neue"/>
              <a:cs typeface="Helvetica Neue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44559" y="3844245"/>
            <a:ext cx="22310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Helvetica Neue"/>
                <a:cs typeface="Helvetica Neue"/>
              </a:rPr>
              <a:t>MobileHub</a:t>
            </a:r>
            <a:endParaRPr lang="en-US" sz="3200" dirty="0">
              <a:latin typeface="Helvetica Neue"/>
              <a:cs typeface="Helvetica Neue"/>
            </a:endParaRPr>
          </a:p>
          <a:p>
            <a:pPr algn="ctr"/>
            <a:r>
              <a:rPr lang="en-US" sz="3200" dirty="0">
                <a:latin typeface="Helvetica Neue"/>
                <a:cs typeface="Helvetica Neue"/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425689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23296</TotalTime>
  <Words>1274</Words>
  <Application>Microsoft Macintosh PowerPoint</Application>
  <PresentationFormat>On-screen Show (4:3)</PresentationFormat>
  <Paragraphs>396</Paragraphs>
  <Slides>28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Enhancing Mobile Apps to Use Sensor Hubs without Programmer Effort</vt:lpstr>
      <vt:lpstr>Continuous sensing apps</vt:lpstr>
      <vt:lpstr>But it drains the battery</vt:lpstr>
      <vt:lpstr>Sensor hub: low power processor</vt:lpstr>
      <vt:lpstr>Existing approaches</vt:lpstr>
      <vt:lpstr>MobileHub: leverage sensor hub without programmer effort</vt:lpstr>
      <vt:lpstr>MobileHub example</vt:lpstr>
      <vt:lpstr>System Overview</vt:lpstr>
      <vt:lpstr>System overview</vt:lpstr>
      <vt:lpstr>Taint tracking</vt:lpstr>
      <vt:lpstr>Challenge: implicit flow</vt:lpstr>
      <vt:lpstr>Implicit flow tracking example</vt:lpstr>
      <vt:lpstr>System overview</vt:lpstr>
      <vt:lpstr>Learning a buffer policy</vt:lpstr>
      <vt:lpstr>Goal: find a proper buffer size</vt:lpstr>
      <vt:lpstr>Implementation</vt:lpstr>
      <vt:lpstr>End-to-end measurement</vt:lpstr>
      <vt:lpstr>Trace-driven evaluation</vt:lpstr>
      <vt:lpstr>PowerPoint Presentation</vt:lpstr>
      <vt:lpstr>Methodology</vt:lpstr>
      <vt:lpstr>Evaluation</vt:lpstr>
      <vt:lpstr>Energy improvement</vt:lpstr>
      <vt:lpstr>Notification delay</vt:lpstr>
      <vt:lpstr>Conclusion</vt:lpstr>
      <vt:lpstr>Thank you!</vt:lpstr>
      <vt:lpstr>Back up</vt:lpstr>
      <vt:lpstr>Sensor Hub Service</vt:lpstr>
      <vt:lpstr>Dynamic vs static buffer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Flow Tracking for Efficient Usage of Sensor Hub</dc:title>
  <dc:creator>Haichen Shen</dc:creator>
  <cp:lastModifiedBy>Haichen Shen</cp:lastModifiedBy>
  <cp:revision>237</cp:revision>
  <cp:lastPrinted>2015-09-03T22:27:12Z</cp:lastPrinted>
  <dcterms:created xsi:type="dcterms:W3CDTF">2013-09-29T15:18:00Z</dcterms:created>
  <dcterms:modified xsi:type="dcterms:W3CDTF">2015-09-07T12:31:55Z</dcterms:modified>
</cp:coreProperties>
</file>