
<file path=[Content_Types].xml><?xml version="1.0" encoding="utf-8"?>
<Types xmlns="http://schemas.openxmlformats.org/package/2006/content-types">
  <Default Extension="emf" ContentType="image/x-emf"/>
  <Default Extension="fntdata" ContentType="application/x-fontdata"/>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8" r:id="rId2"/>
  </p:sldMasterIdLst>
  <p:notesMasterIdLst>
    <p:notesMasterId r:id="rId26"/>
  </p:notesMasterIdLst>
  <p:sldIdLst>
    <p:sldId id="256" r:id="rId3"/>
    <p:sldId id="257" r:id="rId4"/>
    <p:sldId id="258" r:id="rId5"/>
    <p:sldId id="260" r:id="rId6"/>
    <p:sldId id="261" r:id="rId7"/>
    <p:sldId id="262" r:id="rId8"/>
    <p:sldId id="282" r:id="rId9"/>
    <p:sldId id="263" r:id="rId10"/>
    <p:sldId id="264" r:id="rId11"/>
    <p:sldId id="266" r:id="rId12"/>
    <p:sldId id="267" r:id="rId13"/>
    <p:sldId id="269" r:id="rId14"/>
    <p:sldId id="283" r:id="rId15"/>
    <p:sldId id="270" r:id="rId16"/>
    <p:sldId id="271" r:id="rId17"/>
    <p:sldId id="272" r:id="rId18"/>
    <p:sldId id="276" r:id="rId19"/>
    <p:sldId id="285" r:id="rId20"/>
    <p:sldId id="284" r:id="rId21"/>
    <p:sldId id="277" r:id="rId22"/>
    <p:sldId id="278" r:id="rId23"/>
    <p:sldId id="273" r:id="rId24"/>
    <p:sldId id="275" r:id="rId25"/>
  </p:sldIdLst>
  <p:sldSz cx="9144000" cy="5143500" type="screen16x9"/>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Helvetica Neue" panose="02000503000000020004" pitchFamily="2" charset="0"/>
      <p:regular r:id="rId33"/>
      <p:bold r:id="rId34"/>
      <p:italic r:id="rId35"/>
      <p:boldItalic r:id="rId36"/>
    </p:embeddedFont>
    <p:embeddedFont>
      <p:font typeface="Helvetica Neue Light" panose="02000403000000020004"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8"/>
    <p:restoredTop sz="48164"/>
  </p:normalViewPr>
  <p:slideViewPr>
    <p:cSldViewPr snapToGrid="0">
      <p:cViewPr varScale="1">
        <p:scale>
          <a:sx n="58" d="100"/>
          <a:sy n="58" d="100"/>
        </p:scale>
        <p:origin x="2664" y="17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806f16c958_2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0" name="Google Shape;170;g806f16c958_2_9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2100" b="1" dirty="0"/>
              <a:t>Good afternoon everyone. Welcome to my presentation.</a:t>
            </a:r>
            <a:endParaRPr sz="2100" b="1" dirty="0"/>
          </a:p>
          <a:p>
            <a:pPr marL="0" lvl="0" indent="0" algn="l" rtl="0">
              <a:lnSpc>
                <a:spcPct val="117999"/>
              </a:lnSpc>
              <a:spcBef>
                <a:spcPts val="0"/>
              </a:spcBef>
              <a:spcAft>
                <a:spcPts val="0"/>
              </a:spcAft>
              <a:buNone/>
            </a:pPr>
            <a:r>
              <a:rPr lang="en" sz="2000" b="1" dirty="0"/>
              <a:t>Today, I am going to introduce our paper, Need for Mobile Speed: A Historical Analysis of Mobile Web Performance. This is a joint effort with my colleagues at Stony Brook University.</a:t>
            </a:r>
            <a:endParaRPr sz="2000"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806f16c958_2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6" name="Google Shape;416;g806f16c958_2_24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000" b="1" dirty="0">
                <a:latin typeface="Helvetica Neue"/>
                <a:ea typeface="Helvetica Neue"/>
                <a:cs typeface="Helvetica Neue"/>
                <a:sym typeface="Helvetica Neue"/>
              </a:rPr>
              <a:t>Overall, our test bed provides:</a:t>
            </a:r>
            <a:endParaRPr sz="2000" b="1" dirty="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 sz="2000" b="1" dirty="0">
                <a:latin typeface="Helvetica Neue"/>
                <a:ea typeface="Helvetica Neue"/>
                <a:cs typeface="Helvetica Neue"/>
                <a:sym typeface="Helvetica Neue"/>
              </a:rPr>
              <a:t>1- A Controlled Environment to mitigate Content and Network variations.</a:t>
            </a:r>
            <a:endParaRPr sz="2000" b="1" dirty="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 sz="2000" b="1" dirty="0">
                <a:latin typeface="Helvetica Neue"/>
                <a:ea typeface="Helvetica Neue"/>
                <a:cs typeface="Helvetica Neue"/>
                <a:sym typeface="Helvetica Neue"/>
              </a:rPr>
              <a:t> </a:t>
            </a:r>
            <a:r>
              <a:rPr lang="en" sz="2000" b="1" dirty="0">
                <a:solidFill>
                  <a:schemeClr val="dk1"/>
                </a:solidFill>
                <a:latin typeface="Helvetica Neue"/>
                <a:ea typeface="Helvetica Neue"/>
                <a:cs typeface="Helvetica Neue"/>
                <a:sym typeface="Helvetica Neue"/>
              </a:rPr>
              <a:t>We use Google’s WPR (from catapult project) as our record/replay server to serve similar contents for all of our experiments.</a:t>
            </a:r>
            <a:endParaRPr sz="2000" b="1" dirty="0">
              <a:solidFill>
                <a:schemeClr val="dk1"/>
              </a:solidFill>
            </a:endParaRPr>
          </a:p>
          <a:p>
            <a:pPr marL="0" lvl="0" indent="0" algn="l" rtl="0">
              <a:lnSpc>
                <a:spcPct val="117999"/>
              </a:lnSpc>
              <a:spcBef>
                <a:spcPts val="0"/>
              </a:spcBef>
              <a:spcAft>
                <a:spcPts val="0"/>
              </a:spcAft>
              <a:buNone/>
            </a:pPr>
            <a:r>
              <a:rPr lang="en" sz="2000" b="1" dirty="0">
                <a:latin typeface="Helvetica Neue"/>
                <a:ea typeface="Helvetica Neue"/>
                <a:cs typeface="Helvetica Neue"/>
                <a:sym typeface="Helvetica Neue"/>
              </a:rPr>
              <a:t>We also use </a:t>
            </a:r>
            <a:r>
              <a:rPr lang="en" sz="2000" b="1" dirty="0" err="1">
                <a:latin typeface="Helvetica Neue"/>
                <a:ea typeface="Helvetica Neue"/>
                <a:cs typeface="Helvetica Neue"/>
                <a:sym typeface="Helvetica Neue"/>
              </a:rPr>
              <a:t>linux</a:t>
            </a:r>
            <a:r>
              <a:rPr lang="en" sz="2000" b="1" dirty="0">
                <a:latin typeface="Helvetica Neue"/>
                <a:ea typeface="Helvetica Neue"/>
                <a:cs typeface="Helvetica Neue"/>
                <a:sym typeface="Helvetica Neue"/>
              </a:rPr>
              <a:t> Traffic Control (</a:t>
            </a:r>
            <a:r>
              <a:rPr lang="en" sz="2000" b="1" dirty="0" err="1">
                <a:latin typeface="Helvetica Neue"/>
                <a:ea typeface="Helvetica Neue"/>
                <a:cs typeface="Helvetica Neue"/>
                <a:sym typeface="Helvetica Neue"/>
              </a:rPr>
              <a:t>tc</a:t>
            </a:r>
            <a:r>
              <a:rPr lang="en" sz="2000" b="1" dirty="0">
                <a:latin typeface="Helvetica Neue"/>
                <a:ea typeface="Helvetica Neue"/>
                <a:cs typeface="Helvetica Neue"/>
                <a:sym typeface="Helvetica Neue"/>
              </a:rPr>
              <a:t>) utility to control network parameters.</a:t>
            </a:r>
            <a:endParaRPr sz="2000" b="1" dirty="0">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sz="2000" b="1" dirty="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 sz="2000" b="1" dirty="0">
                <a:latin typeface="Helvetica Neue"/>
                <a:ea typeface="Helvetica Neue"/>
                <a:cs typeface="Helvetica Neue"/>
                <a:sym typeface="Helvetica Neue"/>
              </a:rPr>
              <a:t>2- The testbed also provide s a general framework capable of managing variety of browsers. We have customized Hindsight which is </a:t>
            </a:r>
            <a:r>
              <a:rPr lang="en" sz="2000" b="1" dirty="0">
                <a:solidFill>
                  <a:schemeClr val="dk1"/>
                </a:solidFill>
              </a:rPr>
              <a:t>a browser-agnostic security framework as our experiment </a:t>
            </a:r>
            <a:r>
              <a:rPr lang="en" sz="2000" b="1" dirty="0" err="1">
                <a:solidFill>
                  <a:schemeClr val="dk1"/>
                </a:solidFill>
              </a:rPr>
              <a:t>automator</a:t>
            </a:r>
            <a:r>
              <a:rPr lang="en" sz="2000" b="1" dirty="0">
                <a:solidFill>
                  <a:schemeClr val="dk1"/>
                </a:solidFill>
              </a:rPr>
              <a:t> to install different mobile browsers, under different Android versions. Hindsight takes care of fresh installation (to guarantee a cold start), bypasses any splash screen and launches appropriate  browser activities through ADB.</a:t>
            </a:r>
            <a:endParaRPr sz="2000" b="1" dirty="0">
              <a:solidFill>
                <a:schemeClr val="dk1"/>
              </a:solidFill>
            </a:endParaRPr>
          </a:p>
          <a:p>
            <a:pPr marL="0" lvl="0" indent="0" algn="l" rtl="0">
              <a:lnSpc>
                <a:spcPct val="117999"/>
              </a:lnSpc>
              <a:spcBef>
                <a:spcPts val="0"/>
              </a:spcBef>
              <a:spcAft>
                <a:spcPts val="0"/>
              </a:spcAft>
              <a:buNone/>
            </a:pPr>
            <a:endParaRPr sz="2000" b="1" dirty="0">
              <a:solidFill>
                <a:schemeClr val="dk1"/>
              </a:solidFill>
            </a:endParaRPr>
          </a:p>
          <a:p>
            <a:pPr marL="0" lvl="0" indent="0" algn="l" rtl="0">
              <a:lnSpc>
                <a:spcPct val="117999"/>
              </a:lnSpc>
              <a:spcBef>
                <a:spcPts val="0"/>
              </a:spcBef>
              <a:spcAft>
                <a:spcPts val="0"/>
              </a:spcAft>
              <a:buNone/>
            </a:pPr>
            <a:r>
              <a:rPr lang="en" sz="2000" b="1" dirty="0">
                <a:solidFill>
                  <a:schemeClr val="dk1"/>
                </a:solidFill>
              </a:rPr>
              <a:t>3- And finally this testbed is a metric collector, we inject  Akamai Boomerang script in each page we serve.</a:t>
            </a:r>
            <a:endParaRPr sz="2000" b="1" dirty="0">
              <a:solidFill>
                <a:schemeClr val="dk1"/>
              </a:solidFill>
            </a:endParaRPr>
          </a:p>
          <a:p>
            <a:pPr marL="0" lvl="0" indent="0" algn="l" rtl="0">
              <a:lnSpc>
                <a:spcPct val="117999"/>
              </a:lnSpc>
              <a:spcBef>
                <a:spcPts val="0"/>
              </a:spcBef>
              <a:spcAft>
                <a:spcPts val="0"/>
              </a:spcAft>
              <a:buNone/>
            </a:pPr>
            <a:r>
              <a:rPr lang="en" sz="2000" b="1" dirty="0">
                <a:solidFill>
                  <a:schemeClr val="dk1"/>
                </a:solidFill>
              </a:rPr>
              <a:t>Boomerang is a JavaScript library that measures the performance characteristics of real-world page loads and interactions.. </a:t>
            </a:r>
          </a:p>
          <a:p>
            <a:pPr marL="0" lvl="0" indent="0" algn="l" rtl="0">
              <a:lnSpc>
                <a:spcPct val="117999"/>
              </a:lnSpc>
              <a:spcBef>
                <a:spcPts val="0"/>
              </a:spcBef>
              <a:spcAft>
                <a:spcPts val="0"/>
              </a:spcAft>
              <a:buNone/>
            </a:pPr>
            <a:endParaRPr lang="en" sz="2000" b="1" dirty="0">
              <a:solidFill>
                <a:schemeClr val="dk1"/>
              </a:solidFill>
            </a:endParaRPr>
          </a:p>
          <a:p>
            <a:pPr marL="0" lvl="0" indent="0" algn="l" rtl="0">
              <a:lnSpc>
                <a:spcPct val="117999"/>
              </a:lnSpc>
              <a:spcBef>
                <a:spcPts val="0"/>
              </a:spcBef>
              <a:spcAft>
                <a:spcPts val="0"/>
              </a:spcAft>
              <a:buNone/>
            </a:pPr>
            <a:r>
              <a:rPr lang="en" sz="2000" b="1" dirty="0">
                <a:solidFill>
                  <a:schemeClr val="dk1"/>
                </a:solidFill>
              </a:rPr>
              <a:t>THIS PAGE HAS NOT BEEN MODIFIED. IT HAS TO BE CONSISTENT WITH THE PREVIOUS SLIDE. YOU USE THE TERM EXPERIMEN AUTOMATOR, REPLAY ETC THOSE NEED TO COME HERE AS WELL. </a:t>
            </a:r>
            <a:endParaRPr sz="2000" b="1"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806f16c958_2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7" name="Google Shape;467;g806f16c958_2_24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2000" b="1" dirty="0">
                <a:latin typeface="Helvetica Neue"/>
                <a:ea typeface="Helvetica Neue"/>
                <a:cs typeface="Helvetica Neue"/>
                <a:sym typeface="Helvetica Neue"/>
              </a:rPr>
              <a:t>To emulate network conditions for each year, we apply network profiles according to  Cisco visual networking index to reflect an average user in the world.</a:t>
            </a:r>
            <a:r>
              <a:rPr lang="en" sz="2000" b="1" dirty="0">
                <a:solidFill>
                  <a:schemeClr val="dk1"/>
                </a:solidFill>
              </a:rPr>
              <a:t>		</a:t>
            </a:r>
            <a:endParaRPr sz="2000" b="1" dirty="0">
              <a:solidFill>
                <a:schemeClr val="dk1"/>
              </a:solidFill>
            </a:endParaRPr>
          </a:p>
          <a:p>
            <a:pPr marL="0" lvl="0" indent="0" algn="l" rtl="0">
              <a:lnSpc>
                <a:spcPct val="115000"/>
              </a:lnSpc>
              <a:spcBef>
                <a:spcPts val="1200"/>
              </a:spcBef>
              <a:spcAft>
                <a:spcPts val="1200"/>
              </a:spcAft>
              <a:buSzPts val="1100"/>
              <a:buNone/>
            </a:pPr>
            <a:r>
              <a:rPr lang="en" sz="2000" b="1" dirty="0">
                <a:solidFill>
                  <a:schemeClr val="dk1"/>
                </a:solidFill>
              </a:rPr>
              <a:t>For example, ‘2015Env’ indicates an environment in which the network is the average network available in year 2015, browser versions are those released in 2015, running on top of an Android device that was widely used in 2015 along with Web pages from mid-2015 (as captured by the Internet archive). </a:t>
            </a:r>
          </a:p>
          <a:p>
            <a:pPr marL="0" lvl="0" indent="0" algn="l" rtl="0">
              <a:lnSpc>
                <a:spcPct val="115000"/>
              </a:lnSpc>
              <a:spcBef>
                <a:spcPts val="1200"/>
              </a:spcBef>
              <a:spcAft>
                <a:spcPts val="1200"/>
              </a:spcAft>
              <a:buSzPts val="1100"/>
              <a:buNone/>
            </a:pPr>
            <a:r>
              <a:rPr lang="en" sz="2000" b="1" dirty="0">
                <a:solidFill>
                  <a:schemeClr val="dk1"/>
                </a:solidFill>
                <a:latin typeface="Helvetica Neue"/>
                <a:ea typeface="Helvetica Neue"/>
                <a:cs typeface="Helvetica Neue"/>
                <a:sym typeface="Helvetica Neue"/>
              </a:rPr>
              <a:t>Similarly for 2016, 2017, and 2018.</a:t>
            </a:r>
          </a:p>
          <a:p>
            <a:pPr marL="0" lvl="0" indent="0" algn="l" rtl="0">
              <a:lnSpc>
                <a:spcPct val="115000"/>
              </a:lnSpc>
              <a:spcBef>
                <a:spcPts val="1200"/>
              </a:spcBef>
              <a:spcAft>
                <a:spcPts val="1200"/>
              </a:spcAft>
              <a:buSzPts val="1100"/>
              <a:buNone/>
            </a:pPr>
            <a:endParaRPr sz="2000" b="1" dirty="0">
              <a:latin typeface="Helvetica Neue"/>
              <a:ea typeface="Helvetica Neue"/>
              <a:cs typeface="Helvetica Neue"/>
              <a:sym typeface="Helvetica Neue"/>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806f16c958_9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806f16c958_9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indent="-298450" algn="l" rtl="0">
              <a:lnSpc>
                <a:spcPct val="100000"/>
              </a:lnSpc>
              <a:spcBef>
                <a:spcPts val="0"/>
              </a:spcBef>
              <a:spcAft>
                <a:spcPts val="0"/>
              </a:spcAft>
              <a:buClr>
                <a:srgbClr val="000000"/>
              </a:buClr>
              <a:buSzPts val="1100"/>
              <a:buFont typeface="Arial"/>
              <a:buChar char="●"/>
            </a:pPr>
            <a:r>
              <a:rPr lang="en-US" sz="2000" b="1" i="0" u="none" strike="noStrike" cap="none" dirty="0">
                <a:solidFill>
                  <a:srgbClr val="000000"/>
                </a:solidFill>
                <a:effectLst/>
                <a:latin typeface="Arial"/>
                <a:ea typeface="Arial"/>
                <a:cs typeface="Arial"/>
                <a:sym typeface="Arial"/>
              </a:rPr>
              <a:t>Web page performances are improving but </a:t>
            </a:r>
            <a:r>
              <a:rPr lang="en-US" sz="2000" b="1" dirty="0"/>
              <a:t> Let’s get back to our original question. Which factors are causing this improvement?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2000" b="1" dirty="0"/>
              <a:t>Is it because of optimized pages? No, We </a:t>
            </a:r>
            <a:r>
              <a:rPr lang="en-US" sz="2000" b="1" dirty="0">
                <a:solidFill>
                  <a:srgbClr val="222222"/>
                </a:solidFill>
                <a:highlight>
                  <a:srgbClr val="FFFFFF"/>
                </a:highlight>
                <a:latin typeface="Helvetica Neue"/>
                <a:ea typeface="Helvetica Neue"/>
                <a:cs typeface="Helvetica Neue"/>
                <a:sym typeface="Helvetica Neue"/>
              </a:rPr>
              <a:t>find that Web pages are becoming more complex .This is also aligned with previous studies. And we are not going into details for this.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2000" b="1" dirty="0">
                <a:solidFill>
                  <a:srgbClr val="222222"/>
                </a:solidFill>
                <a:highlight>
                  <a:srgbClr val="FFFFFF"/>
                </a:highlight>
                <a:latin typeface="Helvetica Neue"/>
                <a:ea typeface="Helvetica Neue"/>
                <a:cs typeface="Helvetica Neue"/>
                <a:sym typeface="Helvetica Neue"/>
              </a:rPr>
              <a:t>Is it because of better access networks? We find that network impact has saturated.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2000" b="1" dirty="0">
                <a:solidFill>
                  <a:srgbClr val="222222"/>
                </a:solidFill>
                <a:highlight>
                  <a:srgbClr val="FFFFFF"/>
                </a:highlight>
                <a:latin typeface="Helvetica Neue"/>
                <a:ea typeface="Helvetica Neue"/>
                <a:cs typeface="Helvetica Neue"/>
                <a:sym typeface="Helvetica Neue"/>
              </a:rPr>
              <a:t>Is it because of better browsers? We find that  browsers are becoming more bloated and less performant.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2000" b="1" dirty="0">
              <a:solidFill>
                <a:srgbClr val="222222"/>
              </a:solidFill>
              <a:highlight>
                <a:srgbClr val="FFFFFF"/>
              </a:highlight>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US" sz="2000" b="1" dirty="0">
                <a:solidFill>
                  <a:srgbClr val="222222"/>
                </a:solidFill>
                <a:highlight>
                  <a:srgbClr val="FFFFFF"/>
                </a:highlight>
                <a:latin typeface="Helvetica Neue"/>
                <a:ea typeface="Helvetica Neue"/>
                <a:cs typeface="Helvetica Neue"/>
                <a:sym typeface="Helvetica Neue"/>
              </a:rPr>
              <a:t>      We find that this increased performance is due to the more powerful underlying hardware and OS.</a:t>
            </a:r>
          </a:p>
          <a:p>
            <a:pPr marL="0" lvl="0" indent="0" algn="l" rtl="0">
              <a:spcBef>
                <a:spcPts val="0"/>
              </a:spcBef>
              <a:spcAft>
                <a:spcPts val="0"/>
              </a:spcAft>
              <a:buClr>
                <a:schemeClr val="dk1"/>
              </a:buClr>
              <a:buSzPts val="1100"/>
              <a:buFont typeface="Arial"/>
              <a:buNone/>
            </a:pPr>
            <a:endParaRPr lang="en-US" sz="2000" b="1" dirty="0">
              <a:solidFill>
                <a:srgbClr val="222222"/>
              </a:solidFill>
              <a:highlight>
                <a:srgbClr val="FFFFFF"/>
              </a:highlight>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US" sz="2000" b="1" dirty="0">
                <a:solidFill>
                  <a:srgbClr val="222222"/>
                </a:solidFill>
                <a:highlight>
                  <a:srgbClr val="FFFFFF"/>
                </a:highlight>
                <a:latin typeface="Helvetica Neue"/>
                <a:ea typeface="Helvetica Neue"/>
                <a:cs typeface="Helvetica Neue"/>
                <a:sym typeface="Helvetica Neue"/>
              </a:rPr>
              <a:t>       In fact, the improved hardware masks the slowdown of newer browser versions and complex Web pages.</a:t>
            </a:r>
          </a:p>
          <a:p>
            <a:pPr marL="0" lvl="0" indent="0" algn="l" rtl="0">
              <a:spcBef>
                <a:spcPts val="0"/>
              </a:spcBef>
              <a:spcAft>
                <a:spcPts val="0"/>
              </a:spcAft>
              <a:buClr>
                <a:schemeClr val="dk1"/>
              </a:buClr>
              <a:buSzPts val="1100"/>
              <a:buFont typeface="Arial"/>
              <a:buNone/>
            </a:pPr>
            <a:endParaRPr lang="en-US" sz="2000" b="1" dirty="0">
              <a:solidFill>
                <a:srgbClr val="222222"/>
              </a:solidFill>
              <a:highlight>
                <a:srgbClr val="FFFFFF"/>
              </a:highlight>
              <a:latin typeface="Helvetica Neue"/>
              <a:ea typeface="Helvetica Neue"/>
              <a:cs typeface="Helvetica Neue"/>
              <a:sym typeface="Helvetica Neue"/>
            </a:endParaRPr>
          </a:p>
          <a:p>
            <a:pPr marL="0" lvl="0" indent="0" algn="l" rtl="0">
              <a:spcBef>
                <a:spcPts val="0"/>
              </a:spcBef>
              <a:spcAft>
                <a:spcPts val="0"/>
              </a:spcAft>
              <a:buNone/>
            </a:pPr>
            <a:r>
              <a:rPr lang="en-US" sz="2000" b="1" dirty="0">
                <a:highlight>
                  <a:srgbClr val="FFFFFF"/>
                </a:highlight>
              </a:rPr>
              <a:t>      This has a significant implication for many regions across the globe that do not have access to newer phones.</a:t>
            </a:r>
          </a:p>
          <a:p>
            <a:pPr marL="457200" marR="0" indent="-298450" algn="l" rtl="0">
              <a:lnSpc>
                <a:spcPct val="100000"/>
              </a:lnSpc>
              <a:spcBef>
                <a:spcPts val="0"/>
              </a:spcBef>
              <a:spcAft>
                <a:spcPts val="0"/>
              </a:spcAft>
              <a:buClr>
                <a:srgbClr val="000000"/>
              </a:buClr>
              <a:buSzPts val="1100"/>
              <a:buFont typeface="Arial"/>
              <a:buChar char="●"/>
            </a:pPr>
            <a:endParaRPr lang="en-US" sz="2000" b="1"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806f16c958_9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806f16c958_9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7999"/>
              </a:lnSpc>
              <a:spcBef>
                <a:spcPts val="0"/>
              </a:spcBef>
              <a:spcAft>
                <a:spcPts val="0"/>
              </a:spcAft>
              <a:buNone/>
            </a:pPr>
            <a:r>
              <a:rPr lang="en" sz="2000" b="1" dirty="0">
                <a:solidFill>
                  <a:schemeClr val="dk1"/>
                </a:solidFill>
                <a:latin typeface="Helvetica Neue"/>
                <a:ea typeface="Helvetica Neue"/>
                <a:cs typeface="Helvetica Neue"/>
                <a:sym typeface="Helvetica Neue"/>
              </a:rPr>
              <a:t>So let’s get into details.</a:t>
            </a:r>
            <a:endParaRPr sz="2000" b="1" dirty="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 sz="2000" b="1" dirty="0">
                <a:solidFill>
                  <a:schemeClr val="dk1"/>
                </a:solidFill>
                <a:latin typeface="Helvetica Neue"/>
                <a:ea typeface="Helvetica Neue"/>
                <a:cs typeface="Helvetica Neue"/>
                <a:sym typeface="Helvetica Neue"/>
              </a:rPr>
              <a:t>We find that 2015 browsers outperformed 2018 browsers, when running on the 2018 mobile device. </a:t>
            </a:r>
            <a:endParaRPr sz="2000" b="1" dirty="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 sz="2000" b="1" dirty="0">
                <a:solidFill>
                  <a:schemeClr val="dk1"/>
                </a:solidFill>
                <a:latin typeface="Helvetica Neue"/>
                <a:ea typeface="Helvetica Neue"/>
                <a:cs typeface="Helvetica Neue"/>
                <a:sym typeface="Helvetica Neue"/>
              </a:rPr>
              <a:t>This is the page load time distribution for 2018 chrome browsers running on 2018 device. </a:t>
            </a:r>
            <a:endParaRPr sz="2000" b="1" dirty="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 sz="2000" b="1" dirty="0">
                <a:solidFill>
                  <a:schemeClr val="dk1"/>
                </a:solidFill>
                <a:latin typeface="Helvetica Neue"/>
                <a:ea typeface="Helvetica Neue"/>
                <a:cs typeface="Helvetica Neue"/>
                <a:sym typeface="Helvetica Neue"/>
              </a:rPr>
              <a:t>and this is a 2015 device running 2015 Chrome browser. We observe that older chrome and older device perform better than newer environments when all other factors are kept constant.</a:t>
            </a:r>
            <a:endParaRPr sz="2000" b="1" dirty="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sz="2000" b="1" dirty="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 sz="2000" b="1" dirty="0">
                <a:solidFill>
                  <a:schemeClr val="dk1"/>
                </a:solidFill>
                <a:latin typeface="Helvetica Neue"/>
                <a:ea typeface="Helvetica Neue"/>
                <a:cs typeface="Helvetica Neue"/>
                <a:sym typeface="Helvetica Neue"/>
              </a:rPr>
              <a:t>Similarly, the 2018 browser is slower than the 2015 browser, when both are running on top of a 2015 mobile device. </a:t>
            </a:r>
            <a:endParaRPr sz="2000" b="1" dirty="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Clr>
                <a:schemeClr val="dk1"/>
              </a:buClr>
              <a:buFont typeface="Arial"/>
              <a:buNone/>
            </a:pPr>
            <a:endParaRPr sz="2000" b="1" dirty="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Clr>
                <a:schemeClr val="dk1"/>
              </a:buClr>
              <a:buFont typeface="Arial"/>
              <a:buNone/>
            </a:pPr>
            <a:r>
              <a:rPr lang="en" sz="2000" b="1" dirty="0">
                <a:solidFill>
                  <a:schemeClr val="dk1"/>
                </a:solidFill>
                <a:latin typeface="Helvetica Neue"/>
                <a:ea typeface="Helvetica Neue"/>
                <a:cs typeface="Helvetica Neue"/>
                <a:sym typeface="Helvetica Neue"/>
              </a:rPr>
              <a:t>Since all other factors were kept constant, this demonstrates that newer versions of browsers are slower than their older counterparts.</a:t>
            </a:r>
            <a:endParaRPr sz="2000" b="1" dirty="0">
              <a:solidFill>
                <a:schemeClr val="dk1"/>
              </a:solidFill>
            </a:endParaRPr>
          </a:p>
          <a:p>
            <a:pPr marL="0" lvl="0" indent="0" algn="l" rtl="0">
              <a:lnSpc>
                <a:spcPct val="117999"/>
              </a:lnSpc>
              <a:spcBef>
                <a:spcPts val="0"/>
              </a:spcBef>
              <a:spcAft>
                <a:spcPts val="0"/>
              </a:spcAft>
              <a:buClr>
                <a:schemeClr val="dk1"/>
              </a:buClr>
              <a:buFont typeface="Arial"/>
              <a:buNone/>
            </a:pPr>
            <a:r>
              <a:rPr lang="en" sz="2000" b="1" dirty="0">
                <a:solidFill>
                  <a:schemeClr val="dk1"/>
                </a:solidFill>
                <a:latin typeface="Helvetica Neue"/>
                <a:ea typeface="Helvetica Neue"/>
                <a:cs typeface="Helvetica Neue"/>
                <a:sym typeface="Helvetica Neue"/>
              </a:rPr>
              <a:t>Newer browser are bloated usually to add more features but it comes at the expense of the performance.</a:t>
            </a:r>
            <a:endParaRPr sz="2000" b="1" dirty="0">
              <a:solidFill>
                <a:schemeClr val="dk1"/>
              </a:solidFill>
            </a:endParaRPr>
          </a:p>
          <a:p>
            <a:pPr marL="0" lvl="0" indent="0" algn="l" rtl="0">
              <a:spcBef>
                <a:spcPts val="0"/>
              </a:spcBef>
              <a:spcAft>
                <a:spcPts val="0"/>
              </a:spcAft>
              <a:buNone/>
            </a:pPr>
            <a:endParaRPr lang="en-US" sz="2000" b="1" dirty="0"/>
          </a:p>
          <a:p>
            <a:pPr marL="0" lvl="0" indent="0" algn="l" rtl="0">
              <a:spcBef>
                <a:spcPts val="0"/>
              </a:spcBef>
              <a:spcAft>
                <a:spcPts val="0"/>
              </a:spcAft>
              <a:buNone/>
            </a:pPr>
            <a:r>
              <a:rPr lang="en-US" sz="2000" b="1" dirty="0"/>
              <a:t>THE 1 OF 2NEEDS TO BE ALIGNED WELL AND BE PART OF THE HEADING</a:t>
            </a:r>
            <a:endParaRPr sz="2000" b="1" dirty="0"/>
          </a:p>
        </p:txBody>
      </p:sp>
    </p:spTree>
    <p:extLst>
      <p:ext uri="{BB962C8B-B14F-4D97-AF65-F5344CB8AC3E}">
        <p14:creationId xmlns:p14="http://schemas.microsoft.com/office/powerpoint/2010/main" val="3552403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806f16c958_2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1" name="Google Shape;511;g806f16c958_2_25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2000" b="1" dirty="0"/>
              <a:t>Similar trend is observed for </a:t>
            </a:r>
            <a:r>
              <a:rPr lang="en" sz="2000" b="1" dirty="0" err="1"/>
              <a:t>FireFox</a:t>
            </a:r>
            <a:r>
              <a:rPr lang="en" sz="2000" b="1" dirty="0"/>
              <a:t> and the remaining 6 browsers. Others in this plot is a representative of the median value for the 6 remaining browsers we have used in our measurements.</a:t>
            </a:r>
          </a:p>
          <a:p>
            <a:pPr marL="0" lvl="0" indent="0" algn="l" rtl="0">
              <a:lnSpc>
                <a:spcPct val="117999"/>
              </a:lnSpc>
              <a:spcBef>
                <a:spcPts val="0"/>
              </a:spcBef>
              <a:spcAft>
                <a:spcPts val="0"/>
              </a:spcAft>
              <a:buNone/>
            </a:pPr>
            <a:endParaRPr lang="en" sz="2000" b="1" dirty="0"/>
          </a:p>
          <a:p>
            <a:pPr marL="0" lvl="0" indent="0" algn="l" rtl="0">
              <a:lnSpc>
                <a:spcPct val="117999"/>
              </a:lnSpc>
              <a:spcBef>
                <a:spcPts val="0"/>
              </a:spcBef>
              <a:spcAft>
                <a:spcPts val="0"/>
              </a:spcAft>
              <a:buNone/>
            </a:pPr>
            <a:r>
              <a:rPr lang="en" sz="2000" b="1" dirty="0"/>
              <a:t>SAME FOR HERE, 2 OF 2 SHOULD BE PART OF THE HEADING</a:t>
            </a:r>
            <a:endParaRPr sz="2000" b="1"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85fa5ae95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85fa5ae95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7999"/>
              </a:lnSpc>
              <a:spcBef>
                <a:spcPts val="0"/>
              </a:spcBef>
              <a:spcAft>
                <a:spcPts val="0"/>
              </a:spcAft>
              <a:buNone/>
            </a:pPr>
            <a:r>
              <a:rPr lang="en" sz="2000" b="1" dirty="0">
                <a:solidFill>
                  <a:schemeClr val="dk1"/>
                </a:solidFill>
                <a:latin typeface="Helvetica Neue"/>
                <a:ea typeface="Helvetica Neue"/>
                <a:cs typeface="Helvetica Neue"/>
                <a:sym typeface="Helvetica Neue"/>
              </a:rPr>
              <a:t>In another finding, we find network impact has saturated.  This graph shows the network impact result  for Chrome browser. </a:t>
            </a:r>
            <a:endParaRPr sz="2000" b="1" dirty="0">
              <a:solidFill>
                <a:schemeClr val="dk1"/>
              </a:solidFill>
            </a:endParaRPr>
          </a:p>
          <a:p>
            <a:pPr marL="0" lvl="0" indent="0" algn="l" rtl="0">
              <a:lnSpc>
                <a:spcPct val="117999"/>
              </a:lnSpc>
              <a:spcBef>
                <a:spcPts val="0"/>
              </a:spcBef>
              <a:spcAft>
                <a:spcPts val="0"/>
              </a:spcAft>
              <a:buNone/>
            </a:pPr>
            <a:r>
              <a:rPr lang="en" sz="2000" b="1" dirty="0">
                <a:solidFill>
                  <a:schemeClr val="dk1"/>
                </a:solidFill>
                <a:latin typeface="Helvetica Neue"/>
                <a:ea typeface="Helvetica Neue"/>
                <a:cs typeface="Helvetica Neue"/>
                <a:sym typeface="Helvetica Neue"/>
              </a:rPr>
              <a:t>Here, we applied different network conditions to a recent browser and device.</a:t>
            </a:r>
            <a:endParaRPr sz="2000" b="1" dirty="0">
              <a:solidFill>
                <a:schemeClr val="dk1"/>
              </a:solidFill>
            </a:endParaRPr>
          </a:p>
          <a:p>
            <a:pPr marL="0" lvl="0" indent="0" algn="l" rtl="0">
              <a:lnSpc>
                <a:spcPct val="117999"/>
              </a:lnSpc>
              <a:spcBef>
                <a:spcPts val="0"/>
              </a:spcBef>
              <a:spcAft>
                <a:spcPts val="0"/>
              </a:spcAft>
              <a:buNone/>
            </a:pPr>
            <a:r>
              <a:rPr lang="en" sz="2000" b="1" dirty="0">
                <a:solidFill>
                  <a:schemeClr val="dk1"/>
                </a:solidFill>
              </a:rPr>
              <a:t>We again keep all other factors constant and load 2018 Web pages on 2018 device and browsers.</a:t>
            </a:r>
          </a:p>
          <a:p>
            <a:pPr marL="0" lvl="0" indent="0" algn="l" rtl="0">
              <a:lnSpc>
                <a:spcPct val="117999"/>
              </a:lnSpc>
              <a:spcBef>
                <a:spcPts val="0"/>
              </a:spcBef>
              <a:spcAft>
                <a:spcPts val="0"/>
              </a:spcAft>
              <a:buNone/>
            </a:pPr>
            <a:r>
              <a:rPr lang="en" sz="2000" b="1" dirty="0">
                <a:solidFill>
                  <a:schemeClr val="dk1"/>
                </a:solidFill>
                <a:latin typeface="Helvetica Neue"/>
                <a:ea typeface="Helvetica Neue"/>
                <a:cs typeface="Helvetica Neue"/>
                <a:sym typeface="Helvetica Neue"/>
              </a:rPr>
              <a:t>click</a:t>
            </a:r>
            <a:endParaRPr sz="2000" b="1" dirty="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 sz="2000" b="1" dirty="0">
                <a:solidFill>
                  <a:schemeClr val="dk1"/>
                </a:solidFill>
                <a:latin typeface="Helvetica Neue"/>
                <a:ea typeface="Helvetica Neue"/>
                <a:cs typeface="Helvetica Neue"/>
                <a:sym typeface="Helvetica Neue"/>
              </a:rPr>
              <a:t>This is 2018 network on 2018 device, followed by 2017, 2016, and 2015 networks.</a:t>
            </a:r>
            <a:endParaRPr sz="2000" b="1" dirty="0">
              <a:solidFill>
                <a:schemeClr val="dk1"/>
              </a:solidFill>
            </a:endParaRPr>
          </a:p>
          <a:p>
            <a:pPr marL="0" lvl="0" indent="0" algn="l" rtl="0">
              <a:lnSpc>
                <a:spcPct val="117999"/>
              </a:lnSpc>
              <a:spcBef>
                <a:spcPts val="0"/>
              </a:spcBef>
              <a:spcAft>
                <a:spcPts val="0"/>
              </a:spcAft>
              <a:buNone/>
            </a:pPr>
            <a:endParaRPr sz="2000" b="1" dirty="0">
              <a:solidFill>
                <a:schemeClr val="dk1"/>
              </a:solidFill>
            </a:endParaRPr>
          </a:p>
          <a:p>
            <a:pPr marL="0" lvl="0" indent="0" algn="l" rtl="0">
              <a:lnSpc>
                <a:spcPct val="117999"/>
              </a:lnSpc>
              <a:spcBef>
                <a:spcPts val="0"/>
              </a:spcBef>
              <a:spcAft>
                <a:spcPts val="0"/>
              </a:spcAft>
              <a:buNone/>
            </a:pPr>
            <a:r>
              <a:rPr lang="en" sz="2000" b="1" dirty="0">
                <a:solidFill>
                  <a:schemeClr val="dk1"/>
                </a:solidFill>
              </a:rPr>
              <a:t> The performance jump between the 2015 and 2016 network is the highest,  With further improvement in network conditions from 2016 to 2018, there is only a modest improvement in PLT. </a:t>
            </a:r>
          </a:p>
          <a:p>
            <a:pPr marL="0" lvl="0" indent="0" algn="l" rtl="0">
              <a:lnSpc>
                <a:spcPct val="117999"/>
              </a:lnSpc>
              <a:spcBef>
                <a:spcPts val="0"/>
              </a:spcBef>
              <a:spcAft>
                <a:spcPts val="0"/>
              </a:spcAft>
              <a:buNone/>
            </a:pPr>
            <a:endParaRPr lang="en" sz="2000" b="1" dirty="0">
              <a:solidFill>
                <a:schemeClr val="dk1"/>
              </a:solidFill>
            </a:endParaRPr>
          </a:p>
          <a:p>
            <a:pPr marL="0" lvl="0" indent="0" algn="l" rtl="0">
              <a:lnSpc>
                <a:spcPct val="117999"/>
              </a:lnSpc>
              <a:spcBef>
                <a:spcPts val="0"/>
              </a:spcBef>
              <a:spcAft>
                <a:spcPts val="0"/>
              </a:spcAft>
              <a:buNone/>
            </a:pPr>
            <a:r>
              <a:rPr lang="en" sz="2000" b="1" dirty="0">
                <a:solidFill>
                  <a:schemeClr val="dk1"/>
                </a:solidFill>
              </a:rPr>
              <a:t>SAME HERE FOR 1 OF 2</a:t>
            </a:r>
            <a:endParaRPr sz="2000" b="1" dirty="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806f16c958_2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6" name="Google Shape;546;g806f16c958_2_28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2000" b="1" dirty="0"/>
              <a:t>Similar trend is observed for </a:t>
            </a:r>
            <a:r>
              <a:rPr lang="en-US" sz="2000" b="1" dirty="0" err="1"/>
              <a:t>FireFox</a:t>
            </a:r>
            <a:r>
              <a:rPr lang="en-US" sz="2000" b="1" dirty="0"/>
              <a:t> and the remaining 6 browser shown as other. </a:t>
            </a:r>
          </a:p>
          <a:p>
            <a:pPr marL="0" marR="0" lvl="0" indent="0" algn="l" defTabSz="914400" rtl="0" eaLnBrk="1" fontAlgn="auto" latinLnBrk="0" hangingPunct="1">
              <a:lnSpc>
                <a:spcPct val="117999"/>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As you can see, the performance jump between the 2015 and 2016 network is the highest, and  With further improvement in network conditions from 2016 to 2018, there is only a modest improvement in PLT. </a:t>
            </a:r>
            <a:endParaRPr lang="en-US" sz="2000" dirty="0"/>
          </a:p>
          <a:p>
            <a:pPr marL="0" lvl="0" indent="0" algn="l" rtl="0">
              <a:lnSpc>
                <a:spcPct val="117999"/>
              </a:lnSpc>
              <a:spcBef>
                <a:spcPts val="0"/>
              </a:spcBef>
              <a:spcAft>
                <a:spcPts val="0"/>
              </a:spcAft>
              <a:buNone/>
            </a:pPr>
            <a:endParaRPr lang="en-US" sz="2000" b="1" dirty="0"/>
          </a:p>
          <a:p>
            <a:pPr marL="0" lvl="0" indent="0" algn="l" rtl="0">
              <a:lnSpc>
                <a:spcPct val="117999"/>
              </a:lnSpc>
              <a:spcBef>
                <a:spcPts val="0"/>
              </a:spcBef>
              <a:spcAft>
                <a:spcPts val="0"/>
              </a:spcAft>
              <a:buNone/>
            </a:pPr>
            <a:endParaRPr lang="en-US" sz="2000" b="1" dirty="0"/>
          </a:p>
          <a:p>
            <a:pPr marL="0" lvl="0" indent="0" algn="l" rtl="0">
              <a:lnSpc>
                <a:spcPct val="117999"/>
              </a:lnSpc>
              <a:spcBef>
                <a:spcPts val="0"/>
              </a:spcBef>
              <a:spcAft>
                <a:spcPts val="0"/>
              </a:spcAft>
              <a:buNone/>
            </a:pPr>
            <a:r>
              <a:rPr lang="en-US" sz="2000" b="1" dirty="0"/>
              <a:t>YOU HAVE TO SAY MORE HERE. ALSO 2 OF 2 NOT ALIGNED WELL</a:t>
            </a:r>
          </a:p>
          <a:p>
            <a:pPr marL="0" lvl="0" indent="0" algn="l" rtl="0">
              <a:lnSpc>
                <a:spcPct val="117999"/>
              </a:lnSpc>
              <a:spcBef>
                <a:spcPts val="0"/>
              </a:spcBef>
              <a:spcAft>
                <a:spcPts val="0"/>
              </a:spcAft>
              <a:buSzPts val="1100"/>
              <a:buNone/>
            </a:pPr>
            <a:r>
              <a:rPr lang="en" sz="2000" b="1" dirty="0">
                <a:solidFill>
                  <a:schemeClr val="dk1"/>
                </a:solidFill>
              </a:rPr>
              <a:t>			</a:t>
            </a:r>
            <a:endParaRPr sz="2000" b="1" dirty="0">
              <a:solidFill>
                <a:schemeClr val="dk1"/>
              </a:solidFill>
            </a:endParaRPr>
          </a:p>
          <a:p>
            <a:pPr marL="0" lvl="0" indent="0" algn="l" rtl="0">
              <a:lnSpc>
                <a:spcPct val="117999"/>
              </a:lnSpc>
              <a:spcBef>
                <a:spcPts val="1200"/>
              </a:spcBef>
              <a:spcAft>
                <a:spcPts val="0"/>
              </a:spcAft>
              <a:buNone/>
            </a:pPr>
            <a:endParaRPr sz="2000" b="1"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85fa5ae954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85fa5ae954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2800" dirty="0">
                <a:solidFill>
                  <a:schemeClr val="dk1"/>
                </a:solidFill>
                <a:highlight>
                  <a:srgbClr val="FFFFFF"/>
                </a:highlight>
                <a:latin typeface="Helvetica Neue"/>
                <a:ea typeface="Helvetica Neue"/>
                <a:cs typeface="Helvetica Neue"/>
                <a:sym typeface="Helvetica Neue"/>
              </a:rPr>
              <a:t>W</a:t>
            </a:r>
            <a:r>
              <a:rPr lang="en" sz="2800" dirty="0">
                <a:solidFill>
                  <a:schemeClr val="dk1"/>
                </a:solidFill>
                <a:highlight>
                  <a:srgbClr val="FFFFFF"/>
                </a:highlight>
                <a:latin typeface="Helvetica Neue"/>
                <a:ea typeface="Helvetica Neue"/>
                <a:cs typeface="Helvetica Neue"/>
                <a:sym typeface="Helvetica Neue"/>
              </a:rPr>
              <a:t>e find that </a:t>
            </a:r>
            <a:r>
              <a:rPr lang="en-US" sz="2000" dirty="0">
                <a:solidFill>
                  <a:schemeClr val="dk1"/>
                </a:solidFill>
                <a:highlight>
                  <a:srgbClr val="FFFFFF"/>
                </a:highlight>
                <a:latin typeface="Helvetica Neue"/>
                <a:ea typeface="Helvetica Neue"/>
                <a:cs typeface="Helvetica Neue"/>
                <a:sym typeface="Helvetica Neue"/>
              </a:rPr>
              <a:t>the increased performance is due to the more powerful underlying hardware and operating system</a:t>
            </a:r>
            <a:r>
              <a:rPr lang="en-US" sz="1800" dirty="0">
                <a:solidFill>
                  <a:schemeClr val="dk1"/>
                </a:solidFill>
                <a:highlight>
                  <a:srgbClr val="FFFFFF"/>
                </a:highlight>
                <a:latin typeface="Helvetica Neue"/>
                <a:ea typeface="Helvetica Neue"/>
                <a:cs typeface="Helvetica Neue"/>
                <a:sym typeface="Helvetica Neue"/>
              </a:rPr>
              <a:t>.</a:t>
            </a:r>
          </a:p>
          <a:p>
            <a:pPr marL="0" lvl="0" indent="0" algn="l" rtl="0">
              <a:lnSpc>
                <a:spcPct val="117999"/>
              </a:lnSpc>
              <a:spcBef>
                <a:spcPts val="0"/>
              </a:spcBef>
              <a:spcAft>
                <a:spcPts val="0"/>
              </a:spcAft>
              <a:buNone/>
            </a:pPr>
            <a:r>
              <a:rPr lang="en-US" sz="2000" dirty="0">
                <a:highlight>
                  <a:srgbClr val="FFFFFF"/>
                </a:highlight>
              </a:rPr>
              <a:t>To confirm this finding, </a:t>
            </a:r>
            <a:r>
              <a:rPr lang="en-US" sz="2000" dirty="0">
                <a:highlight>
                  <a:srgbClr val="FFFFFF"/>
                </a:highlight>
                <a:latin typeface="Helvetica Neue"/>
                <a:ea typeface="Helvetica Neue"/>
                <a:cs typeface="Helvetica Neue"/>
                <a:sym typeface="Helvetica Neue"/>
              </a:rPr>
              <a:t>we use a JavaScript-based performance benchmark from Mozilla (Kraken) on 2015 and 2018 Environments The results show that older browsers run better than newer browsers on new devices for the benchmarks.</a:t>
            </a:r>
          </a:p>
          <a:p>
            <a:pPr marL="0" lvl="0" indent="0" algn="l" rtl="0">
              <a:lnSpc>
                <a:spcPct val="117999"/>
              </a:lnSpc>
              <a:spcBef>
                <a:spcPts val="0"/>
              </a:spcBef>
              <a:spcAft>
                <a:spcPts val="0"/>
              </a:spcAft>
              <a:buNone/>
            </a:pPr>
            <a:endParaRPr lang="en-US" sz="2000" dirty="0">
              <a:highlight>
                <a:srgbClr val="FFFFFF"/>
              </a:highlight>
            </a:endParaRPr>
          </a:p>
          <a:p>
            <a:pPr marL="0" lvl="0" indent="0" algn="l" rtl="0">
              <a:lnSpc>
                <a:spcPct val="117999"/>
              </a:lnSpc>
              <a:spcBef>
                <a:spcPts val="0"/>
              </a:spcBef>
              <a:spcAft>
                <a:spcPts val="0"/>
              </a:spcAft>
              <a:buNone/>
            </a:pPr>
            <a:r>
              <a:rPr lang="en-US" sz="2000" dirty="0">
                <a:highlight>
                  <a:srgbClr val="FFFFFF"/>
                </a:highlight>
                <a:latin typeface="Helvetica Neue"/>
                <a:ea typeface="Helvetica Neue"/>
                <a:cs typeface="Helvetica Neue"/>
                <a:sym typeface="Helvetica Neue"/>
              </a:rPr>
              <a:t>Kraken focuses on realistic workloads and includes 14 benchmarks in 5 different </a:t>
            </a:r>
            <a:r>
              <a:rPr lang="en-US" sz="2000" dirty="0" err="1">
                <a:highlight>
                  <a:srgbClr val="FFFFFF"/>
                </a:highlight>
                <a:latin typeface="Helvetica Neue"/>
                <a:ea typeface="Helvetica Neue"/>
                <a:cs typeface="Helvetica Neue"/>
                <a:sym typeface="Helvetica Neue"/>
              </a:rPr>
              <a:t>categories:JSON</a:t>
            </a:r>
            <a:r>
              <a:rPr lang="en-US" sz="2000" dirty="0">
                <a:highlight>
                  <a:srgbClr val="FFFFFF"/>
                </a:highlight>
                <a:latin typeface="Helvetica Neue"/>
                <a:ea typeface="Helvetica Neue"/>
                <a:cs typeface="Helvetica Neue"/>
                <a:sym typeface="Helvetica Neue"/>
              </a:rPr>
              <a:t>, Search, Imaging, Encryption, and Audio. This  Figure shows that the device is the main factor for its performance while the browser version has a small effect which usually is in favor of the older browser versions.</a:t>
            </a:r>
          </a:p>
          <a:p>
            <a:pPr marL="0" lvl="0" indent="0" algn="l" rtl="0">
              <a:lnSpc>
                <a:spcPct val="117999"/>
              </a:lnSpc>
              <a:spcBef>
                <a:spcPts val="0"/>
              </a:spcBef>
              <a:spcAft>
                <a:spcPts val="0"/>
              </a:spcAft>
              <a:buNone/>
            </a:pPr>
            <a:endParaRPr lang="en-US" sz="2000" dirty="0">
              <a:highlight>
                <a:srgbClr val="FFFFFF"/>
              </a:highlight>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lang="en-US" sz="2000" dirty="0">
              <a:highlight>
                <a:srgbClr val="FFFFFF"/>
              </a:highlight>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000" dirty="0">
                <a:highlight>
                  <a:srgbClr val="FFFFFF"/>
                </a:highlight>
                <a:latin typeface="Helvetica Neue"/>
                <a:ea typeface="Helvetica Neue"/>
                <a:cs typeface="Helvetica Neue"/>
                <a:sym typeface="Helvetica Neue"/>
              </a:rPr>
              <a:t>THE TITLE IS NOT ALIGNED. FINDING3 IS IN A DIFFERENT FONT THAN THE REST. THIS KRACKEN EXAMPLE IS NOT GOOD, PERHAPS FIGURE 11 IS BETTER. ALSO SOMEWHERE YOU SHOULD SAY PAGES ARE COMPLEX BUT YOU ARE NOT GOING TO SHOW THE RESULTS. </a:t>
            </a:r>
            <a:endParaRPr lang="en-US" sz="2000" dirty="0">
              <a:highlight>
                <a:srgbClr val="FFFFFF"/>
              </a:high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85fa5ae954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85fa5ae954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2800" dirty="0">
                <a:solidFill>
                  <a:schemeClr val="dk1"/>
                </a:solidFill>
                <a:highlight>
                  <a:srgbClr val="FFFFFF"/>
                </a:highlight>
                <a:latin typeface="Helvetica Neue"/>
                <a:ea typeface="Helvetica Neue"/>
                <a:cs typeface="Helvetica Neue"/>
                <a:sym typeface="Helvetica Neue"/>
              </a:rPr>
              <a:t>W</a:t>
            </a:r>
            <a:r>
              <a:rPr lang="en" sz="2800" dirty="0">
                <a:solidFill>
                  <a:schemeClr val="dk1"/>
                </a:solidFill>
                <a:highlight>
                  <a:srgbClr val="FFFFFF"/>
                </a:highlight>
                <a:latin typeface="Helvetica Neue"/>
                <a:ea typeface="Helvetica Neue"/>
                <a:cs typeface="Helvetica Neue"/>
                <a:sym typeface="Helvetica Neue"/>
              </a:rPr>
              <a:t>e find that </a:t>
            </a:r>
            <a:r>
              <a:rPr lang="en-US" sz="2000" dirty="0">
                <a:solidFill>
                  <a:schemeClr val="dk1"/>
                </a:solidFill>
                <a:highlight>
                  <a:srgbClr val="FFFFFF"/>
                </a:highlight>
                <a:latin typeface="Helvetica Neue"/>
                <a:ea typeface="Helvetica Neue"/>
                <a:cs typeface="Helvetica Neue"/>
                <a:sym typeface="Helvetica Neue"/>
              </a:rPr>
              <a:t>the increased performance is due to the more powerful underlying hardware and operating system</a:t>
            </a:r>
            <a:r>
              <a:rPr lang="en-US" sz="1800" dirty="0">
                <a:solidFill>
                  <a:schemeClr val="dk1"/>
                </a:solidFill>
                <a:highlight>
                  <a:srgbClr val="FFFFFF"/>
                </a:highlight>
                <a:latin typeface="Helvetica Neue"/>
                <a:ea typeface="Helvetica Neue"/>
                <a:cs typeface="Helvetica Neue"/>
                <a:sym typeface="Helvetica Neue"/>
              </a:rPr>
              <a:t>.</a:t>
            </a:r>
          </a:p>
          <a:p>
            <a:pPr marL="0" marR="0" lvl="0" indent="0" algn="l" defTabSz="914400" rtl="0" eaLnBrk="1" fontAlgn="auto" latinLnBrk="0" hangingPunct="1">
              <a:lnSpc>
                <a:spcPct val="117999"/>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highlight>
                  <a:srgbClr val="FFFFFF"/>
                </a:highlight>
                <a:latin typeface="Arial"/>
                <a:ea typeface="Arial"/>
                <a:cs typeface="Arial"/>
                <a:sym typeface="Arial"/>
              </a:rPr>
              <a:t>This plot depicts the computation time for the same experiment for different pages across different devices. Computation time is total time of compute activities on the critical path. Critical path is the longest path on the page dependency graph composed of compute and network activities. We employ WProfX to calculate the computation time.</a:t>
            </a:r>
          </a:p>
          <a:p>
            <a:pPr marL="0" marR="0" lvl="0" indent="0" algn="l" defTabSz="914400" rtl="0" eaLnBrk="1" fontAlgn="auto" latinLnBrk="0" hangingPunct="1">
              <a:lnSpc>
                <a:spcPct val="117999"/>
              </a:lnSpc>
              <a:spcBef>
                <a:spcPts val="0"/>
              </a:spcBef>
              <a:spcAft>
                <a:spcPts val="0"/>
              </a:spcAft>
              <a:buClr>
                <a:srgbClr val="000000"/>
              </a:buClr>
              <a:buSzPts val="1100"/>
              <a:buFont typeface="Arial"/>
              <a:buNone/>
              <a:tabLst/>
              <a:defRPr/>
            </a:pPr>
            <a:endParaRPr lang="en-US" sz="1100" b="0" i="0" u="none" strike="noStrike" cap="none" dirty="0">
              <a:solidFill>
                <a:srgbClr val="000000"/>
              </a:solidFill>
              <a:effectLst/>
              <a:highlight>
                <a:srgbClr val="FFFFFF"/>
              </a:highlight>
              <a:latin typeface="Arial"/>
              <a:ea typeface="Arial"/>
              <a:cs typeface="Arial"/>
              <a:sym typeface="Arial"/>
            </a:endParaRPr>
          </a:p>
          <a:p>
            <a:pPr marL="0" marR="0" lvl="0" indent="0" algn="l" defTabSz="914400" rtl="0" eaLnBrk="1" fontAlgn="auto" latinLnBrk="0" hangingPunct="1">
              <a:lnSpc>
                <a:spcPct val="117999"/>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highlight>
                  <a:srgbClr val="FFFFFF"/>
                </a:highlight>
                <a:latin typeface="Arial"/>
                <a:ea typeface="Arial"/>
                <a:cs typeface="Arial"/>
                <a:sym typeface="Arial"/>
              </a:rPr>
              <a:t>Here,  We use the term “contemporary” to refer to using the version of pages that correspond to the underlying environment, i.e., 2016 pages were “contemporary” to the 2016 browsing environment. There, we again observe that the mobile devices spends less and less time on computation, even though pages are becoming increasingly complex. </a:t>
            </a:r>
            <a:endParaRPr lang="en-US" sz="2000" dirty="0">
              <a:highlight>
                <a:srgbClr val="FFFFFF"/>
              </a:highlight>
            </a:endParaRPr>
          </a:p>
          <a:p>
            <a:pPr marL="0" lvl="0" indent="0" algn="l" rtl="0">
              <a:lnSpc>
                <a:spcPct val="117999"/>
              </a:lnSpc>
              <a:spcBef>
                <a:spcPts val="0"/>
              </a:spcBef>
              <a:spcAft>
                <a:spcPts val="0"/>
              </a:spcAft>
              <a:buNone/>
            </a:pPr>
            <a:endParaRPr lang="en-US" sz="2000" dirty="0">
              <a:highlight>
                <a:srgbClr val="FFFFFF"/>
              </a:highlight>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000" dirty="0">
                <a:highlight>
                  <a:srgbClr val="FFFFFF"/>
                </a:highlight>
                <a:latin typeface="Helvetica Neue"/>
                <a:ea typeface="Helvetica Neue"/>
                <a:cs typeface="Helvetica Neue"/>
                <a:sym typeface="Helvetica Neue"/>
              </a:rPr>
              <a:t>THE TITLE IS NOT ALIGNED. FINDING3 IS IN A DIFFERENT FONT THAN THE REST. THIS KRACKEN EXAMPLE IS NOT GOOD, PERHAPS FIGURE 11 IS BETTER. ALSO SOMEWHERE YOU SHOULD SAY PAGES ARE COMPLEX BUT YOU ARE NOT GOING TO SHOW THE RESULTS. </a:t>
            </a:r>
            <a:endParaRPr lang="en-US" sz="2000" dirty="0">
              <a:highlight>
                <a:srgbClr val="FFFFFF"/>
              </a:highlight>
            </a:endParaRPr>
          </a:p>
        </p:txBody>
      </p:sp>
    </p:spTree>
    <p:extLst>
      <p:ext uri="{BB962C8B-B14F-4D97-AF65-F5344CB8AC3E}">
        <p14:creationId xmlns:p14="http://schemas.microsoft.com/office/powerpoint/2010/main" val="3248321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85fa5ae954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85fa5ae954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highlight>
                  <a:srgbClr val="FFFFFF"/>
                </a:highlight>
              </a:rPr>
              <a:t>On a side note, </a:t>
            </a:r>
            <a:r>
              <a:rPr lang="en" sz="2000" b="1" dirty="0"/>
              <a:t> we observed little difference in median Web page load performance, across the 8 browsers that we tested.</a:t>
            </a:r>
            <a:endParaRPr sz="2000" b="1" dirty="0">
              <a:solidFill>
                <a:schemeClr val="dk1"/>
              </a:solidFill>
            </a:endParaRPr>
          </a:p>
          <a:p>
            <a:pPr marL="0" lvl="0" indent="0" algn="l" rtl="0">
              <a:lnSpc>
                <a:spcPct val="115000"/>
              </a:lnSpc>
              <a:spcBef>
                <a:spcPts val="1200"/>
              </a:spcBef>
              <a:spcAft>
                <a:spcPts val="0"/>
              </a:spcAft>
              <a:buNone/>
            </a:pPr>
            <a:r>
              <a:rPr lang="en" sz="2000" b="1" dirty="0">
                <a:solidFill>
                  <a:schemeClr val="dk1"/>
                </a:solidFill>
              </a:rPr>
              <a:t>However, when we plotted the difference in median PLT between the best performing and worst performing browsers for each website</a:t>
            </a:r>
            <a:r>
              <a:rPr lang="en" sz="2000" b="1" dirty="0"/>
              <a:t>, we find that </a:t>
            </a:r>
            <a:r>
              <a:rPr lang="en" sz="2000" b="1" dirty="0">
                <a:solidFill>
                  <a:schemeClr val="dk1"/>
                </a:solidFill>
              </a:rPr>
              <a:t>even though for 13% of the webpages, all browsers have similar median performance, for 87% of the webpages, the difference in browser performance ranges from 2 seconds to 12.9 second. </a:t>
            </a:r>
            <a:endParaRPr sz="2000" b="1" dirty="0">
              <a:solidFill>
                <a:schemeClr val="dk1"/>
              </a:solidFill>
            </a:endParaRPr>
          </a:p>
          <a:p>
            <a:pPr marL="0" lvl="0" indent="0" algn="l" rtl="0">
              <a:lnSpc>
                <a:spcPct val="115000"/>
              </a:lnSpc>
              <a:spcBef>
                <a:spcPts val="1200"/>
              </a:spcBef>
              <a:spcAft>
                <a:spcPts val="1200"/>
              </a:spcAft>
              <a:buNone/>
            </a:pPr>
            <a:r>
              <a:rPr lang="en" sz="2000" b="1" dirty="0">
                <a:solidFill>
                  <a:schemeClr val="dk1"/>
                </a:solidFill>
              </a:rPr>
              <a:t>However, we could not find any correlation between this performance differences across browsers and Web page features. </a:t>
            </a:r>
            <a:endParaRPr sz="2000" b="1" dirty="0">
              <a:solidFill>
                <a:schemeClr val="dk1"/>
              </a:solidFill>
            </a:endParaRPr>
          </a:p>
        </p:txBody>
      </p:sp>
    </p:spTree>
    <p:extLst>
      <p:ext uri="{BB962C8B-B14F-4D97-AF65-F5344CB8AC3E}">
        <p14:creationId xmlns:p14="http://schemas.microsoft.com/office/powerpoint/2010/main" val="3403700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806f16c958_2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g806f16c958_2_10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2000" b="1" dirty="0"/>
              <a:t>There are more than 4 Billion Internet users. and World Wide Web is their main portal to access information.</a:t>
            </a:r>
            <a:endParaRPr sz="2000" b="1" dirty="0"/>
          </a:p>
          <a:p>
            <a:pPr marL="0" lvl="0" indent="0" algn="l" rtl="0">
              <a:lnSpc>
                <a:spcPct val="117999"/>
              </a:lnSpc>
              <a:spcBef>
                <a:spcPts val="0"/>
              </a:spcBef>
              <a:spcAft>
                <a:spcPts val="0"/>
              </a:spcAft>
              <a:buNone/>
            </a:pPr>
            <a:r>
              <a:rPr lang="en" sz="2000" b="1" dirty="0"/>
              <a:t>Based on a report, a 1 second delay in page load can cause 7% loss in conversion rate. </a:t>
            </a:r>
            <a:endParaRPr sz="2000" b="1" dirty="0"/>
          </a:p>
          <a:p>
            <a:pPr marL="0" lvl="0" indent="0" algn="l" rtl="0">
              <a:lnSpc>
                <a:spcPct val="117999"/>
              </a:lnSpc>
              <a:spcBef>
                <a:spcPts val="0"/>
              </a:spcBef>
              <a:spcAft>
                <a:spcPts val="0"/>
              </a:spcAft>
              <a:buNone/>
            </a:pPr>
            <a:r>
              <a:rPr lang="en" sz="2000" b="1" dirty="0"/>
              <a:t>(The conversion rate is the percentage of users who visit the site and take a desired action, such as buying something on the site.)</a:t>
            </a:r>
            <a:endParaRPr sz="2000" b="1" dirty="0"/>
          </a:p>
          <a:p>
            <a:pPr marL="0" lvl="0" indent="0" algn="l" rtl="0">
              <a:lnSpc>
                <a:spcPct val="117999"/>
              </a:lnSpc>
              <a:spcBef>
                <a:spcPts val="0"/>
              </a:spcBef>
              <a:spcAft>
                <a:spcPts val="0"/>
              </a:spcAft>
              <a:buNone/>
            </a:pPr>
            <a:r>
              <a:rPr lang="en" sz="2000" b="1" dirty="0"/>
              <a:t>and can lead to 11% fewer page views and 16% Decrease in customer satisfaction.</a:t>
            </a:r>
            <a:endParaRPr sz="2000" b="1" dirty="0"/>
          </a:p>
          <a:p>
            <a:pPr marL="0" lvl="0" indent="0" algn="l" rtl="0">
              <a:lnSpc>
                <a:spcPct val="117999"/>
              </a:lnSpc>
              <a:spcBef>
                <a:spcPts val="0"/>
              </a:spcBef>
              <a:spcAft>
                <a:spcPts val="0"/>
              </a:spcAft>
              <a:buNone/>
            </a:pPr>
            <a:r>
              <a:rPr lang="en" sz="2000" b="1" dirty="0"/>
              <a:t>So Web page loads are extremely critical today.</a:t>
            </a:r>
            <a:endParaRPr sz="2000" b="1" dirty="0"/>
          </a:p>
          <a:p>
            <a:pPr marL="0" lvl="0" indent="0" algn="l" rtl="0">
              <a:lnSpc>
                <a:spcPct val="117999"/>
              </a:lnSpc>
              <a:spcBef>
                <a:spcPts val="0"/>
              </a:spcBef>
              <a:spcAft>
                <a:spcPts val="0"/>
              </a:spcAft>
              <a:buNone/>
            </a:pPr>
            <a:endParaRPr sz="2000" b="1" dirty="0"/>
          </a:p>
          <a:p>
            <a:pPr marL="0" lvl="0" indent="0" algn="l" rtl="0">
              <a:lnSpc>
                <a:spcPct val="117999"/>
              </a:lnSpc>
              <a:spcBef>
                <a:spcPts val="0"/>
              </a:spcBef>
              <a:spcAft>
                <a:spcPts val="0"/>
              </a:spcAft>
              <a:buNone/>
            </a:pPr>
            <a:r>
              <a:rPr lang="en" sz="2000" b="1" dirty="0"/>
              <a:t>Mobile Web performance is even more critical as 52 percent of devices used to browse Web sites are now mobile.</a:t>
            </a:r>
          </a:p>
          <a:p>
            <a:pPr marL="0" lvl="0" indent="0" algn="l" rtl="0">
              <a:lnSpc>
                <a:spcPct val="117999"/>
              </a:lnSpc>
              <a:spcBef>
                <a:spcPts val="0"/>
              </a:spcBef>
              <a:spcAft>
                <a:spcPts val="0"/>
              </a:spcAft>
              <a:buNone/>
            </a:pPr>
            <a:endParaRPr sz="2000" b="1" dirty="0">
              <a:solidFill>
                <a:srgbClr val="FF0000"/>
              </a:solidFill>
            </a:endParaRPr>
          </a:p>
          <a:p>
            <a:pPr marL="0" lvl="0" indent="0" algn="l" rtl="0">
              <a:lnSpc>
                <a:spcPct val="117999"/>
              </a:lnSpc>
              <a:spcBef>
                <a:spcPts val="0"/>
              </a:spcBef>
              <a:spcAft>
                <a:spcPts val="0"/>
              </a:spcAft>
              <a:buNone/>
            </a:pPr>
            <a:endParaRPr sz="2000" b="1" dirty="0"/>
          </a:p>
          <a:p>
            <a:pPr marL="0" lvl="0" indent="0" algn="l" rtl="0">
              <a:lnSpc>
                <a:spcPct val="117999"/>
              </a:lnSpc>
              <a:spcBef>
                <a:spcPts val="0"/>
              </a:spcBef>
              <a:spcAft>
                <a:spcPts val="0"/>
              </a:spcAft>
              <a:buNone/>
            </a:pPr>
            <a:r>
              <a:rPr lang="en" sz="2000" b="1" dirty="0"/>
              <a:t> </a:t>
            </a:r>
            <a:endParaRPr sz="2000" b="1"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806f16c958_2_30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t>To conclude this talk, we find that:</a:t>
            </a:r>
            <a:endParaRPr sz="2000" b="1" dirty="0"/>
          </a:p>
          <a:p>
            <a:pPr marL="88900" lvl="0" indent="-114300" algn="l" rtl="0">
              <a:lnSpc>
                <a:spcPct val="150000"/>
              </a:lnSpc>
              <a:spcBef>
                <a:spcPts val="0"/>
              </a:spcBef>
              <a:spcAft>
                <a:spcPts val="0"/>
              </a:spcAft>
              <a:buClr>
                <a:schemeClr val="dk1"/>
              </a:buClr>
              <a:buSzPts val="1800"/>
              <a:buFont typeface="Helvetica Neue"/>
              <a:buChar char="•"/>
            </a:pPr>
            <a:r>
              <a:rPr lang="en" sz="1800" b="1" dirty="0">
                <a:solidFill>
                  <a:schemeClr val="dk1"/>
                </a:solidFill>
                <a:latin typeface="Helvetica Neue"/>
                <a:ea typeface="Helvetica Neue"/>
                <a:cs typeface="Helvetica Neue"/>
                <a:sym typeface="Helvetica Neue"/>
              </a:rPr>
              <a:t>The underlying hardware of newer mobile </a:t>
            </a:r>
            <a:endParaRPr sz="1800" b="1" dirty="0">
              <a:solidFill>
                <a:schemeClr val="dk1"/>
              </a:solidFill>
              <a:latin typeface="Helvetica Neue"/>
              <a:ea typeface="Helvetica Neue"/>
              <a:cs typeface="Helvetica Neue"/>
              <a:sym typeface="Helvetica Neue"/>
            </a:endParaRPr>
          </a:p>
          <a:p>
            <a:pPr marL="457200" lvl="0" indent="-342900" algn="l" rtl="0">
              <a:lnSpc>
                <a:spcPct val="150000"/>
              </a:lnSpc>
              <a:spcBef>
                <a:spcPts val="500"/>
              </a:spcBef>
              <a:spcAft>
                <a:spcPts val="0"/>
              </a:spcAft>
              <a:buClr>
                <a:schemeClr val="dk1"/>
              </a:buClr>
              <a:buSzPts val="1800"/>
              <a:buFont typeface="Helvetica Neue"/>
              <a:buChar char="•"/>
            </a:pPr>
            <a:r>
              <a:rPr lang="en" sz="1800" b="1" dirty="0">
                <a:solidFill>
                  <a:schemeClr val="dk1"/>
                </a:solidFill>
                <a:latin typeface="Helvetica Neue"/>
                <a:ea typeface="Helvetica Neue"/>
                <a:cs typeface="Helvetica Neue"/>
                <a:sym typeface="Helvetica Neue"/>
              </a:rPr>
              <a:t>Network improvements provide diminishing returns in terms of page performance </a:t>
            </a:r>
            <a:endParaRPr sz="1800" b="1" dirty="0">
              <a:solidFill>
                <a:schemeClr val="dk1"/>
              </a:solidFill>
              <a:latin typeface="Helvetica Neue"/>
              <a:ea typeface="Helvetica Neue"/>
              <a:cs typeface="Helvetica Neue"/>
              <a:sym typeface="Helvetica Neue"/>
            </a:endParaRPr>
          </a:p>
          <a:p>
            <a:pPr marL="457200" lvl="0" indent="-342900" algn="l" rtl="0">
              <a:lnSpc>
                <a:spcPct val="150000"/>
              </a:lnSpc>
              <a:spcBef>
                <a:spcPts val="0"/>
              </a:spcBef>
              <a:spcAft>
                <a:spcPts val="0"/>
              </a:spcAft>
              <a:buClr>
                <a:schemeClr val="dk1"/>
              </a:buClr>
              <a:buSzPts val="1800"/>
              <a:buFont typeface="Helvetica Neue"/>
              <a:buChar char="•"/>
            </a:pPr>
            <a:r>
              <a:rPr lang="en" sz="1800" b="1" dirty="0">
                <a:solidFill>
                  <a:schemeClr val="dk1"/>
                </a:solidFill>
                <a:latin typeface="Helvetica Neue"/>
                <a:ea typeface="Helvetica Neue"/>
                <a:cs typeface="Helvetica Neue"/>
                <a:sym typeface="Helvetica Neue"/>
              </a:rPr>
              <a:t>The underlying hardware of newer mobile devices is the key driver </a:t>
            </a:r>
            <a:endParaRPr sz="1800" b="1" dirty="0">
              <a:solidFill>
                <a:schemeClr val="dk1"/>
              </a:solidFill>
              <a:latin typeface="Helvetica Neue"/>
              <a:ea typeface="Helvetica Neue"/>
              <a:cs typeface="Helvetica Neue"/>
              <a:sym typeface="Helvetica Neue"/>
            </a:endParaRPr>
          </a:p>
          <a:p>
            <a:pPr marL="0" lvl="0" indent="0" algn="l" rtl="0">
              <a:lnSpc>
                <a:spcPct val="150000"/>
              </a:lnSpc>
              <a:spcBef>
                <a:spcPts val="0"/>
              </a:spcBef>
              <a:spcAft>
                <a:spcPts val="0"/>
              </a:spcAft>
              <a:buNone/>
            </a:pPr>
            <a:r>
              <a:rPr lang="en" sz="1800" b="1" dirty="0">
                <a:solidFill>
                  <a:schemeClr val="dk1"/>
                </a:solidFill>
                <a:latin typeface="Helvetica Neue"/>
                <a:ea typeface="Helvetica Neue"/>
                <a:cs typeface="Helvetica Neue"/>
                <a:sym typeface="Helvetica Neue"/>
              </a:rPr>
              <a:t>  of mobile Web improvements. </a:t>
            </a:r>
            <a:endParaRPr sz="500" b="1" dirty="0">
              <a:solidFill>
                <a:schemeClr val="dk1"/>
              </a:solidFill>
            </a:endParaRPr>
          </a:p>
          <a:p>
            <a:pPr marL="88900" lvl="0" indent="-114300" algn="l" rtl="0">
              <a:lnSpc>
                <a:spcPct val="150000"/>
              </a:lnSpc>
              <a:spcBef>
                <a:spcPts val="0"/>
              </a:spcBef>
              <a:spcAft>
                <a:spcPts val="0"/>
              </a:spcAft>
              <a:buClr>
                <a:schemeClr val="dk1"/>
              </a:buClr>
              <a:buSzPts val="1800"/>
              <a:buFont typeface="Helvetica Neue"/>
              <a:buChar char="•"/>
            </a:pPr>
            <a:r>
              <a:rPr lang="en" sz="1800" b="1" dirty="0">
                <a:solidFill>
                  <a:schemeClr val="dk1"/>
                </a:solidFill>
                <a:latin typeface="Helvetica Neue"/>
                <a:ea typeface="Helvetica Neue"/>
                <a:cs typeface="Helvetica Neue"/>
                <a:sym typeface="Helvetica Neue"/>
              </a:rPr>
              <a:t>devices is the key driver </a:t>
            </a:r>
            <a:endParaRPr sz="1800" b="1" dirty="0">
              <a:solidFill>
                <a:schemeClr val="dk1"/>
              </a:solidFill>
              <a:latin typeface="Helvetica Neue"/>
              <a:ea typeface="Helvetica Neue"/>
              <a:cs typeface="Helvetica Neue"/>
              <a:sym typeface="Helvetica Neue"/>
            </a:endParaRPr>
          </a:p>
          <a:p>
            <a:pPr marL="0" lvl="0" indent="0" algn="l" rtl="0">
              <a:lnSpc>
                <a:spcPct val="150000"/>
              </a:lnSpc>
              <a:spcBef>
                <a:spcPts val="0"/>
              </a:spcBef>
              <a:spcAft>
                <a:spcPts val="0"/>
              </a:spcAft>
              <a:buClr>
                <a:schemeClr val="dk1"/>
              </a:buClr>
              <a:buSzPts val="1100"/>
              <a:buFont typeface="Arial"/>
              <a:buNone/>
            </a:pPr>
            <a:r>
              <a:rPr lang="en" sz="1800" b="1" dirty="0">
                <a:solidFill>
                  <a:schemeClr val="dk1"/>
                </a:solidFill>
                <a:latin typeface="Helvetica Neue"/>
                <a:ea typeface="Helvetica Neue"/>
                <a:cs typeface="Helvetica Neue"/>
                <a:sym typeface="Helvetica Neue"/>
              </a:rPr>
              <a:t>  of mobile Web improvements. </a:t>
            </a:r>
            <a:endParaRPr sz="500" b="1" dirty="0">
              <a:solidFill>
                <a:schemeClr val="dk1"/>
              </a:solidFill>
            </a:endParaRPr>
          </a:p>
          <a:p>
            <a:pPr marL="0" lvl="0" indent="0" algn="l" rtl="0">
              <a:spcBef>
                <a:spcPts val="0"/>
              </a:spcBef>
              <a:spcAft>
                <a:spcPts val="0"/>
              </a:spcAft>
              <a:buNone/>
            </a:pPr>
            <a:endParaRPr lang="en-US" sz="2000" b="1" dirty="0"/>
          </a:p>
          <a:p>
            <a:pPr marL="0" lvl="0" indent="0" algn="l" rtl="0">
              <a:spcBef>
                <a:spcPts val="0"/>
              </a:spcBef>
              <a:spcAft>
                <a:spcPts val="0"/>
              </a:spcAft>
              <a:buNone/>
            </a:pPr>
            <a:r>
              <a:rPr lang="en-US" sz="2000" b="1" dirty="0"/>
              <a:t>THE FORMATTING ON THIS PAGE IS OFF</a:t>
            </a:r>
            <a:endParaRPr sz="2000" b="1" dirty="0"/>
          </a:p>
        </p:txBody>
      </p:sp>
      <p:sp>
        <p:nvSpPr>
          <p:cNvPr id="588" name="Google Shape;588;g806f16c958_2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86133ae090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86133ae09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b="1" dirty="0"/>
              <a:t>Thank you everyone and now I will take questions.</a:t>
            </a:r>
            <a:endParaRPr sz="1900" b="1"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806f16c958_2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4" name="Google Shape;554;g806f16c958_2_27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2200" dirty="0">
                <a:latin typeface="Helvetica Neue"/>
                <a:ea typeface="Helvetica Neue"/>
                <a:cs typeface="Helvetica Neue"/>
                <a:sym typeface="Helvetica Neue"/>
              </a:rPr>
              <a:t>It is not network and browsers we check the device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806f16c958_2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2" name="Google Shape;572;g806f16c958_2_29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2200">
                <a:latin typeface="Helvetica Neue"/>
                <a:ea typeface="Helvetica Neue"/>
                <a:cs typeface="Helvetica Neue"/>
                <a:sym typeface="Helvetica Neue"/>
              </a:rPr>
              <a:t>A 2010 version of a Web page loads faster compared to a 2015 version of the same page, under older network and device conditions. This is largely because pages are becoming more complex; the image size has nearly doubled in 2018 compared to 2010 (c).</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806f16c958_2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2" name="Google Shape;212;g806f16c958_2_1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sz="2000" b="1" dirty="0">
                <a:solidFill>
                  <a:schemeClr val="dk1"/>
                </a:solidFill>
                <a:latin typeface="Helvetica Neue"/>
                <a:ea typeface="Helvetica Neue"/>
                <a:cs typeface="Helvetica Neue"/>
                <a:sym typeface="Helvetica Neue"/>
              </a:rPr>
              <a:t>Since mobile browsers are so critical, </a:t>
            </a:r>
            <a:r>
              <a:rPr lang="en-US" sz="1100" b="1" i="0" u="none" strike="noStrike" cap="none" dirty="0">
                <a:solidFill>
                  <a:srgbClr val="000000"/>
                </a:solidFill>
                <a:effectLst/>
                <a:latin typeface="Arial"/>
                <a:ea typeface="Arial"/>
                <a:cs typeface="Arial"/>
                <a:sym typeface="Arial"/>
              </a:rPr>
              <a:t>There</a:t>
            </a:r>
            <a:r>
              <a:rPr lang="en-US" sz="1100" b="0" i="0" u="none" strike="noStrike" cap="none" dirty="0">
                <a:solidFill>
                  <a:srgbClr val="000000"/>
                </a:solidFill>
                <a:effectLst/>
                <a:latin typeface="Arial"/>
                <a:ea typeface="Arial"/>
                <a:cs typeface="Arial"/>
                <a:sym typeface="Arial"/>
              </a:rPr>
              <a:t> have been a </a:t>
            </a:r>
            <a:r>
              <a:rPr lang="en-US" sz="1100" b="1" i="0" u="none" strike="noStrike" cap="none" dirty="0">
                <a:solidFill>
                  <a:srgbClr val="000000"/>
                </a:solidFill>
                <a:effectLst/>
                <a:latin typeface="Arial"/>
                <a:ea typeface="Arial"/>
                <a:cs typeface="Arial"/>
                <a:sym typeface="Arial"/>
              </a:rPr>
              <a:t>lot of efforts</a:t>
            </a:r>
            <a:r>
              <a:rPr lang="en" sz="2000" b="1" dirty="0">
                <a:solidFill>
                  <a:schemeClr val="dk1"/>
                </a:solidFill>
                <a:latin typeface="Helvetica Neue"/>
                <a:ea typeface="Helvetica Neue"/>
                <a:cs typeface="Helvetica Neue"/>
                <a:sym typeface="Helvetica Neue"/>
              </a:rPr>
              <a:t> to improve them and as a result mobile browsers are </a:t>
            </a:r>
            <a:r>
              <a:rPr lang="en-US" sz="2000" b="1" dirty="0">
                <a:solidFill>
                  <a:schemeClr val="dk1"/>
                </a:solidFill>
                <a:latin typeface="Helvetica Neue"/>
                <a:ea typeface="Helvetica Neue"/>
                <a:cs typeface="Helvetica Neue"/>
                <a:sym typeface="Helvetica Neue"/>
              </a:rPr>
              <a:t>continuously </a:t>
            </a:r>
            <a:r>
              <a:rPr lang="en" sz="2000" b="1" dirty="0">
                <a:solidFill>
                  <a:schemeClr val="dk1"/>
                </a:solidFill>
                <a:latin typeface="Helvetica Neue"/>
                <a:ea typeface="Helvetica Neue"/>
                <a:cs typeface="Helvetica Neue"/>
                <a:sym typeface="Helvetica Neue"/>
              </a:rPr>
              <a:t>evolving. There exist hundreds of mobile browsers on Android play store only and with every new version, vendors promise a better performance</a:t>
            </a:r>
          </a:p>
          <a:p>
            <a:pPr marL="0" lvl="0" indent="0" algn="l" rtl="0">
              <a:spcBef>
                <a:spcPts val="0"/>
              </a:spcBef>
              <a:spcAft>
                <a:spcPts val="0"/>
              </a:spcAft>
              <a:buSzPts val="1100"/>
              <a:buNone/>
            </a:pPr>
            <a:endParaRPr lang="en" sz="2000" b="1" dirty="0">
              <a:solidFill>
                <a:schemeClr val="dk1"/>
              </a:solidFill>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2000" b="1" dirty="0">
                <a:solidFill>
                  <a:schemeClr val="dk1"/>
                </a:solidFill>
                <a:latin typeface="Helvetica Neue"/>
                <a:ea typeface="Helvetica Neue"/>
                <a:cs typeface="Helvetica Neue"/>
                <a:sym typeface="Helvetica Neue"/>
              </a:rPr>
              <a:t> </a:t>
            </a:r>
            <a:r>
              <a:rPr lang="en-US" sz="2000" b="1" dirty="0">
                <a:solidFill>
                  <a:schemeClr val="accent5"/>
                </a:solidFill>
                <a:latin typeface="Helvetica Neue"/>
                <a:ea typeface="Helvetica Neue"/>
                <a:cs typeface="Helvetica Neue"/>
                <a:sym typeface="Helvetica Neue"/>
              </a:rPr>
              <a:t>Anecdotally as well, there is a general agreement that mobile Web performance has improved over the years.</a:t>
            </a:r>
          </a:p>
          <a:p>
            <a:pPr marL="0" lvl="0" indent="0" algn="l" rtl="0">
              <a:spcBef>
                <a:spcPts val="0"/>
              </a:spcBef>
              <a:spcAft>
                <a:spcPts val="0"/>
              </a:spcAft>
              <a:buSzPts val="1100"/>
              <a:buNone/>
            </a:pPr>
            <a:r>
              <a:rPr lang="en" sz="2000" b="1" dirty="0">
                <a:solidFill>
                  <a:schemeClr val="dk1"/>
                </a:solidFill>
                <a:latin typeface="Helvetica Neue"/>
                <a:ea typeface="Helvetica Neue"/>
                <a:cs typeface="Helvetica Neue"/>
                <a:sym typeface="Helvetica Neue"/>
              </a:rPr>
              <a:t>and in fact, we observe that for 3 sample browsers we have tested (Chrome, </a:t>
            </a:r>
            <a:r>
              <a:rPr lang="en" sz="2000" b="1" dirty="0" err="1">
                <a:solidFill>
                  <a:schemeClr val="dk1"/>
                </a:solidFill>
                <a:latin typeface="Helvetica Neue"/>
                <a:ea typeface="Helvetica Neue"/>
                <a:cs typeface="Helvetica Neue"/>
                <a:sym typeface="Helvetica Neue"/>
              </a:rPr>
              <a:t>UCBrowser</a:t>
            </a:r>
            <a:r>
              <a:rPr lang="en" sz="2000" b="1" dirty="0">
                <a:solidFill>
                  <a:schemeClr val="dk1"/>
                </a:solidFill>
                <a:latin typeface="Helvetica Neue"/>
                <a:ea typeface="Helvetica Neue"/>
                <a:cs typeface="Helvetica Neue"/>
                <a:sym typeface="Helvetica Neue"/>
              </a:rPr>
              <a:t>, Opera) Web user experience has been improving over the years.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2000" b="1" dirty="0">
              <a:solidFill>
                <a:schemeClr val="accent5"/>
              </a:solidFill>
              <a:latin typeface="Helvetica Neue"/>
              <a:ea typeface="Helvetica Neue"/>
              <a:cs typeface="Helvetica Neue"/>
              <a:sym typeface="Helvetica Neue"/>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806f16c958_2_18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0" i="0" u="none" strike="noStrike" cap="none" dirty="0">
                <a:solidFill>
                  <a:srgbClr val="000000"/>
                </a:solidFill>
                <a:latin typeface="Arial"/>
                <a:ea typeface="Arial"/>
                <a:cs typeface="Arial"/>
                <a:sym typeface="Arial"/>
              </a:rPr>
              <a:t>Our goal is to study the evolution of mobile browser user experience from 2015 to 2018. We want to study how the user would have </a:t>
            </a:r>
            <a:r>
              <a:rPr lang="en" sz="2000" b="0" i="0" u="none" strike="noStrike" cap="none" dirty="0" err="1">
                <a:solidFill>
                  <a:srgbClr val="000000"/>
                </a:solidFill>
                <a:latin typeface="Arial"/>
                <a:ea typeface="Arial"/>
                <a:cs typeface="Arial"/>
                <a:sym typeface="Arial"/>
              </a:rPr>
              <a:t>exper</a:t>
            </a:r>
            <a:r>
              <a:rPr lang="en-US" sz="2000" b="0" i="0" u="none" strike="noStrike" cap="none" dirty="0" err="1">
                <a:solidFill>
                  <a:srgbClr val="000000"/>
                </a:solidFill>
                <a:latin typeface="Arial"/>
                <a:ea typeface="Arial"/>
                <a:cs typeface="Arial"/>
                <a:sym typeface="Arial"/>
              </a:rPr>
              <a:t>ie</a:t>
            </a:r>
            <a:r>
              <a:rPr lang="en" sz="2000" b="0" i="0" u="none" strike="noStrike" cap="none" dirty="0" err="1">
                <a:solidFill>
                  <a:srgbClr val="000000"/>
                </a:solidFill>
                <a:latin typeface="Arial"/>
                <a:ea typeface="Arial"/>
                <a:cs typeface="Arial"/>
                <a:sym typeface="Arial"/>
              </a:rPr>
              <a:t>nced</a:t>
            </a:r>
            <a:r>
              <a:rPr lang="en" sz="2000" b="0" i="0" u="none" strike="noStrike" cap="none" dirty="0">
                <a:solidFill>
                  <a:srgbClr val="000000"/>
                </a:solidFill>
                <a:latin typeface="Arial"/>
                <a:ea typeface="Arial"/>
                <a:cs typeface="Arial"/>
                <a:sym typeface="Arial"/>
              </a:rPr>
              <a:t> the page load process in 2015, 2016, 2017, and 2018. In other words, we want to emulate the 2015 user experience when a user is browsing on Web pages from 2015, on a 2015 phone and operating system, using network conditions that were prevalent in 2015 and compare it to the user experiences in 2016, 2017, and 2018.</a:t>
            </a:r>
          </a:p>
          <a:p>
            <a:pPr marL="0" lvl="0" indent="0" algn="l" rtl="0">
              <a:spcBef>
                <a:spcPts val="0"/>
              </a:spcBef>
              <a:spcAft>
                <a:spcPts val="0"/>
              </a:spcAft>
              <a:buNone/>
            </a:pPr>
            <a:endParaRPr lang="en" sz="2000" b="0" i="0" u="none" strike="noStrike" cap="none" dirty="0">
              <a:solidFill>
                <a:srgbClr val="000000"/>
              </a:solidFill>
              <a:latin typeface="Arial"/>
              <a:cs typeface="Arial"/>
              <a:sym typeface="Arial"/>
            </a:endParaRPr>
          </a:p>
        </p:txBody>
      </p:sp>
      <p:sp>
        <p:nvSpPr>
          <p:cNvPr id="241" name="Google Shape;241;g806f16c958_2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806f16c958_9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806f16c958_9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t>The reason we want to study the historical </a:t>
            </a:r>
            <a:r>
              <a:rPr lang="en" sz="2000" b="1" dirty="0" err="1"/>
              <a:t>performa</a:t>
            </a:r>
            <a:r>
              <a:rPr lang="en-US" sz="2000" b="1" dirty="0" err="1"/>
              <a:t>nc</a:t>
            </a:r>
            <a:r>
              <a:rPr lang="en" sz="2000" b="1" dirty="0"/>
              <a:t>e of mobile browsers is because we want to understand the factors that has </a:t>
            </a:r>
            <a:r>
              <a:rPr lang="en" sz="2000" b="1" dirty="0" err="1"/>
              <a:t>cont</a:t>
            </a:r>
            <a:r>
              <a:rPr lang="en-US" sz="2000" b="1" dirty="0"/>
              <a:t>r</a:t>
            </a:r>
            <a:r>
              <a:rPr lang="en" sz="2000" b="1" dirty="0" err="1"/>
              <a:t>ibuted</a:t>
            </a:r>
            <a:r>
              <a:rPr lang="en" sz="2000" b="1" dirty="0"/>
              <a:t> to the improvement in mobile browser </a:t>
            </a:r>
            <a:r>
              <a:rPr lang="en" sz="2000" b="1" dirty="0" err="1"/>
              <a:t>performa</a:t>
            </a:r>
            <a:r>
              <a:rPr lang="en-US" sz="2000" b="1" dirty="0" err="1"/>
              <a:t>nc</a:t>
            </a:r>
            <a:r>
              <a:rPr lang="en" sz="2000" b="1" dirty="0"/>
              <a:t>e. There are several factors that can result in the improve in browser performance over the years.. Is it because of better browsers, improved network conditions, newer hardware or optimized Web pages.</a:t>
            </a:r>
            <a:endParaRPr sz="2000" b="1" dirty="0"/>
          </a:p>
          <a:p>
            <a:pPr marL="0" lvl="0" indent="0" algn="l" rtl="0">
              <a:spcBef>
                <a:spcPts val="0"/>
              </a:spcBef>
              <a:spcAft>
                <a:spcPts val="0"/>
              </a:spcAft>
              <a:buNone/>
            </a:pPr>
            <a:endParaRPr sz="2000" b="1" dirty="0"/>
          </a:p>
          <a:p>
            <a:pPr marL="0" lvl="0" indent="0" algn="l" rtl="0">
              <a:spcBef>
                <a:spcPts val="0"/>
              </a:spcBef>
              <a:spcAft>
                <a:spcPts val="0"/>
              </a:spcAft>
              <a:buNone/>
            </a:pPr>
            <a:r>
              <a:rPr lang="en-US" sz="2000" b="1" dirty="0"/>
              <a:t>It</a:t>
            </a:r>
            <a:r>
              <a:rPr lang="en" sz="2000" b="1" dirty="0"/>
              <a:t> is important to find what factors play a more important role as these improvements are not universal. </a:t>
            </a:r>
            <a:endParaRPr sz="2000" b="1" dirty="0"/>
          </a:p>
          <a:p>
            <a:pPr marL="457200" lvl="0" indent="-355600" algn="l" rtl="0">
              <a:spcBef>
                <a:spcPts val="0"/>
              </a:spcBef>
              <a:spcAft>
                <a:spcPts val="0"/>
              </a:spcAft>
              <a:buClr>
                <a:schemeClr val="dk1"/>
              </a:buClr>
              <a:buSzPts val="2000"/>
              <a:buFont typeface="Helvetica Neue"/>
              <a:buChar char="●"/>
            </a:pPr>
            <a:r>
              <a:rPr lang="en" sz="2000" b="1" dirty="0">
                <a:solidFill>
                  <a:schemeClr val="dk1"/>
                </a:solidFill>
                <a:latin typeface="Helvetica Neue"/>
                <a:ea typeface="Helvetica Neue"/>
                <a:cs typeface="Helvetica Neue"/>
                <a:sym typeface="Helvetica Neue"/>
              </a:rPr>
              <a:t>Only 7% of mobile connections across sub Saharan Africa in 2018 were 4G. </a:t>
            </a:r>
            <a:r>
              <a:rPr lang="en-US" sz="2000" b="1" dirty="0">
                <a:solidFill>
                  <a:schemeClr val="dk1"/>
                </a:solidFill>
                <a:latin typeface="Helvetica Neue"/>
                <a:ea typeface="Helvetica Neue"/>
                <a:cs typeface="Helvetica Neue"/>
                <a:sym typeface="Helvetica Neue"/>
              </a:rPr>
              <a:t>I</a:t>
            </a:r>
            <a:r>
              <a:rPr lang="en" sz="2000" b="1" dirty="0">
                <a:solidFill>
                  <a:schemeClr val="dk1"/>
                </a:solidFill>
                <a:latin typeface="Helvetica Neue"/>
                <a:ea typeface="Helvetica Neue"/>
                <a:cs typeface="Helvetica Neue"/>
                <a:sym typeface="Helvetica Neue"/>
              </a:rPr>
              <a:t>f network is a dominant factor in performance, then people in sub </a:t>
            </a:r>
            <a:r>
              <a:rPr lang="en-US" sz="2000" b="1" dirty="0">
                <a:solidFill>
                  <a:schemeClr val="dk1"/>
                </a:solidFill>
                <a:latin typeface="Helvetica Neue"/>
                <a:ea typeface="Helvetica Neue"/>
                <a:cs typeface="Helvetica Neue"/>
                <a:sym typeface="Helvetica Neue"/>
              </a:rPr>
              <a:t>S</a:t>
            </a:r>
            <a:r>
              <a:rPr lang="en" sz="2000" b="1" dirty="0" err="1">
                <a:solidFill>
                  <a:schemeClr val="dk1"/>
                </a:solidFill>
                <a:latin typeface="Helvetica Neue"/>
                <a:ea typeface="Helvetica Neue"/>
                <a:cs typeface="Helvetica Neue"/>
                <a:sym typeface="Helvetica Neue"/>
              </a:rPr>
              <a:t>aharan</a:t>
            </a:r>
            <a:r>
              <a:rPr lang="en" sz="2000" b="1" dirty="0">
                <a:solidFill>
                  <a:schemeClr val="dk1"/>
                </a:solidFill>
                <a:latin typeface="Helvetica Neue"/>
                <a:ea typeface="Helvetica Neue"/>
                <a:cs typeface="Helvetica Neue"/>
                <a:sym typeface="Helvetica Neue"/>
              </a:rPr>
              <a:t> </a:t>
            </a:r>
            <a:r>
              <a:rPr lang="en-US" sz="2000" b="1" dirty="0">
                <a:solidFill>
                  <a:schemeClr val="dk1"/>
                </a:solidFill>
                <a:latin typeface="Helvetica Neue"/>
                <a:ea typeface="Helvetica Neue"/>
                <a:cs typeface="Helvetica Neue"/>
                <a:sym typeface="Helvetica Neue"/>
              </a:rPr>
              <a:t>A</a:t>
            </a:r>
            <a:r>
              <a:rPr lang="en" sz="2000" b="1" dirty="0" err="1">
                <a:solidFill>
                  <a:schemeClr val="dk1"/>
                </a:solidFill>
                <a:latin typeface="Helvetica Neue"/>
                <a:ea typeface="Helvetica Neue"/>
                <a:cs typeface="Helvetica Neue"/>
                <a:sym typeface="Helvetica Neue"/>
              </a:rPr>
              <a:t>frica</a:t>
            </a:r>
            <a:r>
              <a:rPr lang="en" sz="2000" b="1" dirty="0">
                <a:solidFill>
                  <a:schemeClr val="dk1"/>
                </a:solidFill>
                <a:latin typeface="Helvetica Neue"/>
                <a:ea typeface="Helvetica Neue"/>
                <a:cs typeface="Helvetica Neue"/>
                <a:sym typeface="Helvetica Neue"/>
              </a:rPr>
              <a:t> are unlikely to see improved Web performance. </a:t>
            </a:r>
            <a:endParaRPr sz="2000" b="1" dirty="0">
              <a:solidFill>
                <a:schemeClr val="dk1"/>
              </a:solidFill>
            </a:endParaRPr>
          </a:p>
          <a:p>
            <a:pPr marL="457200" lvl="0" indent="-355600" algn="l" rtl="0">
              <a:lnSpc>
                <a:spcPct val="147916"/>
              </a:lnSpc>
              <a:spcBef>
                <a:spcPts val="0"/>
              </a:spcBef>
              <a:spcAft>
                <a:spcPts val="0"/>
              </a:spcAft>
              <a:buClr>
                <a:schemeClr val="dk1"/>
              </a:buClr>
              <a:buSzPts val="2000"/>
              <a:buFont typeface="Helvetica Neue"/>
              <a:buChar char="●"/>
            </a:pPr>
            <a:r>
              <a:rPr lang="en" sz="2000" b="1" dirty="0">
                <a:solidFill>
                  <a:schemeClr val="dk1"/>
                </a:solidFill>
                <a:latin typeface="Helvetica Neue"/>
                <a:ea typeface="Helvetica Neue"/>
                <a:cs typeface="Helvetica Neue"/>
                <a:sym typeface="Helvetica Neue"/>
              </a:rPr>
              <a:t>Also ,phone budgets are different across different regions:</a:t>
            </a:r>
            <a:endParaRPr sz="2000" b="1" dirty="0">
              <a:solidFill>
                <a:schemeClr val="dk1"/>
              </a:solidFill>
              <a:latin typeface="Helvetica Neue"/>
              <a:ea typeface="Helvetica Neue"/>
              <a:cs typeface="Helvetica Neue"/>
              <a:sym typeface="Helvetica Neue"/>
            </a:endParaRPr>
          </a:p>
          <a:p>
            <a:pPr marL="914400" marR="0" lvl="1" indent="-355600" algn="l" defTabSz="914400" rtl="0" eaLnBrk="1" fontAlgn="auto" latinLnBrk="0" hangingPunct="1">
              <a:lnSpc>
                <a:spcPct val="147916"/>
              </a:lnSpc>
              <a:spcBef>
                <a:spcPts val="0"/>
              </a:spcBef>
              <a:spcAft>
                <a:spcPts val="0"/>
              </a:spcAft>
              <a:buClr>
                <a:schemeClr val="dk1"/>
              </a:buClr>
              <a:buSzPts val="2000"/>
              <a:buFont typeface="Helvetica Neue Light"/>
              <a:buChar char="○"/>
              <a:tabLst/>
              <a:defRPr/>
            </a:pPr>
            <a:r>
              <a:rPr lang="en" sz="2000" b="1" dirty="0">
                <a:solidFill>
                  <a:srgbClr val="222222"/>
                </a:solidFill>
              </a:rPr>
              <a:t>For example, </a:t>
            </a:r>
            <a:r>
              <a:rPr lang="en-US" sz="2000" dirty="0" err="1"/>
              <a:t>Intex</a:t>
            </a:r>
            <a:r>
              <a:rPr lang="en-US" sz="2000" dirty="0"/>
              <a:t> Amaze 4 (≈$60) and </a:t>
            </a:r>
            <a:r>
              <a:rPr lang="en-US" sz="2000" dirty="0" err="1"/>
              <a:t>Gionee</a:t>
            </a:r>
            <a:r>
              <a:rPr lang="en-US" sz="2000" dirty="0"/>
              <a:t> (≈$150) are two popular phones in India.</a:t>
            </a:r>
          </a:p>
          <a:p>
            <a:pPr marL="914400" lvl="1" indent="-355600" algn="l" rtl="0">
              <a:lnSpc>
                <a:spcPct val="147916"/>
              </a:lnSpc>
              <a:spcBef>
                <a:spcPts val="0"/>
              </a:spcBef>
              <a:spcAft>
                <a:spcPts val="0"/>
              </a:spcAft>
              <a:buClr>
                <a:schemeClr val="dk1"/>
              </a:buClr>
              <a:buSzPts val="2000"/>
              <a:buFont typeface="Helvetica Neue Light"/>
              <a:buChar char="○"/>
            </a:pPr>
            <a:r>
              <a:rPr lang="en" sz="2000" b="1" dirty="0">
                <a:solidFill>
                  <a:srgbClr val="222222"/>
                </a:solidFill>
              </a:rPr>
              <a:t>While in US more expensive Samsung and Apple phones have the lead.</a:t>
            </a:r>
          </a:p>
          <a:p>
            <a:pPr marL="914400" lvl="1" indent="-355600" algn="l" rtl="0">
              <a:lnSpc>
                <a:spcPct val="147916"/>
              </a:lnSpc>
              <a:spcBef>
                <a:spcPts val="0"/>
              </a:spcBef>
              <a:spcAft>
                <a:spcPts val="0"/>
              </a:spcAft>
              <a:buClr>
                <a:schemeClr val="dk1"/>
              </a:buClr>
              <a:buSzPts val="2000"/>
              <a:buFont typeface="Helvetica Neue Light"/>
              <a:buChar char="○"/>
            </a:pPr>
            <a:r>
              <a:rPr lang="en" sz="2000" b="1" dirty="0">
                <a:solidFill>
                  <a:srgbClr val="222222"/>
                </a:solidFill>
              </a:rPr>
              <a:t>So if the phones/hardware is the key reason for the performance improvement then this improvement will most certainly not be universal. </a:t>
            </a:r>
            <a:endParaRPr sz="2000" b="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806f16c958_2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6" name="Google Shape;276;g806f16c958_2_18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2000" b="1" dirty="0">
                <a:latin typeface="Helvetica Neue"/>
                <a:ea typeface="Helvetica Neue"/>
                <a:cs typeface="Helvetica Neue"/>
                <a:sym typeface="Helvetica Neue"/>
              </a:rPr>
              <a:t>To understand the important factors involved, we conduct a historical study using 8 popular mobile browsers (chrome, opera,...) </a:t>
            </a:r>
          </a:p>
          <a:p>
            <a:pPr marL="0" lvl="0" indent="0" algn="l" rtl="0">
              <a:lnSpc>
                <a:spcPct val="117999"/>
              </a:lnSpc>
              <a:spcBef>
                <a:spcPts val="0"/>
              </a:spcBef>
              <a:spcAft>
                <a:spcPts val="0"/>
              </a:spcAft>
              <a:buNone/>
            </a:pPr>
            <a:endParaRPr lang="en" sz="2000" b="1" dirty="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 sz="2000" b="1" dirty="0">
                <a:latin typeface="Helvetica Neue"/>
                <a:ea typeface="Helvetica Neue"/>
                <a:cs typeface="Helvetica Neue"/>
                <a:sym typeface="Helvetica Neue"/>
              </a:rPr>
              <a:t>across 4 mobile devices. </a:t>
            </a:r>
            <a:endParaRPr sz="2000" b="1" dirty="0">
              <a:latin typeface="Helvetica Neue"/>
              <a:ea typeface="Helvetica Neue"/>
              <a:cs typeface="Helvetica Neue"/>
              <a:sym typeface="Helvetica Neue"/>
            </a:endParaRPr>
          </a:p>
          <a:p>
            <a:pPr marL="0" lvl="0" indent="0" algn="l" rtl="0">
              <a:lnSpc>
                <a:spcPct val="117999"/>
              </a:lnSpc>
              <a:spcBef>
                <a:spcPts val="0"/>
              </a:spcBef>
              <a:spcAft>
                <a:spcPts val="0"/>
              </a:spcAft>
              <a:buClr>
                <a:schemeClr val="dk1"/>
              </a:buClr>
              <a:buFont typeface="Arial"/>
              <a:buNone/>
            </a:pPr>
            <a:endParaRPr lang="en" sz="2000" b="1" dirty="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Clr>
                <a:schemeClr val="dk1"/>
              </a:buClr>
              <a:buFont typeface="Arial"/>
              <a:buNone/>
            </a:pPr>
            <a:r>
              <a:rPr lang="en" sz="2000" b="1" dirty="0">
                <a:solidFill>
                  <a:schemeClr val="dk1"/>
                </a:solidFill>
                <a:latin typeface="Helvetica Neue"/>
                <a:ea typeface="Helvetica Neue"/>
                <a:cs typeface="Helvetica Neue"/>
                <a:sym typeface="Helvetica Neue"/>
              </a:rPr>
              <a:t>We choose 150 Websites out of 2000 pages from Alexa’s top 1M sites to cover different page sizes. We randomly choose 50 pages for each bucket. light (&lt;1MB), medium (1-3 MB), and heavy (&gt;3MB). These pages were retrieved using Internet archive’s </a:t>
            </a:r>
            <a:r>
              <a:rPr lang="en" sz="2000" b="1" dirty="0" err="1">
                <a:solidFill>
                  <a:schemeClr val="dk1"/>
                </a:solidFill>
                <a:latin typeface="Helvetica Neue"/>
                <a:ea typeface="Helvetica Neue"/>
                <a:cs typeface="Helvetica Neue"/>
                <a:sym typeface="Helvetica Neue"/>
              </a:rPr>
              <a:t>Wayback</a:t>
            </a:r>
            <a:r>
              <a:rPr lang="en" sz="2000" b="1" dirty="0">
                <a:solidFill>
                  <a:schemeClr val="dk1"/>
                </a:solidFill>
                <a:latin typeface="Helvetica Neue"/>
                <a:ea typeface="Helvetica Neue"/>
                <a:cs typeface="Helvetica Neue"/>
                <a:sym typeface="Helvetica Neue"/>
              </a:rPr>
              <a:t> machine’s API to reflect the period of time these pages were being used from 2015 to 2018. We </a:t>
            </a:r>
            <a:r>
              <a:rPr lang="en" sz="2000" b="1" dirty="0">
                <a:latin typeface="Helvetica Neue"/>
                <a:ea typeface="Helvetica Neue"/>
                <a:cs typeface="Helvetica Neue"/>
                <a:sym typeface="Helvetica Neue"/>
              </a:rPr>
              <a:t>ran over 250 thousand experiments in total.</a:t>
            </a:r>
            <a:endParaRPr lang="en" sz="2000" b="1" dirty="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Clr>
                <a:schemeClr val="dk1"/>
              </a:buClr>
              <a:buFont typeface="Arial"/>
              <a:buNone/>
            </a:pPr>
            <a:endParaRPr lang="en" sz="2000" b="1" dirty="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Clr>
                <a:schemeClr val="dk1"/>
              </a:buClr>
              <a:buFont typeface="Arial"/>
              <a:buNone/>
            </a:pPr>
            <a:r>
              <a:rPr lang="en" sz="2000" b="1" dirty="0">
                <a:solidFill>
                  <a:schemeClr val="dk1"/>
                </a:solidFill>
                <a:latin typeface="Helvetica Neue"/>
                <a:ea typeface="Helvetica Neue"/>
                <a:cs typeface="Helvetica Neue"/>
                <a:sym typeface="Helvetica Neue"/>
              </a:rPr>
              <a:t>To study historical performance, we </a:t>
            </a:r>
            <a:r>
              <a:rPr lang="en" sz="2000" b="1" i="0" u="none" strike="noStrike" cap="none" dirty="0">
                <a:solidFill>
                  <a:srgbClr val="000000"/>
                </a:solidFill>
                <a:latin typeface="Arial"/>
                <a:ea typeface="Helvetica Neue"/>
                <a:cs typeface="Helvetica Neue"/>
                <a:sym typeface="Helvetica Neue"/>
              </a:rPr>
              <a:t>emulate performance of Web browsing as experienced by an average user from 2015 to 2018</a:t>
            </a:r>
            <a:endParaRPr sz="2000" b="1" dirty="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lang="en-US" sz="2000" b="1" dirty="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US" sz="2000" b="1" dirty="0">
                <a:latin typeface="Helvetica Neue"/>
                <a:ea typeface="Helvetica Neue"/>
                <a:cs typeface="Helvetica Neue"/>
                <a:sym typeface="Helvetica Neue"/>
              </a:rPr>
              <a:t>THIS PAGE IS NOT FORMATTED PROPERLY</a:t>
            </a:r>
            <a:endParaRPr sz="2000" b="1" dirty="0">
              <a:latin typeface="Helvetica Neue"/>
              <a:ea typeface="Helvetica Neue"/>
              <a:cs typeface="Helvetica Neue"/>
              <a:sym typeface="Helvetica Neu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806f16c958_9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806f16c958_9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2000" b="0" i="0" u="none" strike="noStrike" cap="none" dirty="0">
                <a:solidFill>
                  <a:srgbClr val="000000"/>
                </a:solidFill>
                <a:effectLst/>
                <a:latin typeface="Arial"/>
                <a:ea typeface="Arial"/>
                <a:cs typeface="Arial"/>
                <a:sym typeface="Arial"/>
              </a:rPr>
              <a:t>To quantify page load performance we use three most popular metrics: Page Load Time (PLT). PLT is the time between when the page is requested and when the </a:t>
            </a:r>
            <a:r>
              <a:rPr lang="en-US" sz="2000" b="0" i="0" u="none" strike="noStrike" cap="none" dirty="0" err="1">
                <a:solidFill>
                  <a:srgbClr val="000000"/>
                </a:solidFill>
                <a:effectLst/>
                <a:latin typeface="Arial"/>
                <a:ea typeface="Arial"/>
                <a:cs typeface="Arial"/>
                <a:sym typeface="Arial"/>
              </a:rPr>
              <a:t>onLoad</a:t>
            </a:r>
            <a:r>
              <a:rPr lang="en-US" sz="2000" b="0" i="0" u="none" strike="noStrike" cap="none" dirty="0">
                <a:solidFill>
                  <a:srgbClr val="000000"/>
                </a:solidFill>
                <a:effectLst/>
                <a:latin typeface="Arial"/>
                <a:ea typeface="Arial"/>
                <a:cs typeface="Arial"/>
                <a:sym typeface="Arial"/>
              </a:rPr>
              <a:t> event is fired by the browser. PLT is the most common metric used to measure page load performance.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20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2000" b="0" i="0" u="none" strike="noStrike" cap="none" dirty="0">
                <a:solidFill>
                  <a:srgbClr val="000000"/>
                </a:solidFill>
                <a:effectLst/>
                <a:latin typeface="Arial"/>
                <a:ea typeface="Arial"/>
                <a:cs typeface="Arial"/>
                <a:sym typeface="Arial"/>
              </a:rPr>
              <a:t> Recently, two other metrics have been introduced to better quantify page performance from the user’s point of view. SpeedIndex is a visual metric that measures the average time for visible content to appear on the browsers viewport. SpeedIndex is measured over a video of the page load process.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20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2000" b="0" i="0" u="none" strike="noStrike" cap="none" dirty="0">
                <a:solidFill>
                  <a:srgbClr val="000000"/>
                </a:solidFill>
                <a:latin typeface="Arial"/>
                <a:ea typeface="Arial"/>
                <a:cs typeface="Arial"/>
                <a:sym typeface="Arial"/>
              </a:rPr>
              <a:t>Time To Interactive (TTI) </a:t>
            </a:r>
            <a:r>
              <a:rPr lang="en-US" sz="2000" b="0" i="0" u="none" strike="noStrike" cap="none" dirty="0">
                <a:solidFill>
                  <a:srgbClr val="000000"/>
                </a:solidFill>
                <a:effectLst/>
                <a:latin typeface="Arial"/>
                <a:ea typeface="Arial"/>
                <a:cs typeface="Arial"/>
                <a:sym typeface="Arial"/>
              </a:rPr>
              <a:t>measures how long it takes for a page to become interactive . Example interactions include clicking on a link or using the auto-complete feature of a search bar. </a:t>
            </a:r>
            <a:endParaRPr lang="en-US" sz="2000" dirty="0"/>
          </a:p>
          <a:p>
            <a:endParaRPr lang="en-US" sz="2000" dirty="0"/>
          </a:p>
        </p:txBody>
      </p:sp>
    </p:spTree>
    <p:extLst>
      <p:ext uri="{BB962C8B-B14F-4D97-AF65-F5344CB8AC3E}">
        <p14:creationId xmlns:p14="http://schemas.microsoft.com/office/powerpoint/2010/main" val="2750018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806f16c958_9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806f16c958_9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t>However,  there are challenges in measuring Web performance.</a:t>
            </a:r>
            <a:endParaRPr sz="2000" b="1" dirty="0"/>
          </a:p>
          <a:p>
            <a:pPr marL="0" lvl="0" indent="0" algn="l" rtl="0">
              <a:spcBef>
                <a:spcPts val="0"/>
              </a:spcBef>
              <a:spcAft>
                <a:spcPts val="0"/>
              </a:spcAft>
              <a:buNone/>
            </a:pPr>
            <a:r>
              <a:rPr lang="en" sz="2000" b="1" dirty="0"/>
              <a:t>First, content variation. When we browse a Website, there is no guarantee that the content remains the same when we browse the same URL later. This has a major impact at what we are measuring.</a:t>
            </a:r>
          </a:p>
          <a:p>
            <a:pPr marL="0" lvl="0" indent="0" algn="l" rtl="0">
              <a:spcBef>
                <a:spcPts val="0"/>
              </a:spcBef>
              <a:spcAft>
                <a:spcPts val="0"/>
              </a:spcAft>
              <a:buNone/>
            </a:pPr>
            <a:endParaRPr sz="2000" b="1" dirty="0"/>
          </a:p>
          <a:p>
            <a:pPr marL="0" lvl="0" indent="0" algn="l" rtl="0">
              <a:spcBef>
                <a:spcPts val="0"/>
              </a:spcBef>
              <a:spcAft>
                <a:spcPts val="0"/>
              </a:spcAft>
              <a:buNone/>
            </a:pPr>
            <a:r>
              <a:rPr lang="en" sz="2000" b="1" dirty="0"/>
              <a:t>The same argument is true for the access network. An interference in the wireless signal can lead to an increase in delay which consequently would increase the page load time.</a:t>
            </a:r>
            <a:endParaRPr sz="2000" b="1" dirty="0"/>
          </a:p>
          <a:p>
            <a:pPr marL="0" lvl="0" indent="0" algn="l" rtl="0">
              <a:spcBef>
                <a:spcPts val="0"/>
              </a:spcBef>
              <a:spcAft>
                <a:spcPts val="0"/>
              </a:spcAft>
              <a:buNone/>
            </a:pPr>
            <a:endParaRPr sz="2000"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2000" b="1" dirty="0"/>
              <a:t>And last but not the least, </a:t>
            </a:r>
            <a:r>
              <a:rPr lang="en-US" sz="1100" b="0" i="0" u="none" strike="noStrike" cap="none" dirty="0">
                <a:solidFill>
                  <a:srgbClr val="000000"/>
                </a:solidFill>
                <a:effectLst/>
                <a:latin typeface="Arial"/>
                <a:ea typeface="Arial"/>
                <a:cs typeface="Arial"/>
                <a:sym typeface="Arial"/>
              </a:rPr>
              <a:t>Most browsers provide a management interface so that an automation script can programmatically control the browser’s behavior. However these interfaces are not universal.</a:t>
            </a:r>
            <a:endParaRPr lang="en-US" sz="2000" dirty="0"/>
          </a:p>
          <a:p>
            <a:pPr marL="0" lvl="0" indent="0" algn="l" rtl="0">
              <a:spcBef>
                <a:spcPts val="0"/>
              </a:spcBef>
              <a:spcAft>
                <a:spcPts val="0"/>
              </a:spcAft>
              <a:buNone/>
            </a:pPr>
            <a:r>
              <a:rPr lang="en" sz="2000" b="1" dirty="0"/>
              <a:t>. We need a more generic approach.</a:t>
            </a:r>
            <a:endParaRPr sz="2000" b="1"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806f16c958_2_20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Times"/>
              <a:buNone/>
            </a:pPr>
            <a:r>
              <a:rPr lang="en" sz="2000" b="1" dirty="0">
                <a:solidFill>
                  <a:schemeClr val="dk1"/>
                </a:solidFill>
                <a:latin typeface="Helvetica Neue"/>
                <a:ea typeface="Helvetica Neue"/>
                <a:cs typeface="Helvetica Neue"/>
                <a:sym typeface="Helvetica Neue"/>
              </a:rPr>
              <a:t>In order to address these issues. We have designed a controlled environment to mitigate content and network variations. Also, we take a more general approach in performance measurement that is supported by almost all browsers. </a:t>
            </a:r>
            <a:endParaRPr sz="2000" b="1"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Times"/>
              <a:buNone/>
            </a:pPr>
            <a:r>
              <a:rPr lang="en" sz="2000" b="1" dirty="0">
                <a:solidFill>
                  <a:schemeClr val="dk1"/>
                </a:solidFill>
                <a:latin typeface="Helvetica Neue"/>
                <a:ea typeface="Helvetica Neue"/>
                <a:cs typeface="Helvetica Neue"/>
                <a:sym typeface="Helvetica Neue"/>
              </a:rPr>
              <a:t>As the very first step , we record the contents of selected Web pages for each year using Internet archive’s API and store them locally. </a:t>
            </a:r>
          </a:p>
          <a:p>
            <a:pPr marL="0" lvl="0" indent="0" algn="l" rtl="0">
              <a:spcBef>
                <a:spcPts val="0"/>
              </a:spcBef>
              <a:spcAft>
                <a:spcPts val="0"/>
              </a:spcAft>
              <a:buClr>
                <a:schemeClr val="dk1"/>
              </a:buClr>
              <a:buSzPts val="1100"/>
              <a:buFont typeface="Times"/>
              <a:buNone/>
            </a:pPr>
            <a:endParaRPr lang="en" sz="2000" b="1" dirty="0">
              <a:solidFill>
                <a:schemeClr val="dk1"/>
              </a:solidFill>
              <a:latin typeface="Helvetica Neue"/>
              <a:ea typeface="Helvetica Neue"/>
              <a:cs typeface="Helvetica Neue"/>
              <a:sym typeface="Helvetica Neue"/>
            </a:endParaRPr>
          </a:p>
          <a:p>
            <a:pPr marL="0" marR="0" lvl="0" indent="0" algn="l" defTabSz="914400" rtl="0" eaLnBrk="1" fontAlgn="auto" latinLnBrk="0" hangingPunct="1">
              <a:lnSpc>
                <a:spcPct val="100000"/>
              </a:lnSpc>
              <a:spcBef>
                <a:spcPts val="0"/>
              </a:spcBef>
              <a:spcAft>
                <a:spcPts val="0"/>
              </a:spcAft>
              <a:buClr>
                <a:schemeClr val="dk1"/>
              </a:buClr>
              <a:buSzPts val="1100"/>
              <a:buFont typeface="Times"/>
              <a:buNone/>
              <a:tabLst/>
              <a:defRPr/>
            </a:pPr>
            <a:r>
              <a:rPr lang="en-US" sz="2000" b="1" dirty="0">
                <a:solidFill>
                  <a:schemeClr val="dk1"/>
                </a:solidFill>
                <a:latin typeface="Helvetica Neue"/>
                <a:ea typeface="Helvetica Neue"/>
                <a:cs typeface="Helvetica Neue"/>
                <a:sym typeface="Helvetica Neue"/>
              </a:rPr>
              <a:t>we then spin up a replay server. the replay server loads the recorded archive file and act as a Web proxy to serve all incoming HTTP requests from mobile devices under test. This way we ensure that similar contents are being served during an experiment.</a:t>
            </a:r>
            <a:endParaRPr sz="2000" b="1"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Times"/>
              <a:buNone/>
            </a:pPr>
            <a:r>
              <a:rPr lang="en" sz="2000" b="1" dirty="0">
                <a:solidFill>
                  <a:schemeClr val="dk1"/>
                </a:solidFill>
                <a:latin typeface="Helvetica Neue"/>
                <a:ea typeface="Helvetica Neue"/>
                <a:cs typeface="Helvetica Neue"/>
                <a:sym typeface="Helvetica Neue"/>
              </a:rPr>
              <a:t>Then, </a:t>
            </a:r>
            <a:r>
              <a:rPr lang="en" sz="2000" b="1" dirty="0" err="1">
                <a:solidFill>
                  <a:schemeClr val="dk1"/>
                </a:solidFill>
                <a:latin typeface="Helvetica Neue"/>
                <a:ea typeface="Helvetica Neue"/>
                <a:cs typeface="Helvetica Neue"/>
                <a:sym typeface="Helvetica Neue"/>
              </a:rPr>
              <a:t>xperiment</a:t>
            </a:r>
            <a:r>
              <a:rPr lang="en" sz="2000" b="1" dirty="0">
                <a:solidFill>
                  <a:schemeClr val="dk1"/>
                </a:solidFill>
                <a:latin typeface="Helvetica Neue"/>
                <a:ea typeface="Helvetica Neue"/>
                <a:cs typeface="Helvetica Neue"/>
                <a:sym typeface="Helvetica Neue"/>
              </a:rPr>
              <a:t> </a:t>
            </a:r>
            <a:r>
              <a:rPr lang="en" sz="2000" b="1" dirty="0" err="1">
                <a:solidFill>
                  <a:schemeClr val="dk1"/>
                </a:solidFill>
                <a:latin typeface="Helvetica Neue"/>
                <a:ea typeface="Helvetica Neue"/>
                <a:cs typeface="Helvetica Neue"/>
                <a:sym typeface="Helvetica Neue"/>
              </a:rPr>
              <a:t>automator</a:t>
            </a:r>
            <a:r>
              <a:rPr lang="en" sz="2000" b="1" dirty="0">
                <a:solidFill>
                  <a:schemeClr val="dk1"/>
                </a:solidFill>
                <a:latin typeface="Helvetica Neue"/>
                <a:ea typeface="Helvetica Neue"/>
                <a:cs typeface="Helvetica Neue"/>
                <a:sym typeface="Helvetica Neue"/>
              </a:rPr>
              <a:t>  applies desired network profiles to emulate network conditions for each year and also to limit the probable fluctuations. </a:t>
            </a:r>
            <a:endParaRPr sz="2000" b="1"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Times"/>
              <a:buNone/>
            </a:pPr>
            <a:endParaRPr sz="2000" b="1"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Times"/>
              <a:buNone/>
            </a:pPr>
            <a:r>
              <a:rPr lang="en" sz="2000" b="1" dirty="0">
                <a:solidFill>
                  <a:schemeClr val="dk1"/>
                </a:solidFill>
                <a:latin typeface="Helvetica Neue"/>
                <a:ea typeface="Helvetica Neue"/>
                <a:cs typeface="Helvetica Neue"/>
                <a:sym typeface="Helvetica Neue"/>
              </a:rPr>
              <a:t>The experiment </a:t>
            </a:r>
            <a:r>
              <a:rPr lang="en" sz="2000" b="1" dirty="0" err="1">
                <a:solidFill>
                  <a:schemeClr val="dk1"/>
                </a:solidFill>
                <a:latin typeface="Helvetica Neue"/>
                <a:ea typeface="Helvetica Neue"/>
                <a:cs typeface="Helvetica Neue"/>
                <a:sym typeface="Helvetica Neue"/>
              </a:rPr>
              <a:t>automator</a:t>
            </a:r>
            <a:r>
              <a:rPr lang="en" sz="2000" b="1" dirty="0">
                <a:solidFill>
                  <a:schemeClr val="dk1"/>
                </a:solidFill>
                <a:latin typeface="Helvetica Neue"/>
                <a:ea typeface="Helvetica Neue"/>
                <a:cs typeface="Helvetica Neue"/>
                <a:sym typeface="Helvetica Neue"/>
              </a:rPr>
              <a:t>  is continuously managing the experiments by installing new instances of mobile browsers on devices, bypassing splash screens, and loading pages by launching the relevant activities through ADB . </a:t>
            </a:r>
          </a:p>
          <a:p>
            <a:pPr marL="0" lvl="0" indent="0" algn="l" rtl="0">
              <a:spcBef>
                <a:spcPts val="0"/>
              </a:spcBef>
              <a:spcAft>
                <a:spcPts val="0"/>
              </a:spcAft>
              <a:buClr>
                <a:schemeClr val="dk1"/>
              </a:buClr>
              <a:buSzPts val="1100"/>
              <a:buFont typeface="Times"/>
              <a:buNone/>
            </a:pPr>
            <a:endParaRPr sz="2000" b="1"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Times"/>
              <a:buNone/>
            </a:pPr>
            <a:r>
              <a:rPr lang="en" sz="2000" b="1" dirty="0">
                <a:solidFill>
                  <a:schemeClr val="dk1"/>
                </a:solidFill>
                <a:latin typeface="Helvetica Neue"/>
                <a:ea typeface="Helvetica Neue"/>
                <a:cs typeface="Helvetica Neue"/>
                <a:sym typeface="Helvetica Neue"/>
              </a:rPr>
              <a:t>For each page request, a script is injected into that Web page in order to collect performance metrics. This is script is based on </a:t>
            </a:r>
            <a:r>
              <a:rPr lang="en" sz="2000" b="1" dirty="0">
                <a:solidFill>
                  <a:srgbClr val="333333"/>
                </a:solidFill>
                <a:highlight>
                  <a:srgbClr val="FFFFFF"/>
                </a:highlight>
                <a:latin typeface="Helvetica Neue"/>
                <a:ea typeface="Helvetica Neue"/>
                <a:cs typeface="Helvetica Neue"/>
                <a:sym typeface="Helvetica Neue"/>
              </a:rPr>
              <a:t>JavaScript Performance interface that is widely available across different browsers and is not bound to only a </a:t>
            </a:r>
            <a:r>
              <a:rPr lang="en-US" sz="2000" b="1" dirty="0">
                <a:solidFill>
                  <a:srgbClr val="333333"/>
                </a:solidFill>
                <a:highlight>
                  <a:srgbClr val="FFFFFF"/>
                </a:highlight>
                <a:latin typeface="Helvetica Neue"/>
                <a:ea typeface="Helvetica Neue"/>
                <a:cs typeface="Helvetica Neue"/>
                <a:sym typeface="Helvetica Neue"/>
              </a:rPr>
              <a:t>limited number of browsers.</a:t>
            </a:r>
          </a:p>
          <a:p>
            <a:pPr marL="0" lvl="0" indent="0" algn="l" rtl="0">
              <a:spcBef>
                <a:spcPts val="0"/>
              </a:spcBef>
              <a:spcAft>
                <a:spcPts val="0"/>
              </a:spcAft>
              <a:buClr>
                <a:schemeClr val="dk1"/>
              </a:buClr>
              <a:buSzPts val="1100"/>
              <a:buFont typeface="Times"/>
              <a:buNone/>
            </a:pPr>
            <a:endParaRPr sz="2000" b="1"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Times"/>
              <a:buNone/>
            </a:pPr>
            <a:r>
              <a:rPr lang="en" sz="2000" b="1" dirty="0">
                <a:solidFill>
                  <a:schemeClr val="dk1"/>
                </a:solidFill>
                <a:latin typeface="Helvetica Neue"/>
                <a:ea typeface="Helvetica Neue"/>
                <a:cs typeface="Helvetica Neue"/>
                <a:sym typeface="Helvetica Neue"/>
              </a:rPr>
              <a:t>In parallel, a video of each page load is also being recorded and then pulled onto local storage for further analysis. We use this video to calculate the </a:t>
            </a:r>
            <a:r>
              <a:rPr lang="en" sz="2000" b="1" dirty="0" err="1">
                <a:solidFill>
                  <a:schemeClr val="dk1"/>
                </a:solidFill>
                <a:latin typeface="Helvetica Neue"/>
                <a:ea typeface="Helvetica Neue"/>
                <a:cs typeface="Helvetica Neue"/>
                <a:sym typeface="Helvetica Neue"/>
              </a:rPr>
              <a:t>SpeedIndex</a:t>
            </a:r>
            <a:r>
              <a:rPr lang="en" sz="2000" b="1" dirty="0">
                <a:solidFill>
                  <a:schemeClr val="dk1"/>
                </a:solidFill>
                <a:latin typeface="Helvetica Neue"/>
                <a:ea typeface="Helvetica Neue"/>
                <a:cs typeface="Helvetica Neue"/>
                <a:sym typeface="Helvetica Neue"/>
              </a:rPr>
              <a:t> metric.</a:t>
            </a:r>
            <a:endParaRPr sz="2000" b="1"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Times"/>
              <a:buNone/>
            </a:pPr>
            <a:r>
              <a:rPr lang="en" sz="2000" b="1" dirty="0">
                <a:solidFill>
                  <a:schemeClr val="dk1"/>
                </a:solidFill>
                <a:latin typeface="Helvetica Neue"/>
                <a:ea typeface="Helvetica Neue"/>
                <a:cs typeface="Helvetica Neue"/>
                <a:sym typeface="Helvetica Neue"/>
              </a:rPr>
              <a:t> The injected script sends the remaining metrics  to our Web server via an Ajax call. This transmission happens after </a:t>
            </a:r>
            <a:r>
              <a:rPr lang="en" sz="2000" b="1" dirty="0" err="1">
                <a:solidFill>
                  <a:schemeClr val="dk1"/>
                </a:solidFill>
                <a:latin typeface="Helvetica Neue"/>
                <a:ea typeface="Helvetica Neue"/>
                <a:cs typeface="Helvetica Neue"/>
                <a:sym typeface="Helvetica Neue"/>
              </a:rPr>
              <a:t>OnLoad</a:t>
            </a:r>
            <a:r>
              <a:rPr lang="en" sz="2000" b="1" dirty="0">
                <a:solidFill>
                  <a:schemeClr val="dk1"/>
                </a:solidFill>
                <a:latin typeface="Helvetica Neue"/>
                <a:ea typeface="Helvetica Neue"/>
                <a:cs typeface="Helvetica Neue"/>
                <a:sym typeface="Helvetica Neue"/>
              </a:rPr>
              <a:t> event is fired on the page. These metric data are received on our Web server by a PHP program and stored locally as JSON files. </a:t>
            </a:r>
            <a:endParaRPr sz="2000" b="1" dirty="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Times"/>
              <a:buNone/>
            </a:pPr>
            <a:endParaRPr sz="2000" b="1" dirty="0">
              <a:solidFill>
                <a:schemeClr val="dk1"/>
              </a:solidFill>
              <a:latin typeface="Helvetica Neue"/>
              <a:ea typeface="Helvetica Neue"/>
              <a:cs typeface="Helvetica Neue"/>
              <a:sym typeface="Helvetica Neue"/>
            </a:endParaRPr>
          </a:p>
        </p:txBody>
      </p:sp>
      <p:sp>
        <p:nvSpPr>
          <p:cNvPr id="319" name="Google Shape;319;g806f16c958_2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60337" y="503492"/>
            <a:ext cx="7848600" cy="651698"/>
          </a:xfrm>
          <a:prstGeom prst="rect">
            <a:avLst/>
          </a:prstGeom>
          <a:noFill/>
          <a:ln>
            <a:noFill/>
          </a:ln>
        </p:spPr>
        <p:txBody>
          <a:bodyPr spcFirstLastPara="1" wrap="square" lIns="19050" tIns="19050" rIns="19050" bIns="19050" anchor="b" anchorCtr="0">
            <a:noAutofit/>
          </a:bodyPr>
          <a:lstStyle>
            <a:lvl1pPr lvl="0" algn="l">
              <a:lnSpc>
                <a:spcPct val="100000"/>
              </a:lnSpc>
              <a:spcBef>
                <a:spcPts val="0"/>
              </a:spcBef>
              <a:spcAft>
                <a:spcPts val="0"/>
              </a:spcAft>
              <a:buClr>
                <a:srgbClr val="000000"/>
              </a:buClr>
              <a:buSzPts val="700"/>
              <a:buNone/>
              <a:defRPr/>
            </a:lvl1pPr>
            <a:lvl2pPr lvl="1" algn="l">
              <a:lnSpc>
                <a:spcPct val="100000"/>
              </a:lnSpc>
              <a:spcBef>
                <a:spcPts val="0"/>
              </a:spcBef>
              <a:spcAft>
                <a:spcPts val="0"/>
              </a:spcAft>
              <a:buClr>
                <a:srgbClr val="000000"/>
              </a:buClr>
              <a:buSzPts val="700"/>
              <a:buNone/>
              <a:defRPr/>
            </a:lvl2pPr>
            <a:lvl3pPr lvl="2" algn="l">
              <a:lnSpc>
                <a:spcPct val="100000"/>
              </a:lnSpc>
              <a:spcBef>
                <a:spcPts val="0"/>
              </a:spcBef>
              <a:spcAft>
                <a:spcPts val="0"/>
              </a:spcAft>
              <a:buClr>
                <a:srgbClr val="000000"/>
              </a:buClr>
              <a:buSzPts val="700"/>
              <a:buNone/>
              <a:defRPr/>
            </a:lvl3pPr>
            <a:lvl4pPr lvl="3" algn="l">
              <a:lnSpc>
                <a:spcPct val="100000"/>
              </a:lnSpc>
              <a:spcBef>
                <a:spcPts val="0"/>
              </a:spcBef>
              <a:spcAft>
                <a:spcPts val="0"/>
              </a:spcAft>
              <a:buClr>
                <a:srgbClr val="000000"/>
              </a:buClr>
              <a:buSzPts val="700"/>
              <a:buNone/>
              <a:defRPr/>
            </a:lvl4pPr>
            <a:lvl5pPr lvl="4" algn="l">
              <a:lnSpc>
                <a:spcPct val="100000"/>
              </a:lnSpc>
              <a:spcBef>
                <a:spcPts val="0"/>
              </a:spcBef>
              <a:spcAft>
                <a:spcPts val="0"/>
              </a:spcAft>
              <a:buClr>
                <a:srgbClr val="000000"/>
              </a:buClr>
              <a:buSzPts val="700"/>
              <a:buNone/>
              <a:defRPr/>
            </a:lvl5pPr>
            <a:lvl6pPr lvl="5" algn="l">
              <a:lnSpc>
                <a:spcPct val="100000"/>
              </a:lnSpc>
              <a:spcBef>
                <a:spcPts val="0"/>
              </a:spcBef>
              <a:spcAft>
                <a:spcPts val="0"/>
              </a:spcAft>
              <a:buClr>
                <a:srgbClr val="000000"/>
              </a:buClr>
              <a:buSzPts val="700"/>
              <a:buNone/>
              <a:defRPr/>
            </a:lvl6pPr>
            <a:lvl7pPr lvl="6" algn="l">
              <a:lnSpc>
                <a:spcPct val="100000"/>
              </a:lnSpc>
              <a:spcBef>
                <a:spcPts val="0"/>
              </a:spcBef>
              <a:spcAft>
                <a:spcPts val="0"/>
              </a:spcAft>
              <a:buClr>
                <a:srgbClr val="000000"/>
              </a:buClr>
              <a:buSzPts val="700"/>
              <a:buNone/>
              <a:defRPr/>
            </a:lvl7pPr>
            <a:lvl8pPr lvl="7" algn="l">
              <a:lnSpc>
                <a:spcPct val="100000"/>
              </a:lnSpc>
              <a:spcBef>
                <a:spcPts val="0"/>
              </a:spcBef>
              <a:spcAft>
                <a:spcPts val="0"/>
              </a:spcAft>
              <a:buClr>
                <a:srgbClr val="000000"/>
              </a:buClr>
              <a:buSzPts val="700"/>
              <a:buNone/>
              <a:defRPr/>
            </a:lvl8pPr>
            <a:lvl9pPr lvl="8" algn="l">
              <a:lnSpc>
                <a:spcPct val="100000"/>
              </a:lnSpc>
              <a:spcBef>
                <a:spcPts val="0"/>
              </a:spcBef>
              <a:spcAft>
                <a:spcPts val="0"/>
              </a:spcAft>
              <a:buClr>
                <a:srgbClr val="000000"/>
              </a:buClr>
              <a:buSzPts val="700"/>
              <a:buNone/>
              <a:defRPr/>
            </a:lvl9pPr>
          </a:lstStyle>
          <a:p>
            <a:endParaRPr dirty="0"/>
          </a:p>
        </p:txBody>
      </p:sp>
      <p:sp>
        <p:nvSpPr>
          <p:cNvPr id="58" name="Google Shape;58;p14"/>
          <p:cNvSpPr txBox="1">
            <a:spLocks noGrp="1"/>
          </p:cNvSpPr>
          <p:nvPr>
            <p:ph type="sldNum" idx="12"/>
          </p:nvPr>
        </p:nvSpPr>
        <p:spPr>
          <a:xfrm>
            <a:off x="4484637" y="4905375"/>
            <a:ext cx="169964" cy="172897"/>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
        <p:nvSpPr>
          <p:cNvPr id="59" name="Google Shape;59;p14"/>
          <p:cNvSpPr txBox="1">
            <a:spLocks noGrp="1"/>
          </p:cNvSpPr>
          <p:nvPr>
            <p:ph type="body" idx="1"/>
          </p:nvPr>
        </p:nvSpPr>
        <p:spPr>
          <a:xfrm>
            <a:off x="647700" y="1420088"/>
            <a:ext cx="7848600" cy="3380885"/>
          </a:xfrm>
          <a:prstGeom prst="rect">
            <a:avLst/>
          </a:prstGeom>
          <a:noFill/>
          <a:ln>
            <a:noFill/>
          </a:ln>
        </p:spPr>
        <p:txBody>
          <a:bodyPr spcFirstLastPara="1" wrap="square" lIns="19050" tIns="19050" rIns="19050" bIns="19050" anchor="t" anchorCtr="0">
            <a:noAutofit/>
          </a:bodyPr>
          <a:lstStyle>
            <a:lvl1pPr marL="457200" lvl="0" indent="-228600" algn="l">
              <a:lnSpc>
                <a:spcPct val="100000"/>
              </a:lnSpc>
              <a:spcBef>
                <a:spcPts val="0"/>
              </a:spcBef>
              <a:spcAft>
                <a:spcPts val="0"/>
              </a:spcAft>
              <a:buClr>
                <a:srgbClr val="000000"/>
              </a:buClr>
              <a:buSzPts val="700"/>
              <a:buNone/>
              <a:defRPr/>
            </a:lvl1pPr>
            <a:lvl2pPr marL="914400" lvl="1" indent="-228600" algn="l">
              <a:lnSpc>
                <a:spcPct val="100000"/>
              </a:lnSpc>
              <a:spcBef>
                <a:spcPts val="0"/>
              </a:spcBef>
              <a:spcAft>
                <a:spcPts val="0"/>
              </a:spcAft>
              <a:buClr>
                <a:srgbClr val="000000"/>
              </a:buClr>
              <a:buSzPts val="700"/>
              <a:buNone/>
              <a:defRPr/>
            </a:lvl2pPr>
            <a:lvl3pPr marL="1371600" lvl="2" indent="-228600" algn="l">
              <a:lnSpc>
                <a:spcPct val="100000"/>
              </a:lnSpc>
              <a:spcBef>
                <a:spcPts val="0"/>
              </a:spcBef>
              <a:spcAft>
                <a:spcPts val="0"/>
              </a:spcAft>
              <a:buClr>
                <a:srgbClr val="000000"/>
              </a:buClr>
              <a:buSzPts val="700"/>
              <a:buNone/>
              <a:defRPr/>
            </a:lvl3pPr>
            <a:lvl4pPr marL="1828800" lvl="3" indent="-228600" algn="l">
              <a:lnSpc>
                <a:spcPct val="100000"/>
              </a:lnSpc>
              <a:spcBef>
                <a:spcPts val="0"/>
              </a:spcBef>
              <a:spcAft>
                <a:spcPts val="0"/>
              </a:spcAft>
              <a:buClr>
                <a:srgbClr val="000000"/>
              </a:buClr>
              <a:buSzPts val="700"/>
              <a:buNone/>
              <a:defRPr/>
            </a:lvl4pPr>
            <a:lvl5pPr marL="2286000" lvl="4" indent="-228600" algn="l">
              <a:lnSpc>
                <a:spcPct val="100000"/>
              </a:lnSpc>
              <a:spcBef>
                <a:spcPts val="0"/>
              </a:spcBef>
              <a:spcAft>
                <a:spcPts val="0"/>
              </a:spcAft>
              <a:buClr>
                <a:srgbClr val="000000"/>
              </a:buClr>
              <a:buSzPts val="700"/>
              <a:buNone/>
              <a:defRPr/>
            </a:lvl5pPr>
            <a:lvl6pPr marL="2743200" lvl="5" indent="-228600" algn="l">
              <a:lnSpc>
                <a:spcPct val="100000"/>
              </a:lnSpc>
              <a:spcBef>
                <a:spcPts val="0"/>
              </a:spcBef>
              <a:spcAft>
                <a:spcPts val="0"/>
              </a:spcAft>
              <a:buClr>
                <a:srgbClr val="000000"/>
              </a:buClr>
              <a:buSzPts val="700"/>
              <a:buNone/>
              <a:defRPr/>
            </a:lvl6pPr>
            <a:lvl7pPr marL="3200400" lvl="6" indent="-228600" algn="l">
              <a:lnSpc>
                <a:spcPct val="100000"/>
              </a:lnSpc>
              <a:spcBef>
                <a:spcPts val="0"/>
              </a:spcBef>
              <a:spcAft>
                <a:spcPts val="0"/>
              </a:spcAft>
              <a:buClr>
                <a:srgbClr val="000000"/>
              </a:buClr>
              <a:buSzPts val="700"/>
              <a:buNone/>
              <a:defRPr/>
            </a:lvl7pPr>
            <a:lvl8pPr marL="3657600" lvl="7" indent="-228600" algn="l">
              <a:lnSpc>
                <a:spcPct val="100000"/>
              </a:lnSpc>
              <a:spcBef>
                <a:spcPts val="0"/>
              </a:spcBef>
              <a:spcAft>
                <a:spcPts val="0"/>
              </a:spcAft>
              <a:buClr>
                <a:srgbClr val="000000"/>
              </a:buClr>
              <a:buSzPts val="700"/>
              <a:buNone/>
              <a:defRPr/>
            </a:lvl8pPr>
            <a:lvl9pPr marL="4114800" lvl="8" indent="-228600" algn="l">
              <a:lnSpc>
                <a:spcPct val="100000"/>
              </a:lnSpc>
              <a:spcBef>
                <a:spcPts val="0"/>
              </a:spcBef>
              <a:spcAft>
                <a:spcPts val="0"/>
              </a:spcAft>
              <a:buClr>
                <a:srgbClr val="000000"/>
              </a:buClr>
              <a:buSzPts val="7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hoto">
  <p:cSld name="Photo">
    <p:spTree>
      <p:nvGrpSpPr>
        <p:cNvPr id="1" name="Shape 97"/>
        <p:cNvGrpSpPr/>
        <p:nvPr/>
      </p:nvGrpSpPr>
      <p:grpSpPr>
        <a:xfrm>
          <a:off x="0" y="0"/>
          <a:ext cx="0" cy="0"/>
          <a:chOff x="0" y="0"/>
          <a:chExt cx="0" cy="0"/>
        </a:xfrm>
      </p:grpSpPr>
      <p:sp>
        <p:nvSpPr>
          <p:cNvPr id="98" name="Google Shape;98;p24"/>
          <p:cNvSpPr>
            <a:spLocks noGrp="1"/>
          </p:cNvSpPr>
          <p:nvPr>
            <p:ph type="pic" idx="2"/>
          </p:nvPr>
        </p:nvSpPr>
        <p:spPr>
          <a:xfrm>
            <a:off x="0" y="0"/>
            <a:ext cx="9144000" cy="6099175"/>
          </a:xfrm>
          <a:prstGeom prst="rect">
            <a:avLst/>
          </a:prstGeom>
          <a:noFill/>
          <a:ln>
            <a:noFill/>
          </a:ln>
        </p:spPr>
        <p:txBody>
          <a:bodyPr spcFirstLastPara="1" wrap="square" lIns="34275" tIns="17150" rIns="34275" bIns="17150" anchor="t" anchorCtr="0">
            <a:noAutofit/>
          </a:bodyPr>
          <a:lstStyle>
            <a:lvl1pPr marR="0" lvl="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endParaRPr/>
          </a:p>
        </p:txBody>
      </p:sp>
      <p:sp>
        <p:nvSpPr>
          <p:cNvPr id="99" name="Google Shape;99;p24"/>
          <p:cNvSpPr txBox="1">
            <a:spLocks noGrp="1"/>
          </p:cNvSpPr>
          <p:nvPr>
            <p:ph type="sldNum" idx="12"/>
          </p:nvPr>
        </p:nvSpPr>
        <p:spPr>
          <a:xfrm>
            <a:off x="4484637" y="4905375"/>
            <a:ext cx="169964" cy="172897"/>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100"/>
        <p:cNvGrpSpPr/>
        <p:nvPr/>
      </p:nvGrpSpPr>
      <p:grpSpPr>
        <a:xfrm>
          <a:off x="0" y="0"/>
          <a:ext cx="0" cy="0"/>
          <a:chOff x="0" y="0"/>
          <a:chExt cx="0" cy="0"/>
        </a:xfrm>
      </p:grpSpPr>
      <p:sp>
        <p:nvSpPr>
          <p:cNvPr id="101" name="Google Shape;101;p25"/>
          <p:cNvSpPr txBox="1">
            <a:spLocks noGrp="1"/>
          </p:cNvSpPr>
          <p:nvPr>
            <p:ph type="sldNum" idx="12"/>
          </p:nvPr>
        </p:nvSpPr>
        <p:spPr>
          <a:xfrm>
            <a:off x="4484637" y="4905375"/>
            <a:ext cx="169964" cy="172897"/>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mp; Bullets">
  <p:cSld name="Title &amp; Bullets 2">
    <p:spTree>
      <p:nvGrpSpPr>
        <p:cNvPr id="1" name="Shape 102"/>
        <p:cNvGrpSpPr/>
        <p:nvPr/>
      </p:nvGrpSpPr>
      <p:grpSpPr>
        <a:xfrm>
          <a:off x="0" y="0"/>
          <a:ext cx="0" cy="0"/>
          <a:chOff x="0" y="0"/>
          <a:chExt cx="0" cy="0"/>
        </a:xfrm>
      </p:grpSpPr>
      <p:sp>
        <p:nvSpPr>
          <p:cNvPr id="103" name="Google Shape;103;p26"/>
          <p:cNvSpPr/>
          <p:nvPr/>
        </p:nvSpPr>
        <p:spPr>
          <a:xfrm>
            <a:off x="0" y="-3175"/>
            <a:ext cx="4876800" cy="353454"/>
          </a:xfrm>
          <a:prstGeom prst="rect">
            <a:avLst/>
          </a:prstGeom>
          <a:gradFill>
            <a:gsLst>
              <a:gs pos="0">
                <a:srgbClr val="DCDEE0"/>
              </a:gs>
              <a:gs pos="100000">
                <a:srgbClr val="FFFFFF"/>
              </a:gs>
            </a:gsLst>
            <a:lin ang="5400000" scaled="0"/>
          </a:gra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900"/>
              <a:buFont typeface="Helvetica Neue Light"/>
              <a:buNone/>
            </a:pPr>
            <a:endParaRPr sz="900" b="0" i="0" u="none" strike="noStrike" cap="none">
              <a:solidFill>
                <a:srgbClr val="FFFFFF"/>
              </a:solidFill>
              <a:latin typeface="Helvetica Neue Light"/>
              <a:ea typeface="Helvetica Neue Light"/>
              <a:cs typeface="Helvetica Neue Light"/>
              <a:sym typeface="Helvetica Neue Light"/>
            </a:endParaRPr>
          </a:p>
        </p:txBody>
      </p:sp>
      <p:sp>
        <p:nvSpPr>
          <p:cNvPr id="104" name="Google Shape;104;p26"/>
          <p:cNvSpPr txBox="1">
            <a:spLocks noGrp="1"/>
          </p:cNvSpPr>
          <p:nvPr>
            <p:ph type="title"/>
          </p:nvPr>
        </p:nvSpPr>
        <p:spPr>
          <a:xfrm>
            <a:off x="357188" y="166688"/>
            <a:ext cx="4162425" cy="809625"/>
          </a:xfrm>
          <a:prstGeom prst="rect">
            <a:avLst/>
          </a:prstGeom>
          <a:noFill/>
          <a:ln>
            <a:noFill/>
          </a:ln>
        </p:spPr>
        <p:txBody>
          <a:bodyPr spcFirstLastPara="1" wrap="square" lIns="19050" tIns="19050" rIns="19050" bIns="19050" anchor="ctr" anchorCtr="0">
            <a:noAutofit/>
          </a:bodyPr>
          <a:lstStyle>
            <a:lvl1pPr lvl="0" algn="l">
              <a:lnSpc>
                <a:spcPct val="100000"/>
              </a:lnSpc>
              <a:spcBef>
                <a:spcPts val="0"/>
              </a:spcBef>
              <a:spcAft>
                <a:spcPts val="0"/>
              </a:spcAft>
              <a:buClr>
                <a:srgbClr val="000000"/>
              </a:buClr>
              <a:buSzPts val="2600"/>
              <a:buFont typeface="Helvetica Neue"/>
              <a:buNone/>
              <a:defRPr sz="2600"/>
            </a:lvl1pPr>
            <a:lvl2pPr lvl="1" algn="l">
              <a:lnSpc>
                <a:spcPct val="100000"/>
              </a:lnSpc>
              <a:spcBef>
                <a:spcPts val="0"/>
              </a:spcBef>
              <a:spcAft>
                <a:spcPts val="0"/>
              </a:spcAft>
              <a:buClr>
                <a:srgbClr val="000000"/>
              </a:buClr>
              <a:buSzPts val="700"/>
              <a:buNone/>
              <a:defRPr/>
            </a:lvl2pPr>
            <a:lvl3pPr lvl="2" algn="l">
              <a:lnSpc>
                <a:spcPct val="100000"/>
              </a:lnSpc>
              <a:spcBef>
                <a:spcPts val="0"/>
              </a:spcBef>
              <a:spcAft>
                <a:spcPts val="0"/>
              </a:spcAft>
              <a:buClr>
                <a:srgbClr val="000000"/>
              </a:buClr>
              <a:buSzPts val="700"/>
              <a:buNone/>
              <a:defRPr/>
            </a:lvl3pPr>
            <a:lvl4pPr lvl="3" algn="l">
              <a:lnSpc>
                <a:spcPct val="100000"/>
              </a:lnSpc>
              <a:spcBef>
                <a:spcPts val="0"/>
              </a:spcBef>
              <a:spcAft>
                <a:spcPts val="0"/>
              </a:spcAft>
              <a:buClr>
                <a:srgbClr val="000000"/>
              </a:buClr>
              <a:buSzPts val="700"/>
              <a:buNone/>
              <a:defRPr/>
            </a:lvl4pPr>
            <a:lvl5pPr lvl="4" algn="l">
              <a:lnSpc>
                <a:spcPct val="100000"/>
              </a:lnSpc>
              <a:spcBef>
                <a:spcPts val="0"/>
              </a:spcBef>
              <a:spcAft>
                <a:spcPts val="0"/>
              </a:spcAft>
              <a:buClr>
                <a:srgbClr val="000000"/>
              </a:buClr>
              <a:buSzPts val="700"/>
              <a:buNone/>
              <a:defRPr/>
            </a:lvl5pPr>
            <a:lvl6pPr lvl="5" algn="l">
              <a:lnSpc>
                <a:spcPct val="100000"/>
              </a:lnSpc>
              <a:spcBef>
                <a:spcPts val="0"/>
              </a:spcBef>
              <a:spcAft>
                <a:spcPts val="0"/>
              </a:spcAft>
              <a:buClr>
                <a:srgbClr val="000000"/>
              </a:buClr>
              <a:buSzPts val="700"/>
              <a:buNone/>
              <a:defRPr/>
            </a:lvl6pPr>
            <a:lvl7pPr lvl="6" algn="l">
              <a:lnSpc>
                <a:spcPct val="100000"/>
              </a:lnSpc>
              <a:spcBef>
                <a:spcPts val="0"/>
              </a:spcBef>
              <a:spcAft>
                <a:spcPts val="0"/>
              </a:spcAft>
              <a:buClr>
                <a:srgbClr val="000000"/>
              </a:buClr>
              <a:buSzPts val="700"/>
              <a:buNone/>
              <a:defRPr/>
            </a:lvl7pPr>
            <a:lvl8pPr lvl="7" algn="l">
              <a:lnSpc>
                <a:spcPct val="100000"/>
              </a:lnSpc>
              <a:spcBef>
                <a:spcPts val="0"/>
              </a:spcBef>
              <a:spcAft>
                <a:spcPts val="0"/>
              </a:spcAft>
              <a:buClr>
                <a:srgbClr val="000000"/>
              </a:buClr>
              <a:buSzPts val="700"/>
              <a:buNone/>
              <a:defRPr/>
            </a:lvl8pPr>
            <a:lvl9pPr lvl="8" algn="l">
              <a:lnSpc>
                <a:spcPct val="100000"/>
              </a:lnSpc>
              <a:spcBef>
                <a:spcPts val="0"/>
              </a:spcBef>
              <a:spcAft>
                <a:spcPts val="0"/>
              </a:spcAft>
              <a:buClr>
                <a:srgbClr val="000000"/>
              </a:buClr>
              <a:buSzPts val="700"/>
              <a:buNone/>
              <a:defRPr/>
            </a:lvl9pPr>
          </a:lstStyle>
          <a:p>
            <a:endParaRPr/>
          </a:p>
        </p:txBody>
      </p:sp>
      <p:sp>
        <p:nvSpPr>
          <p:cNvPr id="105" name="Google Shape;105;p26"/>
          <p:cNvSpPr txBox="1">
            <a:spLocks noGrp="1"/>
          </p:cNvSpPr>
          <p:nvPr>
            <p:ph type="body" idx="1"/>
          </p:nvPr>
        </p:nvSpPr>
        <p:spPr>
          <a:xfrm>
            <a:off x="357188" y="976313"/>
            <a:ext cx="4162425" cy="2357437"/>
          </a:xfrm>
          <a:prstGeom prst="rect">
            <a:avLst/>
          </a:prstGeom>
          <a:noFill/>
          <a:ln>
            <a:noFill/>
          </a:ln>
        </p:spPr>
        <p:txBody>
          <a:bodyPr spcFirstLastPara="1" wrap="square" lIns="19050" tIns="19050" rIns="19050" bIns="19050" anchor="t" anchorCtr="0">
            <a:noAutofit/>
          </a:bodyPr>
          <a:lstStyle>
            <a:lvl1pPr marL="457200" lvl="0" indent="-292100" algn="l">
              <a:lnSpc>
                <a:spcPct val="100000"/>
              </a:lnSpc>
              <a:spcBef>
                <a:spcPts val="1600"/>
              </a:spcBef>
              <a:spcAft>
                <a:spcPts val="0"/>
              </a:spcAft>
              <a:buClr>
                <a:srgbClr val="000000"/>
              </a:buClr>
              <a:buSzPts val="1000"/>
              <a:buFont typeface="Helvetica Neue Light"/>
              <a:buChar char="•"/>
              <a:defRPr sz="1400">
                <a:latin typeface="Helvetica Neue Light"/>
                <a:ea typeface="Helvetica Neue Light"/>
                <a:cs typeface="Helvetica Neue Light"/>
                <a:sym typeface="Helvetica Neue Light"/>
              </a:defRPr>
            </a:lvl1pPr>
            <a:lvl2pPr marL="914400" lvl="1" indent="-292100" algn="l">
              <a:lnSpc>
                <a:spcPct val="100000"/>
              </a:lnSpc>
              <a:spcBef>
                <a:spcPts val="1600"/>
              </a:spcBef>
              <a:spcAft>
                <a:spcPts val="0"/>
              </a:spcAft>
              <a:buClr>
                <a:srgbClr val="000000"/>
              </a:buClr>
              <a:buSzPts val="1000"/>
              <a:buFont typeface="Helvetica Neue Light"/>
              <a:buChar char="•"/>
              <a:defRPr sz="1400"/>
            </a:lvl2pPr>
            <a:lvl3pPr marL="1371600" lvl="2" indent="-260350" algn="l">
              <a:lnSpc>
                <a:spcPct val="100000"/>
              </a:lnSpc>
              <a:spcBef>
                <a:spcPts val="1600"/>
              </a:spcBef>
              <a:spcAft>
                <a:spcPts val="0"/>
              </a:spcAft>
              <a:buClr>
                <a:srgbClr val="000000"/>
              </a:buClr>
              <a:buSzPts val="500"/>
              <a:buChar char="•"/>
              <a:defRPr/>
            </a:lvl3pPr>
            <a:lvl4pPr marL="1828800" lvl="3" indent="-260350" algn="l">
              <a:lnSpc>
                <a:spcPct val="100000"/>
              </a:lnSpc>
              <a:spcBef>
                <a:spcPts val="1600"/>
              </a:spcBef>
              <a:spcAft>
                <a:spcPts val="0"/>
              </a:spcAft>
              <a:buClr>
                <a:srgbClr val="000000"/>
              </a:buClr>
              <a:buSzPts val="500"/>
              <a:buChar char="•"/>
              <a:defRPr/>
            </a:lvl4pPr>
            <a:lvl5pPr marL="2286000" lvl="4" indent="-260350" algn="l">
              <a:lnSpc>
                <a:spcPct val="100000"/>
              </a:lnSpc>
              <a:spcBef>
                <a:spcPts val="1600"/>
              </a:spcBef>
              <a:spcAft>
                <a:spcPts val="0"/>
              </a:spcAft>
              <a:buClr>
                <a:srgbClr val="000000"/>
              </a:buClr>
              <a:buSzPts val="500"/>
              <a:buChar char="•"/>
              <a:defRPr/>
            </a:lvl5pPr>
            <a:lvl6pPr marL="2743200" lvl="5" indent="-228600" algn="l">
              <a:lnSpc>
                <a:spcPct val="100000"/>
              </a:lnSpc>
              <a:spcBef>
                <a:spcPts val="0"/>
              </a:spcBef>
              <a:spcAft>
                <a:spcPts val="0"/>
              </a:spcAft>
              <a:buClr>
                <a:srgbClr val="000000"/>
              </a:buClr>
              <a:buSzPts val="700"/>
              <a:buNone/>
              <a:defRPr/>
            </a:lvl6pPr>
            <a:lvl7pPr marL="3200400" lvl="6" indent="-228600" algn="l">
              <a:lnSpc>
                <a:spcPct val="100000"/>
              </a:lnSpc>
              <a:spcBef>
                <a:spcPts val="0"/>
              </a:spcBef>
              <a:spcAft>
                <a:spcPts val="0"/>
              </a:spcAft>
              <a:buClr>
                <a:srgbClr val="000000"/>
              </a:buClr>
              <a:buSzPts val="700"/>
              <a:buNone/>
              <a:defRPr/>
            </a:lvl7pPr>
            <a:lvl8pPr marL="3657600" lvl="7" indent="-228600" algn="l">
              <a:lnSpc>
                <a:spcPct val="100000"/>
              </a:lnSpc>
              <a:spcBef>
                <a:spcPts val="0"/>
              </a:spcBef>
              <a:spcAft>
                <a:spcPts val="0"/>
              </a:spcAft>
              <a:buClr>
                <a:srgbClr val="000000"/>
              </a:buClr>
              <a:buSzPts val="700"/>
              <a:buNone/>
              <a:defRPr/>
            </a:lvl8pPr>
            <a:lvl9pPr marL="4114800" lvl="8" indent="-228600" algn="l">
              <a:lnSpc>
                <a:spcPct val="100000"/>
              </a:lnSpc>
              <a:spcBef>
                <a:spcPts val="0"/>
              </a:spcBef>
              <a:spcAft>
                <a:spcPts val="0"/>
              </a:spcAft>
              <a:buClr>
                <a:srgbClr val="000000"/>
              </a:buClr>
              <a:buSzPts val="700"/>
              <a:buNone/>
              <a:defRPr/>
            </a:lvl9pPr>
          </a:lstStyle>
          <a:p>
            <a:endParaRPr/>
          </a:p>
        </p:txBody>
      </p:sp>
      <p:sp>
        <p:nvSpPr>
          <p:cNvPr id="106" name="Google Shape;106;p26"/>
          <p:cNvSpPr txBox="1">
            <a:spLocks noGrp="1"/>
          </p:cNvSpPr>
          <p:nvPr>
            <p:ph type="sldNum" idx="12"/>
          </p:nvPr>
        </p:nvSpPr>
        <p:spPr>
          <a:xfrm>
            <a:off x="4583021" y="3418077"/>
            <a:ext cx="138189" cy="142875"/>
          </a:xfrm>
          <a:prstGeom prst="rect">
            <a:avLst/>
          </a:prstGeom>
          <a:noFill/>
          <a:ln>
            <a:noFill/>
          </a:ln>
        </p:spPr>
        <p:txBody>
          <a:bodyPr spcFirstLastPara="1" wrap="square" lIns="19050" tIns="19050" rIns="19050" bIns="19050" anchor="t" anchorCtr="0">
            <a:noAutofit/>
          </a:bodyPr>
          <a:lstStyle>
            <a:lvl1pPr marL="0" marR="0" lvl="0" indent="0" algn="ctr">
              <a:lnSpc>
                <a:spcPct val="100000"/>
              </a:lnSpc>
              <a:spcBef>
                <a:spcPts val="0"/>
              </a:spcBef>
              <a:spcAft>
                <a:spcPts val="0"/>
              </a:spcAft>
              <a:buClr>
                <a:srgbClr val="000000"/>
              </a:buClr>
              <a:buSzPts val="700"/>
              <a:buFont typeface="Helvetica Neue Light"/>
              <a:buNone/>
              <a:defRPr sz="700">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700"/>
              <a:buFont typeface="Helvetica Neue Light"/>
              <a:buNone/>
              <a:defRPr sz="700">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700"/>
              <a:buFont typeface="Helvetica Neue Light"/>
              <a:buNone/>
              <a:defRPr sz="700">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700"/>
              <a:buFont typeface="Helvetica Neue Light"/>
              <a:buNone/>
              <a:defRPr sz="700">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700"/>
              <a:buFont typeface="Helvetica Neue Light"/>
              <a:buNone/>
              <a:defRPr sz="700">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700"/>
              <a:buFont typeface="Helvetica Neue Light"/>
              <a:buNone/>
              <a:defRPr sz="700">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700"/>
              <a:buFont typeface="Helvetica Neue Light"/>
              <a:buNone/>
              <a:defRPr sz="700">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700"/>
              <a:buFont typeface="Helvetica Neue Light"/>
              <a:buNone/>
              <a:defRPr sz="700">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700"/>
              <a:buFont typeface="Helvetica Neue Light"/>
              <a:buNone/>
              <a:defRPr sz="7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900"/>
          </a:p>
        </p:txBody>
      </p:sp>
      <p:pic>
        <p:nvPicPr>
          <p:cNvPr id="107" name="Google Shape;107;p26" descr="image1.pdf"/>
          <p:cNvPicPr preferRelativeResize="0"/>
          <p:nvPr/>
        </p:nvPicPr>
        <p:blipFill rotWithShape="1">
          <a:blip r:embed="rId2">
            <a:alphaModFix/>
          </a:blip>
          <a:srcRect/>
          <a:stretch/>
        </p:blipFill>
        <p:spPr>
          <a:xfrm>
            <a:off x="99695" y="70759"/>
            <a:ext cx="1195751" cy="20558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mp; Bullets">
  <p:cSld name="Title &amp; Bullets 3">
    <p:spTree>
      <p:nvGrpSpPr>
        <p:cNvPr id="1" name="Shape 108"/>
        <p:cNvGrpSpPr/>
        <p:nvPr/>
      </p:nvGrpSpPr>
      <p:grpSpPr>
        <a:xfrm>
          <a:off x="0" y="0"/>
          <a:ext cx="0" cy="0"/>
          <a:chOff x="0" y="0"/>
          <a:chExt cx="0" cy="0"/>
        </a:xfrm>
      </p:grpSpPr>
      <p:sp>
        <p:nvSpPr>
          <p:cNvPr id="109" name="Google Shape;109;p27"/>
          <p:cNvSpPr/>
          <p:nvPr/>
        </p:nvSpPr>
        <p:spPr>
          <a:xfrm>
            <a:off x="1143000" y="-4465"/>
            <a:ext cx="6858000" cy="497044"/>
          </a:xfrm>
          <a:prstGeom prst="rect">
            <a:avLst/>
          </a:prstGeom>
          <a:gradFill>
            <a:gsLst>
              <a:gs pos="0">
                <a:srgbClr val="DCDEE0"/>
              </a:gs>
              <a:gs pos="100000">
                <a:srgbClr val="FFFFFF"/>
              </a:gs>
            </a:gsLst>
            <a:lin ang="5400000" scaled="0"/>
          </a:gra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a:solidFill>
                <a:srgbClr val="FFFFFF"/>
              </a:solidFill>
              <a:latin typeface="Helvetica Neue Light"/>
              <a:ea typeface="Helvetica Neue Light"/>
              <a:cs typeface="Helvetica Neue Light"/>
              <a:sym typeface="Helvetica Neue Light"/>
            </a:endParaRPr>
          </a:p>
        </p:txBody>
      </p:sp>
      <p:sp>
        <p:nvSpPr>
          <p:cNvPr id="110" name="Google Shape;110;p27"/>
          <p:cNvSpPr txBox="1">
            <a:spLocks noGrp="1"/>
          </p:cNvSpPr>
          <p:nvPr>
            <p:ph type="title"/>
          </p:nvPr>
        </p:nvSpPr>
        <p:spPr>
          <a:xfrm>
            <a:off x="1645295" y="234404"/>
            <a:ext cx="5853410" cy="1138535"/>
          </a:xfrm>
          <a:prstGeom prst="rect">
            <a:avLst/>
          </a:prstGeom>
          <a:noFill/>
          <a:ln>
            <a:noFill/>
          </a:ln>
        </p:spPr>
        <p:txBody>
          <a:bodyPr spcFirstLastPara="1" wrap="square" lIns="26775" tIns="26775" rIns="26775" bIns="26775" anchor="ctr" anchorCtr="0">
            <a:noAutofit/>
          </a:bodyPr>
          <a:lstStyle>
            <a:lvl1pPr lvl="0" algn="l">
              <a:lnSpc>
                <a:spcPct val="100000"/>
              </a:lnSpc>
              <a:spcBef>
                <a:spcPts val="0"/>
              </a:spcBef>
              <a:spcAft>
                <a:spcPts val="0"/>
              </a:spcAft>
              <a:buClr>
                <a:srgbClr val="000000"/>
              </a:buClr>
              <a:buSzPts val="3700"/>
              <a:buFont typeface="Helvetica Neue"/>
              <a:buNone/>
              <a:defRPr sz="3700"/>
            </a:lvl1pPr>
            <a:lvl2pPr lvl="1" algn="l">
              <a:lnSpc>
                <a:spcPct val="100000"/>
              </a:lnSpc>
              <a:spcBef>
                <a:spcPts val="0"/>
              </a:spcBef>
              <a:spcAft>
                <a:spcPts val="0"/>
              </a:spcAft>
              <a:buClr>
                <a:srgbClr val="000000"/>
              </a:buClr>
              <a:buSzPts val="700"/>
              <a:buNone/>
              <a:defRPr/>
            </a:lvl2pPr>
            <a:lvl3pPr lvl="2" algn="l">
              <a:lnSpc>
                <a:spcPct val="100000"/>
              </a:lnSpc>
              <a:spcBef>
                <a:spcPts val="0"/>
              </a:spcBef>
              <a:spcAft>
                <a:spcPts val="0"/>
              </a:spcAft>
              <a:buClr>
                <a:srgbClr val="000000"/>
              </a:buClr>
              <a:buSzPts val="700"/>
              <a:buNone/>
              <a:defRPr/>
            </a:lvl3pPr>
            <a:lvl4pPr lvl="3" algn="l">
              <a:lnSpc>
                <a:spcPct val="100000"/>
              </a:lnSpc>
              <a:spcBef>
                <a:spcPts val="0"/>
              </a:spcBef>
              <a:spcAft>
                <a:spcPts val="0"/>
              </a:spcAft>
              <a:buClr>
                <a:srgbClr val="000000"/>
              </a:buClr>
              <a:buSzPts val="700"/>
              <a:buNone/>
              <a:defRPr/>
            </a:lvl4pPr>
            <a:lvl5pPr lvl="4" algn="l">
              <a:lnSpc>
                <a:spcPct val="100000"/>
              </a:lnSpc>
              <a:spcBef>
                <a:spcPts val="0"/>
              </a:spcBef>
              <a:spcAft>
                <a:spcPts val="0"/>
              </a:spcAft>
              <a:buClr>
                <a:srgbClr val="000000"/>
              </a:buClr>
              <a:buSzPts val="700"/>
              <a:buNone/>
              <a:defRPr/>
            </a:lvl5pPr>
            <a:lvl6pPr lvl="5" algn="l">
              <a:lnSpc>
                <a:spcPct val="100000"/>
              </a:lnSpc>
              <a:spcBef>
                <a:spcPts val="0"/>
              </a:spcBef>
              <a:spcAft>
                <a:spcPts val="0"/>
              </a:spcAft>
              <a:buClr>
                <a:srgbClr val="000000"/>
              </a:buClr>
              <a:buSzPts val="700"/>
              <a:buNone/>
              <a:defRPr/>
            </a:lvl6pPr>
            <a:lvl7pPr lvl="6" algn="l">
              <a:lnSpc>
                <a:spcPct val="100000"/>
              </a:lnSpc>
              <a:spcBef>
                <a:spcPts val="0"/>
              </a:spcBef>
              <a:spcAft>
                <a:spcPts val="0"/>
              </a:spcAft>
              <a:buClr>
                <a:srgbClr val="000000"/>
              </a:buClr>
              <a:buSzPts val="700"/>
              <a:buNone/>
              <a:defRPr/>
            </a:lvl7pPr>
            <a:lvl8pPr lvl="7" algn="l">
              <a:lnSpc>
                <a:spcPct val="100000"/>
              </a:lnSpc>
              <a:spcBef>
                <a:spcPts val="0"/>
              </a:spcBef>
              <a:spcAft>
                <a:spcPts val="0"/>
              </a:spcAft>
              <a:buClr>
                <a:srgbClr val="000000"/>
              </a:buClr>
              <a:buSzPts val="700"/>
              <a:buNone/>
              <a:defRPr/>
            </a:lvl8pPr>
            <a:lvl9pPr lvl="8" algn="l">
              <a:lnSpc>
                <a:spcPct val="100000"/>
              </a:lnSpc>
              <a:spcBef>
                <a:spcPts val="0"/>
              </a:spcBef>
              <a:spcAft>
                <a:spcPts val="0"/>
              </a:spcAft>
              <a:buClr>
                <a:srgbClr val="000000"/>
              </a:buClr>
              <a:buSzPts val="700"/>
              <a:buNone/>
              <a:defRPr/>
            </a:lvl9pPr>
          </a:lstStyle>
          <a:p>
            <a:endParaRPr/>
          </a:p>
        </p:txBody>
      </p:sp>
      <p:sp>
        <p:nvSpPr>
          <p:cNvPr id="111" name="Google Shape;111;p27"/>
          <p:cNvSpPr txBox="1">
            <a:spLocks noGrp="1"/>
          </p:cNvSpPr>
          <p:nvPr>
            <p:ph type="body" idx="1"/>
          </p:nvPr>
        </p:nvSpPr>
        <p:spPr>
          <a:xfrm>
            <a:off x="1645295" y="1372939"/>
            <a:ext cx="5853410" cy="3315147"/>
          </a:xfrm>
          <a:prstGeom prst="rect">
            <a:avLst/>
          </a:prstGeom>
          <a:noFill/>
          <a:ln>
            <a:noFill/>
          </a:ln>
        </p:spPr>
        <p:txBody>
          <a:bodyPr spcFirstLastPara="1" wrap="square" lIns="26775" tIns="26775" rIns="26775" bIns="26775" anchor="t" anchorCtr="0">
            <a:noAutofit/>
          </a:bodyPr>
          <a:lstStyle>
            <a:lvl1pPr marL="457200" lvl="0" indent="-317500" algn="l">
              <a:lnSpc>
                <a:spcPct val="100000"/>
              </a:lnSpc>
              <a:spcBef>
                <a:spcPts val="2200"/>
              </a:spcBef>
              <a:spcAft>
                <a:spcPts val="0"/>
              </a:spcAft>
              <a:buClr>
                <a:srgbClr val="000000"/>
              </a:buClr>
              <a:buSzPts val="1400"/>
              <a:buFont typeface="Helvetica Neue Light"/>
              <a:buChar char="•"/>
              <a:defRPr sz="1900">
                <a:latin typeface="Helvetica Neue Light"/>
                <a:ea typeface="Helvetica Neue Light"/>
                <a:cs typeface="Helvetica Neue Light"/>
                <a:sym typeface="Helvetica Neue Light"/>
              </a:defRPr>
            </a:lvl1pPr>
            <a:lvl2pPr marL="914400" lvl="1" indent="-317500" algn="l">
              <a:lnSpc>
                <a:spcPct val="100000"/>
              </a:lnSpc>
              <a:spcBef>
                <a:spcPts val="2200"/>
              </a:spcBef>
              <a:spcAft>
                <a:spcPts val="0"/>
              </a:spcAft>
              <a:buClr>
                <a:srgbClr val="000000"/>
              </a:buClr>
              <a:buSzPts val="1400"/>
              <a:buFont typeface="Helvetica Neue Light"/>
              <a:buChar char="•"/>
              <a:defRPr sz="1900"/>
            </a:lvl2pPr>
            <a:lvl3pPr marL="1371600" lvl="2" indent="-317500" algn="l">
              <a:lnSpc>
                <a:spcPct val="100000"/>
              </a:lnSpc>
              <a:spcBef>
                <a:spcPts val="2200"/>
              </a:spcBef>
              <a:spcAft>
                <a:spcPts val="0"/>
              </a:spcAft>
              <a:buClr>
                <a:srgbClr val="000000"/>
              </a:buClr>
              <a:buSzPts val="1400"/>
              <a:buFont typeface="Helvetica Neue Light"/>
              <a:buChar char="•"/>
              <a:defRPr sz="1900"/>
            </a:lvl3pPr>
            <a:lvl4pPr marL="1828800" lvl="3" indent="-317500" algn="l">
              <a:lnSpc>
                <a:spcPct val="100000"/>
              </a:lnSpc>
              <a:spcBef>
                <a:spcPts val="2200"/>
              </a:spcBef>
              <a:spcAft>
                <a:spcPts val="0"/>
              </a:spcAft>
              <a:buClr>
                <a:srgbClr val="000000"/>
              </a:buClr>
              <a:buSzPts val="1400"/>
              <a:buFont typeface="Helvetica Neue Light"/>
              <a:buChar char="•"/>
              <a:defRPr sz="1900"/>
            </a:lvl4pPr>
            <a:lvl5pPr marL="2286000" lvl="4" indent="-317500" algn="l">
              <a:lnSpc>
                <a:spcPct val="100000"/>
              </a:lnSpc>
              <a:spcBef>
                <a:spcPts val="2200"/>
              </a:spcBef>
              <a:spcAft>
                <a:spcPts val="0"/>
              </a:spcAft>
              <a:buClr>
                <a:srgbClr val="000000"/>
              </a:buClr>
              <a:buSzPts val="1400"/>
              <a:buFont typeface="Helvetica Neue Light"/>
              <a:buChar char="•"/>
              <a:defRPr sz="1900"/>
            </a:lvl5pPr>
            <a:lvl6pPr marL="2743200" lvl="5" indent="-228600" algn="l">
              <a:lnSpc>
                <a:spcPct val="100000"/>
              </a:lnSpc>
              <a:spcBef>
                <a:spcPts val="0"/>
              </a:spcBef>
              <a:spcAft>
                <a:spcPts val="0"/>
              </a:spcAft>
              <a:buClr>
                <a:srgbClr val="000000"/>
              </a:buClr>
              <a:buSzPts val="700"/>
              <a:buNone/>
              <a:defRPr/>
            </a:lvl6pPr>
            <a:lvl7pPr marL="3200400" lvl="6" indent="-228600" algn="l">
              <a:lnSpc>
                <a:spcPct val="100000"/>
              </a:lnSpc>
              <a:spcBef>
                <a:spcPts val="0"/>
              </a:spcBef>
              <a:spcAft>
                <a:spcPts val="0"/>
              </a:spcAft>
              <a:buClr>
                <a:srgbClr val="000000"/>
              </a:buClr>
              <a:buSzPts val="700"/>
              <a:buNone/>
              <a:defRPr/>
            </a:lvl7pPr>
            <a:lvl8pPr marL="3657600" lvl="7" indent="-228600" algn="l">
              <a:lnSpc>
                <a:spcPct val="100000"/>
              </a:lnSpc>
              <a:spcBef>
                <a:spcPts val="0"/>
              </a:spcBef>
              <a:spcAft>
                <a:spcPts val="0"/>
              </a:spcAft>
              <a:buClr>
                <a:srgbClr val="000000"/>
              </a:buClr>
              <a:buSzPts val="700"/>
              <a:buNone/>
              <a:defRPr/>
            </a:lvl8pPr>
            <a:lvl9pPr marL="4114800" lvl="8" indent="-228600" algn="l">
              <a:lnSpc>
                <a:spcPct val="100000"/>
              </a:lnSpc>
              <a:spcBef>
                <a:spcPts val="0"/>
              </a:spcBef>
              <a:spcAft>
                <a:spcPts val="0"/>
              </a:spcAft>
              <a:buClr>
                <a:srgbClr val="000000"/>
              </a:buClr>
              <a:buSzPts val="700"/>
              <a:buNone/>
              <a:defRPr/>
            </a:lvl9pPr>
          </a:lstStyle>
          <a:p>
            <a:endParaRPr/>
          </a:p>
        </p:txBody>
      </p:sp>
      <p:sp>
        <p:nvSpPr>
          <p:cNvPr id="112" name="Google Shape;112;p27"/>
          <p:cNvSpPr txBox="1">
            <a:spLocks noGrp="1"/>
          </p:cNvSpPr>
          <p:nvPr>
            <p:ph type="sldNum" idx="12"/>
          </p:nvPr>
        </p:nvSpPr>
        <p:spPr>
          <a:xfrm>
            <a:off x="7592315" y="4806671"/>
            <a:ext cx="185443" cy="191691"/>
          </a:xfrm>
          <a:prstGeom prst="rect">
            <a:avLst/>
          </a:prstGeom>
          <a:noFill/>
          <a:ln>
            <a:noFill/>
          </a:ln>
        </p:spPr>
        <p:txBody>
          <a:bodyPr spcFirstLastPara="1" wrap="square" lIns="26775" tIns="26775" rIns="26775" bIns="26775" anchor="t" anchorCtr="0">
            <a:noAutofit/>
          </a:bodyPr>
          <a:lstStyle>
            <a:lvl1pPr marL="0" marR="0" lvl="0" indent="0" algn="ctr">
              <a:lnSpc>
                <a:spcPct val="100000"/>
              </a:lnSpc>
              <a:spcBef>
                <a:spcPts val="0"/>
              </a:spcBef>
              <a:spcAft>
                <a:spcPts val="0"/>
              </a:spcAft>
              <a:buClr>
                <a:srgbClr val="000000"/>
              </a:buClr>
              <a:buSzPts val="900"/>
              <a:buFont typeface="Helvetica Neue Light"/>
              <a:buNone/>
              <a:defRPr>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900"/>
              <a:buFont typeface="Helvetica Neue Light"/>
              <a:buNone/>
              <a:defRPr>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900"/>
              <a:buFont typeface="Helvetica Neue Light"/>
              <a:buNone/>
              <a:defRPr>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900"/>
              <a:buFont typeface="Helvetica Neue Light"/>
              <a:buNone/>
              <a:defRPr>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900"/>
              <a:buFont typeface="Helvetica Neue Light"/>
              <a:buNone/>
              <a:defRPr>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900"/>
              <a:buFont typeface="Helvetica Neue Light"/>
              <a:buNone/>
              <a:defRPr>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900"/>
              <a:buFont typeface="Helvetica Neue Light"/>
              <a:buNone/>
              <a:defRPr>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900"/>
              <a:buFont typeface="Helvetica Neue Light"/>
              <a:buNone/>
              <a:defRPr>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900"/>
              <a:buFont typeface="Helvetica Neue Light"/>
              <a:buNone/>
              <a:defRPr>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pic>
        <p:nvPicPr>
          <p:cNvPr id="113" name="Google Shape;113;p27" descr="image1.pdf"/>
          <p:cNvPicPr preferRelativeResize="0"/>
          <p:nvPr/>
        </p:nvPicPr>
        <p:blipFill rotWithShape="1">
          <a:blip r:embed="rId2">
            <a:alphaModFix/>
          </a:blip>
          <a:srcRect/>
          <a:stretch/>
        </p:blipFill>
        <p:spPr>
          <a:xfrm>
            <a:off x="1283196" y="99505"/>
            <a:ext cx="1681525" cy="28910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_AND_BODY">
  <p:cSld name="TITLE_AND_BODY 2">
    <p:spTree>
      <p:nvGrpSpPr>
        <p:cNvPr id="1" name="Shape 114"/>
        <p:cNvGrpSpPr/>
        <p:nvPr/>
      </p:nvGrpSpPr>
      <p:grpSpPr>
        <a:xfrm>
          <a:off x="0" y="0"/>
          <a:ext cx="0" cy="0"/>
          <a:chOff x="0" y="0"/>
          <a:chExt cx="0" cy="0"/>
        </a:xfrm>
      </p:grpSpPr>
      <p:sp>
        <p:nvSpPr>
          <p:cNvPr id="115" name="Google Shape;115;p28"/>
          <p:cNvSpPr txBox="1">
            <a:spLocks noGrp="1"/>
          </p:cNvSpPr>
          <p:nvPr>
            <p:ph type="title"/>
          </p:nvPr>
        </p:nvSpPr>
        <p:spPr>
          <a:xfrm>
            <a:off x="311700" y="445025"/>
            <a:ext cx="8520601"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0000"/>
              </a:buClr>
              <a:buSzPts val="2800"/>
              <a:buFont typeface="Arial"/>
              <a:buNone/>
              <a:defRPr sz="2800">
                <a:latin typeface="Arial"/>
                <a:ea typeface="Arial"/>
                <a:cs typeface="Arial"/>
                <a:sym typeface="Arial"/>
              </a:defRPr>
            </a:lvl1pPr>
            <a:lvl2pPr lvl="1" algn="l">
              <a:lnSpc>
                <a:spcPct val="100000"/>
              </a:lnSpc>
              <a:spcBef>
                <a:spcPts val="0"/>
              </a:spcBef>
              <a:spcAft>
                <a:spcPts val="0"/>
              </a:spcAft>
              <a:buClr>
                <a:srgbClr val="000000"/>
              </a:buClr>
              <a:buSzPts val="700"/>
              <a:buNone/>
              <a:defRPr/>
            </a:lvl2pPr>
            <a:lvl3pPr lvl="2" algn="l">
              <a:lnSpc>
                <a:spcPct val="100000"/>
              </a:lnSpc>
              <a:spcBef>
                <a:spcPts val="0"/>
              </a:spcBef>
              <a:spcAft>
                <a:spcPts val="0"/>
              </a:spcAft>
              <a:buClr>
                <a:srgbClr val="000000"/>
              </a:buClr>
              <a:buSzPts val="700"/>
              <a:buNone/>
              <a:defRPr/>
            </a:lvl3pPr>
            <a:lvl4pPr lvl="3" algn="l">
              <a:lnSpc>
                <a:spcPct val="100000"/>
              </a:lnSpc>
              <a:spcBef>
                <a:spcPts val="0"/>
              </a:spcBef>
              <a:spcAft>
                <a:spcPts val="0"/>
              </a:spcAft>
              <a:buClr>
                <a:srgbClr val="000000"/>
              </a:buClr>
              <a:buSzPts val="700"/>
              <a:buNone/>
              <a:defRPr/>
            </a:lvl4pPr>
            <a:lvl5pPr lvl="4" algn="l">
              <a:lnSpc>
                <a:spcPct val="100000"/>
              </a:lnSpc>
              <a:spcBef>
                <a:spcPts val="0"/>
              </a:spcBef>
              <a:spcAft>
                <a:spcPts val="0"/>
              </a:spcAft>
              <a:buClr>
                <a:srgbClr val="000000"/>
              </a:buClr>
              <a:buSzPts val="700"/>
              <a:buNone/>
              <a:defRPr/>
            </a:lvl5pPr>
            <a:lvl6pPr lvl="5" algn="l">
              <a:lnSpc>
                <a:spcPct val="100000"/>
              </a:lnSpc>
              <a:spcBef>
                <a:spcPts val="0"/>
              </a:spcBef>
              <a:spcAft>
                <a:spcPts val="0"/>
              </a:spcAft>
              <a:buClr>
                <a:srgbClr val="000000"/>
              </a:buClr>
              <a:buSzPts val="700"/>
              <a:buNone/>
              <a:defRPr/>
            </a:lvl6pPr>
            <a:lvl7pPr lvl="6" algn="l">
              <a:lnSpc>
                <a:spcPct val="100000"/>
              </a:lnSpc>
              <a:spcBef>
                <a:spcPts val="0"/>
              </a:spcBef>
              <a:spcAft>
                <a:spcPts val="0"/>
              </a:spcAft>
              <a:buClr>
                <a:srgbClr val="000000"/>
              </a:buClr>
              <a:buSzPts val="700"/>
              <a:buNone/>
              <a:defRPr/>
            </a:lvl7pPr>
            <a:lvl8pPr lvl="7" algn="l">
              <a:lnSpc>
                <a:spcPct val="100000"/>
              </a:lnSpc>
              <a:spcBef>
                <a:spcPts val="0"/>
              </a:spcBef>
              <a:spcAft>
                <a:spcPts val="0"/>
              </a:spcAft>
              <a:buClr>
                <a:srgbClr val="000000"/>
              </a:buClr>
              <a:buSzPts val="700"/>
              <a:buNone/>
              <a:defRPr/>
            </a:lvl8pPr>
            <a:lvl9pPr lvl="8" algn="l">
              <a:lnSpc>
                <a:spcPct val="100000"/>
              </a:lnSpc>
              <a:spcBef>
                <a:spcPts val="0"/>
              </a:spcBef>
              <a:spcAft>
                <a:spcPts val="0"/>
              </a:spcAft>
              <a:buClr>
                <a:srgbClr val="000000"/>
              </a:buClr>
              <a:buSzPts val="700"/>
              <a:buNone/>
              <a:defRPr/>
            </a:lvl9pPr>
          </a:lstStyle>
          <a:p>
            <a:endParaRPr/>
          </a:p>
        </p:txBody>
      </p:sp>
      <p:sp>
        <p:nvSpPr>
          <p:cNvPr id="116" name="Google Shape;116;p28"/>
          <p:cNvSpPr txBox="1">
            <a:spLocks noGrp="1"/>
          </p:cNvSpPr>
          <p:nvPr>
            <p:ph type="body" idx="1"/>
          </p:nvPr>
        </p:nvSpPr>
        <p:spPr>
          <a:xfrm>
            <a:off x="311700" y="1152475"/>
            <a:ext cx="8520601"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595959"/>
              </a:buClr>
              <a:buSzPts val="1800"/>
              <a:buFont typeface="Arial"/>
              <a:buChar char="●"/>
              <a:defRPr>
                <a:solidFill>
                  <a:srgbClr val="595959"/>
                </a:solidFill>
                <a:latin typeface="Arial"/>
                <a:ea typeface="Arial"/>
                <a:cs typeface="Arial"/>
                <a:sym typeface="Arial"/>
              </a:defRPr>
            </a:lvl1pPr>
            <a:lvl2pPr marL="914400" lvl="1" indent="-342900" algn="l">
              <a:lnSpc>
                <a:spcPct val="115000"/>
              </a:lnSpc>
              <a:spcBef>
                <a:spcPts val="0"/>
              </a:spcBef>
              <a:spcAft>
                <a:spcPts val="0"/>
              </a:spcAft>
              <a:buClr>
                <a:srgbClr val="595959"/>
              </a:buClr>
              <a:buSzPts val="1800"/>
              <a:buFont typeface="Arial"/>
              <a:buChar char="○"/>
              <a:defRPr>
                <a:solidFill>
                  <a:srgbClr val="595959"/>
                </a:solidFill>
                <a:latin typeface="Arial"/>
                <a:ea typeface="Arial"/>
                <a:cs typeface="Arial"/>
                <a:sym typeface="Arial"/>
              </a:defRPr>
            </a:lvl2pPr>
            <a:lvl3pPr marL="1371600" lvl="2" indent="-342900" algn="l">
              <a:lnSpc>
                <a:spcPct val="115000"/>
              </a:lnSpc>
              <a:spcBef>
                <a:spcPts val="0"/>
              </a:spcBef>
              <a:spcAft>
                <a:spcPts val="0"/>
              </a:spcAft>
              <a:buClr>
                <a:srgbClr val="595959"/>
              </a:buClr>
              <a:buSzPts val="1800"/>
              <a:buFont typeface="Arial"/>
              <a:buChar char="■"/>
              <a:defRPr sz="1800">
                <a:solidFill>
                  <a:srgbClr val="595959"/>
                </a:solidFill>
                <a:latin typeface="Arial"/>
                <a:ea typeface="Arial"/>
                <a:cs typeface="Arial"/>
                <a:sym typeface="Arial"/>
              </a:defRPr>
            </a:lvl3pPr>
            <a:lvl4pPr marL="1828800" lvl="3" indent="-342900" algn="l">
              <a:lnSpc>
                <a:spcPct val="115000"/>
              </a:lnSpc>
              <a:spcBef>
                <a:spcPts val="0"/>
              </a:spcBef>
              <a:spcAft>
                <a:spcPts val="0"/>
              </a:spcAft>
              <a:buClr>
                <a:srgbClr val="595959"/>
              </a:buClr>
              <a:buSzPts val="1800"/>
              <a:buFont typeface="Arial"/>
              <a:buChar char="●"/>
              <a:defRPr sz="1800">
                <a:solidFill>
                  <a:srgbClr val="595959"/>
                </a:solidFill>
                <a:latin typeface="Arial"/>
                <a:ea typeface="Arial"/>
                <a:cs typeface="Arial"/>
                <a:sym typeface="Arial"/>
              </a:defRPr>
            </a:lvl4pPr>
            <a:lvl5pPr marL="2286000" lvl="4" indent="-342900" algn="l">
              <a:lnSpc>
                <a:spcPct val="115000"/>
              </a:lnSpc>
              <a:spcBef>
                <a:spcPts val="0"/>
              </a:spcBef>
              <a:spcAft>
                <a:spcPts val="0"/>
              </a:spcAft>
              <a:buClr>
                <a:srgbClr val="595959"/>
              </a:buClr>
              <a:buSzPts val="1800"/>
              <a:buFont typeface="Arial"/>
              <a:buChar char="○"/>
              <a:defRPr sz="1800">
                <a:solidFill>
                  <a:srgbClr val="595959"/>
                </a:solidFill>
                <a:latin typeface="Arial"/>
                <a:ea typeface="Arial"/>
                <a:cs typeface="Arial"/>
                <a:sym typeface="Arial"/>
              </a:defRPr>
            </a:lvl5pPr>
            <a:lvl6pPr marL="2743200" lvl="5" indent="-228600" algn="l">
              <a:lnSpc>
                <a:spcPct val="100000"/>
              </a:lnSpc>
              <a:spcBef>
                <a:spcPts val="0"/>
              </a:spcBef>
              <a:spcAft>
                <a:spcPts val="0"/>
              </a:spcAft>
              <a:buClr>
                <a:srgbClr val="000000"/>
              </a:buClr>
              <a:buSzPts val="700"/>
              <a:buNone/>
              <a:defRPr/>
            </a:lvl6pPr>
            <a:lvl7pPr marL="3200400" lvl="6" indent="-228600" algn="l">
              <a:lnSpc>
                <a:spcPct val="100000"/>
              </a:lnSpc>
              <a:spcBef>
                <a:spcPts val="0"/>
              </a:spcBef>
              <a:spcAft>
                <a:spcPts val="0"/>
              </a:spcAft>
              <a:buClr>
                <a:srgbClr val="000000"/>
              </a:buClr>
              <a:buSzPts val="700"/>
              <a:buNone/>
              <a:defRPr/>
            </a:lvl7pPr>
            <a:lvl8pPr marL="3657600" lvl="7" indent="-228600" algn="l">
              <a:lnSpc>
                <a:spcPct val="100000"/>
              </a:lnSpc>
              <a:spcBef>
                <a:spcPts val="0"/>
              </a:spcBef>
              <a:spcAft>
                <a:spcPts val="0"/>
              </a:spcAft>
              <a:buClr>
                <a:srgbClr val="000000"/>
              </a:buClr>
              <a:buSzPts val="700"/>
              <a:buNone/>
              <a:defRPr/>
            </a:lvl8pPr>
            <a:lvl9pPr marL="4114800" lvl="8" indent="-228600" algn="l">
              <a:lnSpc>
                <a:spcPct val="100000"/>
              </a:lnSpc>
              <a:spcBef>
                <a:spcPts val="0"/>
              </a:spcBef>
              <a:spcAft>
                <a:spcPts val="0"/>
              </a:spcAft>
              <a:buClr>
                <a:srgbClr val="000000"/>
              </a:buClr>
              <a:buSzPts val="700"/>
              <a:buNone/>
              <a:defRPr/>
            </a:lvl9pPr>
          </a:lstStyle>
          <a:p>
            <a:endParaRPr/>
          </a:p>
        </p:txBody>
      </p:sp>
      <p:sp>
        <p:nvSpPr>
          <p:cNvPr id="117" name="Google Shape;117;p28"/>
          <p:cNvSpPr txBox="1">
            <a:spLocks noGrp="1"/>
          </p:cNvSpPr>
          <p:nvPr>
            <p:ph type="sldNum" idx="12"/>
          </p:nvPr>
        </p:nvSpPr>
        <p:spPr>
          <a:xfrm>
            <a:off x="8695814" y="4696799"/>
            <a:ext cx="325344" cy="326437"/>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000"/>
              <a:buFont typeface="Arial"/>
              <a:buNone/>
              <a:defRPr sz="1000">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900">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6FE21-503D-E443-A47F-B7130E5CF9A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31260B5-6CB4-E24C-BB28-BCEF48366C5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BEF2DC7-76D4-454A-BFD6-FCC3990B0405}"/>
              </a:ext>
            </a:extLst>
          </p:cNvPr>
          <p:cNvSpPr>
            <a:spLocks noGrp="1"/>
          </p:cNvSpPr>
          <p:nvPr>
            <p:ph type="dt" sz="half" idx="10"/>
          </p:nvPr>
        </p:nvSpPr>
        <p:spPr/>
        <p:txBody>
          <a:bodyPr/>
          <a:lstStyle/>
          <a:p>
            <a:fld id="{223AE29C-BC25-724E-B74C-D1C75F78920D}" type="datetimeFigureOut">
              <a:rPr lang="en-US" smtClean="0"/>
              <a:t>6/4/20</a:t>
            </a:fld>
            <a:endParaRPr lang="en-US"/>
          </a:p>
        </p:txBody>
      </p:sp>
      <p:sp>
        <p:nvSpPr>
          <p:cNvPr id="5" name="Footer Placeholder 4">
            <a:extLst>
              <a:ext uri="{FF2B5EF4-FFF2-40B4-BE49-F238E27FC236}">
                <a16:creationId xmlns:a16="http://schemas.microsoft.com/office/drawing/2014/main" id="{F92C1E7C-ABAA-3E4C-AFF1-EC3B92F7E6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1413A0-0737-6444-A640-9948CCB9A5D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6675035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0D13-A546-624D-9703-571D107B3D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C34F2-CD29-4E4A-89B3-1E3EFFE52C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8E832-BE0B-5C4B-AFB2-4FD3645D557F}"/>
              </a:ext>
            </a:extLst>
          </p:cNvPr>
          <p:cNvSpPr>
            <a:spLocks noGrp="1"/>
          </p:cNvSpPr>
          <p:nvPr>
            <p:ph type="dt" sz="half" idx="10"/>
          </p:nvPr>
        </p:nvSpPr>
        <p:spPr/>
        <p:txBody>
          <a:bodyPr/>
          <a:lstStyle/>
          <a:p>
            <a:fld id="{223AE29C-BC25-724E-B74C-D1C75F78920D}" type="datetimeFigureOut">
              <a:rPr lang="en-US" smtClean="0"/>
              <a:t>6/4/20</a:t>
            </a:fld>
            <a:endParaRPr lang="en-US"/>
          </a:p>
        </p:txBody>
      </p:sp>
      <p:sp>
        <p:nvSpPr>
          <p:cNvPr id="5" name="Footer Placeholder 4">
            <a:extLst>
              <a:ext uri="{FF2B5EF4-FFF2-40B4-BE49-F238E27FC236}">
                <a16:creationId xmlns:a16="http://schemas.microsoft.com/office/drawing/2014/main" id="{F8218DE0-471E-2B47-A98F-120B3C6ED8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605397-5518-2D4E-B470-DB7C4F6C97A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0040017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8626-44FE-F54E-93E5-AD92237C55E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E6B92DE-C1E5-3545-8EEB-75D4CF8EDFD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FBA86-EF23-7947-9F29-E4CCD5950FD1}"/>
              </a:ext>
            </a:extLst>
          </p:cNvPr>
          <p:cNvSpPr>
            <a:spLocks noGrp="1"/>
          </p:cNvSpPr>
          <p:nvPr>
            <p:ph type="dt" sz="half" idx="10"/>
          </p:nvPr>
        </p:nvSpPr>
        <p:spPr/>
        <p:txBody>
          <a:bodyPr/>
          <a:lstStyle/>
          <a:p>
            <a:fld id="{223AE29C-BC25-724E-B74C-D1C75F78920D}" type="datetimeFigureOut">
              <a:rPr lang="en-US" smtClean="0"/>
              <a:t>6/4/20</a:t>
            </a:fld>
            <a:endParaRPr lang="en-US"/>
          </a:p>
        </p:txBody>
      </p:sp>
      <p:sp>
        <p:nvSpPr>
          <p:cNvPr id="5" name="Footer Placeholder 4">
            <a:extLst>
              <a:ext uri="{FF2B5EF4-FFF2-40B4-BE49-F238E27FC236}">
                <a16:creationId xmlns:a16="http://schemas.microsoft.com/office/drawing/2014/main" id="{0BDC8F34-9771-164C-95BE-13B19379CD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A1674-352D-E141-89C3-85CDD10CFD9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6096346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655AB-79A5-3F4B-B8FF-59528064E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DA9EE0-0C7B-ED4C-928C-9D393C5FFE7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AA704F-721D-EA4F-9004-B78833B270E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3225CA-7889-A04A-9C91-5EC49EE6E70C}"/>
              </a:ext>
            </a:extLst>
          </p:cNvPr>
          <p:cNvSpPr>
            <a:spLocks noGrp="1"/>
          </p:cNvSpPr>
          <p:nvPr>
            <p:ph type="dt" sz="half" idx="10"/>
          </p:nvPr>
        </p:nvSpPr>
        <p:spPr/>
        <p:txBody>
          <a:bodyPr/>
          <a:lstStyle/>
          <a:p>
            <a:fld id="{223AE29C-BC25-724E-B74C-D1C75F78920D}" type="datetimeFigureOut">
              <a:rPr lang="en-US" smtClean="0"/>
              <a:t>6/4/20</a:t>
            </a:fld>
            <a:endParaRPr lang="en-US"/>
          </a:p>
        </p:txBody>
      </p:sp>
      <p:sp>
        <p:nvSpPr>
          <p:cNvPr id="6" name="Footer Placeholder 5">
            <a:extLst>
              <a:ext uri="{FF2B5EF4-FFF2-40B4-BE49-F238E27FC236}">
                <a16:creationId xmlns:a16="http://schemas.microsoft.com/office/drawing/2014/main" id="{18A3C30A-514F-3E47-BE83-8D28AE50C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FFCB6-15CB-3E4F-B812-9C7E8C9BD20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8746431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CF170-68B7-8A49-B84E-6850CD50DED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956C8E-5092-5E4F-A0A1-3BF2C0A2A41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8C02DEB-FFED-BA4F-A39D-72D5BDA61EF1}"/>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0161F4-F7A3-1740-99BB-DC4118A8B60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7B59A08-7BA8-2C4D-890D-3313971DB61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A13892-521B-614B-9774-89AFDD4FAFE5}"/>
              </a:ext>
            </a:extLst>
          </p:cNvPr>
          <p:cNvSpPr>
            <a:spLocks noGrp="1"/>
          </p:cNvSpPr>
          <p:nvPr>
            <p:ph type="dt" sz="half" idx="10"/>
          </p:nvPr>
        </p:nvSpPr>
        <p:spPr/>
        <p:txBody>
          <a:bodyPr/>
          <a:lstStyle/>
          <a:p>
            <a:fld id="{223AE29C-BC25-724E-B74C-D1C75F78920D}" type="datetimeFigureOut">
              <a:rPr lang="en-US" smtClean="0"/>
              <a:t>6/4/20</a:t>
            </a:fld>
            <a:endParaRPr lang="en-US"/>
          </a:p>
        </p:txBody>
      </p:sp>
      <p:sp>
        <p:nvSpPr>
          <p:cNvPr id="8" name="Footer Placeholder 7">
            <a:extLst>
              <a:ext uri="{FF2B5EF4-FFF2-40B4-BE49-F238E27FC236}">
                <a16:creationId xmlns:a16="http://schemas.microsoft.com/office/drawing/2014/main" id="{F66983E1-A7E1-D34E-A8C9-414C237B05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916416-DF3B-B741-A9C6-81D4F24CAB5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0522922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 Center">
  <p:cSld name="Title - Center">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666750" y="1700213"/>
            <a:ext cx="7810500" cy="1743075"/>
          </a:xfrm>
          <a:prstGeom prst="rect">
            <a:avLst/>
          </a:prstGeom>
          <a:noFill/>
          <a:ln>
            <a:noFill/>
          </a:ln>
        </p:spPr>
        <p:txBody>
          <a:bodyPr spcFirstLastPara="1" wrap="square" lIns="19050" tIns="19050" rIns="19050" bIns="19050" anchor="ctr" anchorCtr="0">
            <a:noAutofit/>
          </a:bodyPr>
          <a:lstStyle>
            <a:lvl1pPr lvl="0" algn="ctr">
              <a:lnSpc>
                <a:spcPct val="100000"/>
              </a:lnSpc>
              <a:spcBef>
                <a:spcPts val="0"/>
              </a:spcBef>
              <a:spcAft>
                <a:spcPts val="0"/>
              </a:spcAft>
              <a:buClr>
                <a:srgbClr val="000000"/>
              </a:buClr>
              <a:buSzPts val="4200"/>
              <a:buFont typeface="Helvetica Neue"/>
              <a:buNone/>
              <a:defRPr sz="4200">
                <a:latin typeface="Helvetica Neue"/>
                <a:ea typeface="Helvetica Neue"/>
                <a:cs typeface="Helvetica Neue"/>
                <a:sym typeface="Helvetica Neue"/>
              </a:defRPr>
            </a:lvl1pPr>
            <a:lvl2pPr lvl="1" algn="l">
              <a:lnSpc>
                <a:spcPct val="100000"/>
              </a:lnSpc>
              <a:spcBef>
                <a:spcPts val="0"/>
              </a:spcBef>
              <a:spcAft>
                <a:spcPts val="0"/>
              </a:spcAft>
              <a:buClr>
                <a:srgbClr val="000000"/>
              </a:buClr>
              <a:buSzPts val="700"/>
              <a:buNone/>
              <a:defRPr/>
            </a:lvl2pPr>
            <a:lvl3pPr lvl="2" algn="l">
              <a:lnSpc>
                <a:spcPct val="100000"/>
              </a:lnSpc>
              <a:spcBef>
                <a:spcPts val="0"/>
              </a:spcBef>
              <a:spcAft>
                <a:spcPts val="0"/>
              </a:spcAft>
              <a:buClr>
                <a:srgbClr val="000000"/>
              </a:buClr>
              <a:buSzPts val="700"/>
              <a:buNone/>
              <a:defRPr/>
            </a:lvl3pPr>
            <a:lvl4pPr lvl="3" algn="l">
              <a:lnSpc>
                <a:spcPct val="100000"/>
              </a:lnSpc>
              <a:spcBef>
                <a:spcPts val="0"/>
              </a:spcBef>
              <a:spcAft>
                <a:spcPts val="0"/>
              </a:spcAft>
              <a:buClr>
                <a:srgbClr val="000000"/>
              </a:buClr>
              <a:buSzPts val="700"/>
              <a:buNone/>
              <a:defRPr/>
            </a:lvl4pPr>
            <a:lvl5pPr lvl="4" algn="l">
              <a:lnSpc>
                <a:spcPct val="100000"/>
              </a:lnSpc>
              <a:spcBef>
                <a:spcPts val="0"/>
              </a:spcBef>
              <a:spcAft>
                <a:spcPts val="0"/>
              </a:spcAft>
              <a:buClr>
                <a:srgbClr val="000000"/>
              </a:buClr>
              <a:buSzPts val="700"/>
              <a:buNone/>
              <a:defRPr/>
            </a:lvl5pPr>
            <a:lvl6pPr lvl="5" algn="l">
              <a:lnSpc>
                <a:spcPct val="100000"/>
              </a:lnSpc>
              <a:spcBef>
                <a:spcPts val="0"/>
              </a:spcBef>
              <a:spcAft>
                <a:spcPts val="0"/>
              </a:spcAft>
              <a:buClr>
                <a:srgbClr val="000000"/>
              </a:buClr>
              <a:buSzPts val="700"/>
              <a:buNone/>
              <a:defRPr/>
            </a:lvl6pPr>
            <a:lvl7pPr lvl="6" algn="l">
              <a:lnSpc>
                <a:spcPct val="100000"/>
              </a:lnSpc>
              <a:spcBef>
                <a:spcPts val="0"/>
              </a:spcBef>
              <a:spcAft>
                <a:spcPts val="0"/>
              </a:spcAft>
              <a:buClr>
                <a:srgbClr val="000000"/>
              </a:buClr>
              <a:buSzPts val="700"/>
              <a:buNone/>
              <a:defRPr/>
            </a:lvl7pPr>
            <a:lvl8pPr lvl="7" algn="l">
              <a:lnSpc>
                <a:spcPct val="100000"/>
              </a:lnSpc>
              <a:spcBef>
                <a:spcPts val="0"/>
              </a:spcBef>
              <a:spcAft>
                <a:spcPts val="0"/>
              </a:spcAft>
              <a:buClr>
                <a:srgbClr val="000000"/>
              </a:buClr>
              <a:buSzPts val="700"/>
              <a:buNone/>
              <a:defRPr/>
            </a:lvl8pPr>
            <a:lvl9pPr lvl="8" algn="l">
              <a:lnSpc>
                <a:spcPct val="100000"/>
              </a:lnSpc>
              <a:spcBef>
                <a:spcPts val="0"/>
              </a:spcBef>
              <a:spcAft>
                <a:spcPts val="0"/>
              </a:spcAft>
              <a:buClr>
                <a:srgbClr val="000000"/>
              </a:buClr>
              <a:buSzPts val="700"/>
              <a:buNone/>
              <a:defRPr/>
            </a:lvl9pPr>
          </a:lstStyle>
          <a:p>
            <a:endParaRPr/>
          </a:p>
        </p:txBody>
      </p:sp>
      <p:sp>
        <p:nvSpPr>
          <p:cNvPr id="67" name="Google Shape;67;p16"/>
          <p:cNvSpPr txBox="1">
            <a:spLocks noGrp="1"/>
          </p:cNvSpPr>
          <p:nvPr>
            <p:ph type="sldNum" idx="12"/>
          </p:nvPr>
        </p:nvSpPr>
        <p:spPr>
          <a:xfrm>
            <a:off x="4484637" y="4905375"/>
            <a:ext cx="169964" cy="172897"/>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F01AB-C660-E946-9F27-EF058A5FCB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D10B06-6765-F744-A1C4-02F4F5549ED2}"/>
              </a:ext>
            </a:extLst>
          </p:cNvPr>
          <p:cNvSpPr>
            <a:spLocks noGrp="1"/>
          </p:cNvSpPr>
          <p:nvPr>
            <p:ph type="dt" sz="half" idx="10"/>
          </p:nvPr>
        </p:nvSpPr>
        <p:spPr/>
        <p:txBody>
          <a:bodyPr/>
          <a:lstStyle/>
          <a:p>
            <a:fld id="{223AE29C-BC25-724E-B74C-D1C75F78920D}" type="datetimeFigureOut">
              <a:rPr lang="en-US" smtClean="0"/>
              <a:t>6/4/20</a:t>
            </a:fld>
            <a:endParaRPr lang="en-US"/>
          </a:p>
        </p:txBody>
      </p:sp>
      <p:sp>
        <p:nvSpPr>
          <p:cNvPr id="4" name="Footer Placeholder 3">
            <a:extLst>
              <a:ext uri="{FF2B5EF4-FFF2-40B4-BE49-F238E27FC236}">
                <a16:creationId xmlns:a16="http://schemas.microsoft.com/office/drawing/2014/main" id="{41B91757-C586-6C49-B4EC-1D8AEF37A3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631ED5-A04E-0B48-B6E2-1129539171E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9781240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18F77F-E084-C14A-A8AD-698266D2D0E5}"/>
              </a:ext>
            </a:extLst>
          </p:cNvPr>
          <p:cNvSpPr>
            <a:spLocks noGrp="1"/>
          </p:cNvSpPr>
          <p:nvPr>
            <p:ph type="dt" sz="half" idx="10"/>
          </p:nvPr>
        </p:nvSpPr>
        <p:spPr/>
        <p:txBody>
          <a:bodyPr/>
          <a:lstStyle/>
          <a:p>
            <a:fld id="{223AE29C-BC25-724E-B74C-D1C75F78920D}" type="datetimeFigureOut">
              <a:rPr lang="en-US" smtClean="0"/>
              <a:t>6/4/20</a:t>
            </a:fld>
            <a:endParaRPr lang="en-US"/>
          </a:p>
        </p:txBody>
      </p:sp>
      <p:sp>
        <p:nvSpPr>
          <p:cNvPr id="3" name="Footer Placeholder 2">
            <a:extLst>
              <a:ext uri="{FF2B5EF4-FFF2-40B4-BE49-F238E27FC236}">
                <a16:creationId xmlns:a16="http://schemas.microsoft.com/office/drawing/2014/main" id="{35B652A0-117E-7F45-BDB3-951F7C3D20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553797-03D0-8A41-8BAD-7F6DEF856B8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12412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3202F-1F09-F544-A5C8-BCB6B9C2DE2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9A46476-82DC-624A-AAC1-9C34ACB5AB8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3BB16D-BF05-5C49-B56D-C5948F9E3FE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459A45D-735B-B94B-92A4-735FE38EB045}"/>
              </a:ext>
            </a:extLst>
          </p:cNvPr>
          <p:cNvSpPr>
            <a:spLocks noGrp="1"/>
          </p:cNvSpPr>
          <p:nvPr>
            <p:ph type="dt" sz="half" idx="10"/>
          </p:nvPr>
        </p:nvSpPr>
        <p:spPr/>
        <p:txBody>
          <a:bodyPr/>
          <a:lstStyle/>
          <a:p>
            <a:fld id="{223AE29C-BC25-724E-B74C-D1C75F78920D}" type="datetimeFigureOut">
              <a:rPr lang="en-US" smtClean="0"/>
              <a:t>6/4/20</a:t>
            </a:fld>
            <a:endParaRPr lang="en-US"/>
          </a:p>
        </p:txBody>
      </p:sp>
      <p:sp>
        <p:nvSpPr>
          <p:cNvPr id="6" name="Footer Placeholder 5">
            <a:extLst>
              <a:ext uri="{FF2B5EF4-FFF2-40B4-BE49-F238E27FC236}">
                <a16:creationId xmlns:a16="http://schemas.microsoft.com/office/drawing/2014/main" id="{13886B21-77A2-2B47-87CA-C497EDC5AA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30C43B-0609-974A-8E2A-0AC43C84331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07166847"/>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A1078-1F3B-9D49-B187-B5DC3EF4DFA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7CB7D3B-31DA-4F40-85F0-1E525B817B4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3B37C4-EE56-2D41-8F4C-1C7A900440D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286D6E9-6B86-0F44-8AE7-B7E7944140AD}"/>
              </a:ext>
            </a:extLst>
          </p:cNvPr>
          <p:cNvSpPr>
            <a:spLocks noGrp="1"/>
          </p:cNvSpPr>
          <p:nvPr>
            <p:ph type="dt" sz="half" idx="10"/>
          </p:nvPr>
        </p:nvSpPr>
        <p:spPr/>
        <p:txBody>
          <a:bodyPr/>
          <a:lstStyle/>
          <a:p>
            <a:fld id="{223AE29C-BC25-724E-B74C-D1C75F78920D}" type="datetimeFigureOut">
              <a:rPr lang="en-US" smtClean="0"/>
              <a:t>6/4/20</a:t>
            </a:fld>
            <a:endParaRPr lang="en-US"/>
          </a:p>
        </p:txBody>
      </p:sp>
      <p:sp>
        <p:nvSpPr>
          <p:cNvPr id="6" name="Footer Placeholder 5">
            <a:extLst>
              <a:ext uri="{FF2B5EF4-FFF2-40B4-BE49-F238E27FC236}">
                <a16:creationId xmlns:a16="http://schemas.microsoft.com/office/drawing/2014/main" id="{B65C530F-0D01-E34A-847E-C08FB0C367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9BD536-102F-5A4F-BB61-CE39ABEB42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36403846"/>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BA336-7FAA-9445-A390-680175F9EF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54CC1D-4187-FE4E-9C06-1C9963AB6B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2F932-CC7E-B044-BECC-77C54D8FB4C0}"/>
              </a:ext>
            </a:extLst>
          </p:cNvPr>
          <p:cNvSpPr>
            <a:spLocks noGrp="1"/>
          </p:cNvSpPr>
          <p:nvPr>
            <p:ph type="dt" sz="half" idx="10"/>
          </p:nvPr>
        </p:nvSpPr>
        <p:spPr/>
        <p:txBody>
          <a:bodyPr/>
          <a:lstStyle/>
          <a:p>
            <a:fld id="{223AE29C-BC25-724E-B74C-D1C75F78920D}" type="datetimeFigureOut">
              <a:rPr lang="en-US" smtClean="0"/>
              <a:t>6/4/20</a:t>
            </a:fld>
            <a:endParaRPr lang="en-US"/>
          </a:p>
        </p:txBody>
      </p:sp>
      <p:sp>
        <p:nvSpPr>
          <p:cNvPr id="5" name="Footer Placeholder 4">
            <a:extLst>
              <a:ext uri="{FF2B5EF4-FFF2-40B4-BE49-F238E27FC236}">
                <a16:creationId xmlns:a16="http://schemas.microsoft.com/office/drawing/2014/main" id="{4E6E843D-D736-2644-BC4B-4602AF60B1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5B4A9B-CC46-6742-B4B7-6D32E1AA5B6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47908420"/>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F3A8A1E3-DDDE-FD45-AB8D-36E8DDED935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FAC45F-037C-9444-BE35-9037C71A8452}"/>
              </a:ext>
            </a:extLst>
          </p:cNvPr>
          <p:cNvSpPr>
            <a:spLocks noGrp="1"/>
          </p:cNvSpPr>
          <p:nvPr>
            <p:ph type="dt" sz="half" idx="10"/>
          </p:nvPr>
        </p:nvSpPr>
        <p:spPr/>
        <p:txBody>
          <a:bodyPr/>
          <a:lstStyle/>
          <a:p>
            <a:fld id="{223AE29C-BC25-724E-B74C-D1C75F78920D}" type="datetimeFigureOut">
              <a:rPr lang="en-US" smtClean="0"/>
              <a:t>6/4/20</a:t>
            </a:fld>
            <a:endParaRPr lang="en-US"/>
          </a:p>
        </p:txBody>
      </p:sp>
      <p:sp>
        <p:nvSpPr>
          <p:cNvPr id="5" name="Footer Placeholder 4">
            <a:extLst>
              <a:ext uri="{FF2B5EF4-FFF2-40B4-BE49-F238E27FC236}">
                <a16:creationId xmlns:a16="http://schemas.microsoft.com/office/drawing/2014/main" id="{E2879C92-76CD-0F41-A1B1-9217DE36B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84A470-AC67-F34F-8AE2-EDCE988F9C6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7454686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hoto - Vertical">
  <p:cSld name="Photo - Vertical">
    <p:spTree>
      <p:nvGrpSpPr>
        <p:cNvPr id="1" name="Shape 68"/>
        <p:cNvGrpSpPr/>
        <p:nvPr/>
      </p:nvGrpSpPr>
      <p:grpSpPr>
        <a:xfrm>
          <a:off x="0" y="0"/>
          <a:ext cx="0" cy="0"/>
          <a:chOff x="0" y="0"/>
          <a:chExt cx="0" cy="0"/>
        </a:xfrm>
      </p:grpSpPr>
      <p:sp>
        <p:nvSpPr>
          <p:cNvPr id="69" name="Google Shape;69;p17"/>
          <p:cNvSpPr>
            <a:spLocks noGrp="1"/>
          </p:cNvSpPr>
          <p:nvPr>
            <p:ph type="pic" idx="2"/>
          </p:nvPr>
        </p:nvSpPr>
        <p:spPr>
          <a:xfrm>
            <a:off x="2981325" y="414338"/>
            <a:ext cx="6472238" cy="4314825"/>
          </a:xfrm>
          <a:prstGeom prst="rect">
            <a:avLst/>
          </a:prstGeom>
          <a:noFill/>
          <a:ln>
            <a:noFill/>
          </a:ln>
        </p:spPr>
        <p:txBody>
          <a:bodyPr spcFirstLastPara="1" wrap="square" lIns="34275" tIns="17150" rIns="34275" bIns="17150" anchor="t" anchorCtr="0">
            <a:noAutofit/>
          </a:bodyPr>
          <a:lstStyle>
            <a:lvl1pPr marR="0" lvl="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endParaRPr/>
          </a:p>
        </p:txBody>
      </p:sp>
      <p:sp>
        <p:nvSpPr>
          <p:cNvPr id="70" name="Google Shape;70;p17"/>
          <p:cNvSpPr txBox="1">
            <a:spLocks noGrp="1"/>
          </p:cNvSpPr>
          <p:nvPr>
            <p:ph type="title"/>
          </p:nvPr>
        </p:nvSpPr>
        <p:spPr>
          <a:xfrm>
            <a:off x="619125" y="357188"/>
            <a:ext cx="3833813" cy="2081212"/>
          </a:xfrm>
          <a:prstGeom prst="rect">
            <a:avLst/>
          </a:prstGeom>
          <a:noFill/>
          <a:ln>
            <a:noFill/>
          </a:ln>
        </p:spPr>
        <p:txBody>
          <a:bodyPr spcFirstLastPara="1" wrap="square" lIns="19050" tIns="19050" rIns="19050" bIns="19050" anchor="b" anchorCtr="0">
            <a:noAutofit/>
          </a:bodyPr>
          <a:lstStyle>
            <a:lvl1pPr lvl="0" algn="ctr">
              <a:lnSpc>
                <a:spcPct val="100000"/>
              </a:lnSpc>
              <a:spcBef>
                <a:spcPts val="0"/>
              </a:spcBef>
              <a:spcAft>
                <a:spcPts val="0"/>
              </a:spcAft>
              <a:buClr>
                <a:srgbClr val="000000"/>
              </a:buClr>
              <a:buSzPts val="3200"/>
              <a:buFont typeface="Helvetica Neue"/>
              <a:buNone/>
              <a:defRPr sz="3200">
                <a:latin typeface="Helvetica Neue"/>
                <a:ea typeface="Helvetica Neue"/>
                <a:cs typeface="Helvetica Neue"/>
                <a:sym typeface="Helvetica Neue"/>
              </a:defRPr>
            </a:lvl1pPr>
            <a:lvl2pPr lvl="1" algn="l">
              <a:lnSpc>
                <a:spcPct val="100000"/>
              </a:lnSpc>
              <a:spcBef>
                <a:spcPts val="0"/>
              </a:spcBef>
              <a:spcAft>
                <a:spcPts val="0"/>
              </a:spcAft>
              <a:buClr>
                <a:srgbClr val="000000"/>
              </a:buClr>
              <a:buSzPts val="700"/>
              <a:buNone/>
              <a:defRPr/>
            </a:lvl2pPr>
            <a:lvl3pPr lvl="2" algn="l">
              <a:lnSpc>
                <a:spcPct val="100000"/>
              </a:lnSpc>
              <a:spcBef>
                <a:spcPts val="0"/>
              </a:spcBef>
              <a:spcAft>
                <a:spcPts val="0"/>
              </a:spcAft>
              <a:buClr>
                <a:srgbClr val="000000"/>
              </a:buClr>
              <a:buSzPts val="700"/>
              <a:buNone/>
              <a:defRPr/>
            </a:lvl3pPr>
            <a:lvl4pPr lvl="3" algn="l">
              <a:lnSpc>
                <a:spcPct val="100000"/>
              </a:lnSpc>
              <a:spcBef>
                <a:spcPts val="0"/>
              </a:spcBef>
              <a:spcAft>
                <a:spcPts val="0"/>
              </a:spcAft>
              <a:buClr>
                <a:srgbClr val="000000"/>
              </a:buClr>
              <a:buSzPts val="700"/>
              <a:buNone/>
              <a:defRPr/>
            </a:lvl4pPr>
            <a:lvl5pPr lvl="4" algn="l">
              <a:lnSpc>
                <a:spcPct val="100000"/>
              </a:lnSpc>
              <a:spcBef>
                <a:spcPts val="0"/>
              </a:spcBef>
              <a:spcAft>
                <a:spcPts val="0"/>
              </a:spcAft>
              <a:buClr>
                <a:srgbClr val="000000"/>
              </a:buClr>
              <a:buSzPts val="700"/>
              <a:buNone/>
              <a:defRPr/>
            </a:lvl5pPr>
            <a:lvl6pPr lvl="5" algn="l">
              <a:lnSpc>
                <a:spcPct val="100000"/>
              </a:lnSpc>
              <a:spcBef>
                <a:spcPts val="0"/>
              </a:spcBef>
              <a:spcAft>
                <a:spcPts val="0"/>
              </a:spcAft>
              <a:buClr>
                <a:srgbClr val="000000"/>
              </a:buClr>
              <a:buSzPts val="700"/>
              <a:buNone/>
              <a:defRPr/>
            </a:lvl6pPr>
            <a:lvl7pPr lvl="6" algn="l">
              <a:lnSpc>
                <a:spcPct val="100000"/>
              </a:lnSpc>
              <a:spcBef>
                <a:spcPts val="0"/>
              </a:spcBef>
              <a:spcAft>
                <a:spcPts val="0"/>
              </a:spcAft>
              <a:buClr>
                <a:srgbClr val="000000"/>
              </a:buClr>
              <a:buSzPts val="700"/>
              <a:buNone/>
              <a:defRPr/>
            </a:lvl7pPr>
            <a:lvl8pPr lvl="7" algn="l">
              <a:lnSpc>
                <a:spcPct val="100000"/>
              </a:lnSpc>
              <a:spcBef>
                <a:spcPts val="0"/>
              </a:spcBef>
              <a:spcAft>
                <a:spcPts val="0"/>
              </a:spcAft>
              <a:buClr>
                <a:srgbClr val="000000"/>
              </a:buClr>
              <a:buSzPts val="700"/>
              <a:buNone/>
              <a:defRPr/>
            </a:lvl8pPr>
            <a:lvl9pPr lvl="8" algn="l">
              <a:lnSpc>
                <a:spcPct val="100000"/>
              </a:lnSpc>
              <a:spcBef>
                <a:spcPts val="0"/>
              </a:spcBef>
              <a:spcAft>
                <a:spcPts val="0"/>
              </a:spcAft>
              <a:buClr>
                <a:srgbClr val="000000"/>
              </a:buClr>
              <a:buSzPts val="700"/>
              <a:buNone/>
              <a:defRPr/>
            </a:lvl9pPr>
          </a:lstStyle>
          <a:p>
            <a:endParaRPr/>
          </a:p>
        </p:txBody>
      </p:sp>
      <p:sp>
        <p:nvSpPr>
          <p:cNvPr id="71" name="Google Shape;71;p17"/>
          <p:cNvSpPr txBox="1">
            <a:spLocks noGrp="1"/>
          </p:cNvSpPr>
          <p:nvPr>
            <p:ph type="body" idx="1"/>
          </p:nvPr>
        </p:nvSpPr>
        <p:spPr>
          <a:xfrm>
            <a:off x="619125" y="2447925"/>
            <a:ext cx="3833813" cy="2147887"/>
          </a:xfrm>
          <a:prstGeom prst="rect">
            <a:avLst/>
          </a:prstGeom>
          <a:noFill/>
          <a:ln>
            <a:noFill/>
          </a:ln>
        </p:spPr>
        <p:txBody>
          <a:bodyPr spcFirstLastPara="1" wrap="square" lIns="19050" tIns="19050" rIns="19050" bIns="19050" anchor="t" anchorCtr="0">
            <a:noAutofit/>
          </a:bodyPr>
          <a:lstStyle>
            <a:lvl1pPr marL="457200" lvl="0"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1pPr>
            <a:lvl2pPr marL="914400" lvl="1"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2pPr>
            <a:lvl3pPr marL="1371600" lvl="2"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3pPr>
            <a:lvl4pPr marL="1828800" lvl="3"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4pPr>
            <a:lvl5pPr marL="2286000" lvl="4" indent="-228600" algn="ctr">
              <a:lnSpc>
                <a:spcPct val="100000"/>
              </a:lnSpc>
              <a:spcBef>
                <a:spcPts val="0"/>
              </a:spcBef>
              <a:spcAft>
                <a:spcPts val="0"/>
              </a:spcAft>
              <a:buClr>
                <a:srgbClr val="000000"/>
              </a:buClr>
              <a:buSzPts val="2000"/>
              <a:buFont typeface="Helvetica Neue"/>
              <a:buNone/>
              <a:defRPr sz="2000">
                <a:latin typeface="Helvetica Neue"/>
                <a:ea typeface="Helvetica Neue"/>
                <a:cs typeface="Helvetica Neue"/>
                <a:sym typeface="Helvetica Neue"/>
              </a:defRPr>
            </a:lvl5pPr>
            <a:lvl6pPr marL="2743200" lvl="5" indent="-228600" algn="l">
              <a:lnSpc>
                <a:spcPct val="100000"/>
              </a:lnSpc>
              <a:spcBef>
                <a:spcPts val="0"/>
              </a:spcBef>
              <a:spcAft>
                <a:spcPts val="0"/>
              </a:spcAft>
              <a:buClr>
                <a:srgbClr val="000000"/>
              </a:buClr>
              <a:buSzPts val="700"/>
              <a:buNone/>
              <a:defRPr/>
            </a:lvl6pPr>
            <a:lvl7pPr marL="3200400" lvl="6" indent="-228600" algn="l">
              <a:lnSpc>
                <a:spcPct val="100000"/>
              </a:lnSpc>
              <a:spcBef>
                <a:spcPts val="0"/>
              </a:spcBef>
              <a:spcAft>
                <a:spcPts val="0"/>
              </a:spcAft>
              <a:buClr>
                <a:srgbClr val="000000"/>
              </a:buClr>
              <a:buSzPts val="700"/>
              <a:buNone/>
              <a:defRPr/>
            </a:lvl7pPr>
            <a:lvl8pPr marL="3657600" lvl="7" indent="-228600" algn="l">
              <a:lnSpc>
                <a:spcPct val="100000"/>
              </a:lnSpc>
              <a:spcBef>
                <a:spcPts val="0"/>
              </a:spcBef>
              <a:spcAft>
                <a:spcPts val="0"/>
              </a:spcAft>
              <a:buClr>
                <a:srgbClr val="000000"/>
              </a:buClr>
              <a:buSzPts val="700"/>
              <a:buNone/>
              <a:defRPr/>
            </a:lvl8pPr>
            <a:lvl9pPr marL="4114800" lvl="8" indent="-228600" algn="l">
              <a:lnSpc>
                <a:spcPct val="100000"/>
              </a:lnSpc>
              <a:spcBef>
                <a:spcPts val="0"/>
              </a:spcBef>
              <a:spcAft>
                <a:spcPts val="0"/>
              </a:spcAft>
              <a:buClr>
                <a:srgbClr val="000000"/>
              </a:buClr>
              <a:buSzPts val="700"/>
              <a:buNone/>
              <a:defRPr/>
            </a:lvl9pPr>
          </a:lstStyle>
          <a:p>
            <a:endParaRPr/>
          </a:p>
        </p:txBody>
      </p:sp>
      <p:sp>
        <p:nvSpPr>
          <p:cNvPr id="72" name="Google Shape;72;p17"/>
          <p:cNvSpPr txBox="1">
            <a:spLocks noGrp="1"/>
          </p:cNvSpPr>
          <p:nvPr>
            <p:ph type="sldNum" idx="12"/>
          </p:nvPr>
        </p:nvSpPr>
        <p:spPr>
          <a:xfrm>
            <a:off x="4484637" y="4905375"/>
            <a:ext cx="169964" cy="172897"/>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 Top">
  <p:cSld name="Title - Top">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633413" y="133350"/>
            <a:ext cx="7877175" cy="857250"/>
          </a:xfrm>
          <a:prstGeom prst="rect">
            <a:avLst/>
          </a:prstGeom>
          <a:noFill/>
          <a:ln>
            <a:noFill/>
          </a:ln>
        </p:spPr>
        <p:txBody>
          <a:bodyPr spcFirstLastPara="1" wrap="square" lIns="19050" tIns="19050" rIns="19050" bIns="19050" anchor="ctr" anchorCtr="0">
            <a:noAutofit/>
          </a:bodyPr>
          <a:lstStyle>
            <a:lvl1pPr lvl="0" algn="ctr">
              <a:lnSpc>
                <a:spcPct val="100000"/>
              </a:lnSpc>
              <a:spcBef>
                <a:spcPts val="0"/>
              </a:spcBef>
              <a:spcAft>
                <a:spcPts val="0"/>
              </a:spcAft>
              <a:buClr>
                <a:srgbClr val="000000"/>
              </a:buClr>
              <a:buSzPts val="4200"/>
              <a:buFont typeface="Helvetica Neue"/>
              <a:buNone/>
              <a:defRPr sz="4200">
                <a:latin typeface="Helvetica Neue"/>
                <a:ea typeface="Helvetica Neue"/>
                <a:cs typeface="Helvetica Neue"/>
                <a:sym typeface="Helvetica Neue"/>
              </a:defRPr>
            </a:lvl1pPr>
            <a:lvl2pPr lvl="1" algn="l">
              <a:lnSpc>
                <a:spcPct val="100000"/>
              </a:lnSpc>
              <a:spcBef>
                <a:spcPts val="0"/>
              </a:spcBef>
              <a:spcAft>
                <a:spcPts val="0"/>
              </a:spcAft>
              <a:buClr>
                <a:srgbClr val="000000"/>
              </a:buClr>
              <a:buSzPts val="700"/>
              <a:buNone/>
              <a:defRPr/>
            </a:lvl2pPr>
            <a:lvl3pPr lvl="2" algn="l">
              <a:lnSpc>
                <a:spcPct val="100000"/>
              </a:lnSpc>
              <a:spcBef>
                <a:spcPts val="0"/>
              </a:spcBef>
              <a:spcAft>
                <a:spcPts val="0"/>
              </a:spcAft>
              <a:buClr>
                <a:srgbClr val="000000"/>
              </a:buClr>
              <a:buSzPts val="700"/>
              <a:buNone/>
              <a:defRPr/>
            </a:lvl3pPr>
            <a:lvl4pPr lvl="3" algn="l">
              <a:lnSpc>
                <a:spcPct val="100000"/>
              </a:lnSpc>
              <a:spcBef>
                <a:spcPts val="0"/>
              </a:spcBef>
              <a:spcAft>
                <a:spcPts val="0"/>
              </a:spcAft>
              <a:buClr>
                <a:srgbClr val="000000"/>
              </a:buClr>
              <a:buSzPts val="700"/>
              <a:buNone/>
              <a:defRPr/>
            </a:lvl4pPr>
            <a:lvl5pPr lvl="4" algn="l">
              <a:lnSpc>
                <a:spcPct val="100000"/>
              </a:lnSpc>
              <a:spcBef>
                <a:spcPts val="0"/>
              </a:spcBef>
              <a:spcAft>
                <a:spcPts val="0"/>
              </a:spcAft>
              <a:buClr>
                <a:srgbClr val="000000"/>
              </a:buClr>
              <a:buSzPts val="700"/>
              <a:buNone/>
              <a:defRPr/>
            </a:lvl5pPr>
            <a:lvl6pPr lvl="5" algn="l">
              <a:lnSpc>
                <a:spcPct val="100000"/>
              </a:lnSpc>
              <a:spcBef>
                <a:spcPts val="0"/>
              </a:spcBef>
              <a:spcAft>
                <a:spcPts val="0"/>
              </a:spcAft>
              <a:buClr>
                <a:srgbClr val="000000"/>
              </a:buClr>
              <a:buSzPts val="700"/>
              <a:buNone/>
              <a:defRPr/>
            </a:lvl6pPr>
            <a:lvl7pPr lvl="6" algn="l">
              <a:lnSpc>
                <a:spcPct val="100000"/>
              </a:lnSpc>
              <a:spcBef>
                <a:spcPts val="0"/>
              </a:spcBef>
              <a:spcAft>
                <a:spcPts val="0"/>
              </a:spcAft>
              <a:buClr>
                <a:srgbClr val="000000"/>
              </a:buClr>
              <a:buSzPts val="700"/>
              <a:buNone/>
              <a:defRPr/>
            </a:lvl7pPr>
            <a:lvl8pPr lvl="7" algn="l">
              <a:lnSpc>
                <a:spcPct val="100000"/>
              </a:lnSpc>
              <a:spcBef>
                <a:spcPts val="0"/>
              </a:spcBef>
              <a:spcAft>
                <a:spcPts val="0"/>
              </a:spcAft>
              <a:buClr>
                <a:srgbClr val="000000"/>
              </a:buClr>
              <a:buSzPts val="700"/>
              <a:buNone/>
              <a:defRPr/>
            </a:lvl8pPr>
            <a:lvl9pPr lvl="8" algn="l">
              <a:lnSpc>
                <a:spcPct val="100000"/>
              </a:lnSpc>
              <a:spcBef>
                <a:spcPts val="0"/>
              </a:spcBef>
              <a:spcAft>
                <a:spcPts val="0"/>
              </a:spcAft>
              <a:buClr>
                <a:srgbClr val="000000"/>
              </a:buClr>
              <a:buSzPts val="700"/>
              <a:buNone/>
              <a:defRPr/>
            </a:lvl9pPr>
          </a:lstStyle>
          <a:p>
            <a:endParaRPr/>
          </a:p>
        </p:txBody>
      </p:sp>
      <p:sp>
        <p:nvSpPr>
          <p:cNvPr id="75" name="Google Shape;75;p18"/>
          <p:cNvSpPr txBox="1">
            <a:spLocks noGrp="1"/>
          </p:cNvSpPr>
          <p:nvPr>
            <p:ph type="sldNum" idx="12"/>
          </p:nvPr>
        </p:nvSpPr>
        <p:spPr>
          <a:xfrm>
            <a:off x="4484637" y="4905375"/>
            <a:ext cx="169964" cy="172897"/>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amp; Bullets">
  <p:cSld name="Title &amp; Bullets">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633413" y="133350"/>
            <a:ext cx="7877175" cy="857250"/>
          </a:xfrm>
          <a:prstGeom prst="rect">
            <a:avLst/>
          </a:prstGeom>
          <a:noFill/>
          <a:ln>
            <a:noFill/>
          </a:ln>
        </p:spPr>
        <p:txBody>
          <a:bodyPr spcFirstLastPara="1" wrap="square" lIns="19050" tIns="19050" rIns="19050" bIns="19050" anchor="ctr" anchorCtr="0">
            <a:noAutofit/>
          </a:bodyPr>
          <a:lstStyle>
            <a:lvl1pPr lvl="0" algn="ctr">
              <a:lnSpc>
                <a:spcPct val="100000"/>
              </a:lnSpc>
              <a:spcBef>
                <a:spcPts val="0"/>
              </a:spcBef>
              <a:spcAft>
                <a:spcPts val="0"/>
              </a:spcAft>
              <a:buClr>
                <a:srgbClr val="000000"/>
              </a:buClr>
              <a:buSzPts val="4200"/>
              <a:buFont typeface="Helvetica Neue"/>
              <a:buNone/>
              <a:defRPr sz="4200">
                <a:latin typeface="Helvetica Neue"/>
                <a:ea typeface="Helvetica Neue"/>
                <a:cs typeface="Helvetica Neue"/>
                <a:sym typeface="Helvetica Neue"/>
              </a:defRPr>
            </a:lvl1pPr>
            <a:lvl2pPr lvl="1" algn="l">
              <a:lnSpc>
                <a:spcPct val="100000"/>
              </a:lnSpc>
              <a:spcBef>
                <a:spcPts val="0"/>
              </a:spcBef>
              <a:spcAft>
                <a:spcPts val="0"/>
              </a:spcAft>
              <a:buClr>
                <a:srgbClr val="000000"/>
              </a:buClr>
              <a:buSzPts val="700"/>
              <a:buNone/>
              <a:defRPr/>
            </a:lvl2pPr>
            <a:lvl3pPr lvl="2" algn="l">
              <a:lnSpc>
                <a:spcPct val="100000"/>
              </a:lnSpc>
              <a:spcBef>
                <a:spcPts val="0"/>
              </a:spcBef>
              <a:spcAft>
                <a:spcPts val="0"/>
              </a:spcAft>
              <a:buClr>
                <a:srgbClr val="000000"/>
              </a:buClr>
              <a:buSzPts val="700"/>
              <a:buNone/>
              <a:defRPr/>
            </a:lvl3pPr>
            <a:lvl4pPr lvl="3" algn="l">
              <a:lnSpc>
                <a:spcPct val="100000"/>
              </a:lnSpc>
              <a:spcBef>
                <a:spcPts val="0"/>
              </a:spcBef>
              <a:spcAft>
                <a:spcPts val="0"/>
              </a:spcAft>
              <a:buClr>
                <a:srgbClr val="000000"/>
              </a:buClr>
              <a:buSzPts val="700"/>
              <a:buNone/>
              <a:defRPr/>
            </a:lvl4pPr>
            <a:lvl5pPr lvl="4" algn="l">
              <a:lnSpc>
                <a:spcPct val="100000"/>
              </a:lnSpc>
              <a:spcBef>
                <a:spcPts val="0"/>
              </a:spcBef>
              <a:spcAft>
                <a:spcPts val="0"/>
              </a:spcAft>
              <a:buClr>
                <a:srgbClr val="000000"/>
              </a:buClr>
              <a:buSzPts val="700"/>
              <a:buNone/>
              <a:defRPr/>
            </a:lvl5pPr>
            <a:lvl6pPr lvl="5" algn="l">
              <a:lnSpc>
                <a:spcPct val="100000"/>
              </a:lnSpc>
              <a:spcBef>
                <a:spcPts val="0"/>
              </a:spcBef>
              <a:spcAft>
                <a:spcPts val="0"/>
              </a:spcAft>
              <a:buClr>
                <a:srgbClr val="000000"/>
              </a:buClr>
              <a:buSzPts val="700"/>
              <a:buNone/>
              <a:defRPr/>
            </a:lvl6pPr>
            <a:lvl7pPr lvl="6" algn="l">
              <a:lnSpc>
                <a:spcPct val="100000"/>
              </a:lnSpc>
              <a:spcBef>
                <a:spcPts val="0"/>
              </a:spcBef>
              <a:spcAft>
                <a:spcPts val="0"/>
              </a:spcAft>
              <a:buClr>
                <a:srgbClr val="000000"/>
              </a:buClr>
              <a:buSzPts val="700"/>
              <a:buNone/>
              <a:defRPr/>
            </a:lvl7pPr>
            <a:lvl8pPr lvl="7" algn="l">
              <a:lnSpc>
                <a:spcPct val="100000"/>
              </a:lnSpc>
              <a:spcBef>
                <a:spcPts val="0"/>
              </a:spcBef>
              <a:spcAft>
                <a:spcPts val="0"/>
              </a:spcAft>
              <a:buClr>
                <a:srgbClr val="000000"/>
              </a:buClr>
              <a:buSzPts val="700"/>
              <a:buNone/>
              <a:defRPr/>
            </a:lvl8pPr>
            <a:lvl9pPr lvl="8" algn="l">
              <a:lnSpc>
                <a:spcPct val="100000"/>
              </a:lnSpc>
              <a:spcBef>
                <a:spcPts val="0"/>
              </a:spcBef>
              <a:spcAft>
                <a:spcPts val="0"/>
              </a:spcAft>
              <a:buClr>
                <a:srgbClr val="000000"/>
              </a:buClr>
              <a:buSzPts val="700"/>
              <a:buNone/>
              <a:defRPr/>
            </a:lvl9pPr>
          </a:lstStyle>
          <a:p>
            <a:endParaRPr/>
          </a:p>
        </p:txBody>
      </p:sp>
      <p:sp>
        <p:nvSpPr>
          <p:cNvPr id="78" name="Google Shape;78;p19"/>
          <p:cNvSpPr txBox="1">
            <a:spLocks noGrp="1"/>
          </p:cNvSpPr>
          <p:nvPr>
            <p:ph type="body" idx="1"/>
          </p:nvPr>
        </p:nvSpPr>
        <p:spPr>
          <a:xfrm>
            <a:off x="633413" y="1181100"/>
            <a:ext cx="7877175" cy="3486150"/>
          </a:xfrm>
          <a:prstGeom prst="rect">
            <a:avLst/>
          </a:prstGeom>
          <a:noFill/>
          <a:ln>
            <a:noFill/>
          </a:ln>
        </p:spPr>
        <p:txBody>
          <a:bodyPr spcFirstLastPara="1" wrap="square" lIns="19050" tIns="19050" rIns="19050" bIns="19050" anchor="ctr" anchorCtr="0">
            <a:noAutofit/>
          </a:bodyPr>
          <a:lstStyle>
            <a:lvl1pPr marL="457200" lvl="0" indent="-374650" algn="l">
              <a:lnSpc>
                <a:spcPct val="100000"/>
              </a:lnSpc>
              <a:spcBef>
                <a:spcPts val="2200"/>
              </a:spcBef>
              <a:spcAft>
                <a:spcPts val="0"/>
              </a:spcAft>
              <a:buClr>
                <a:srgbClr val="000000"/>
              </a:buClr>
              <a:buSzPts val="2300"/>
              <a:buFont typeface="Helvetica Neue"/>
              <a:buChar char="•"/>
              <a:defRPr>
                <a:latin typeface="Helvetica Neue"/>
                <a:ea typeface="Helvetica Neue"/>
                <a:cs typeface="Helvetica Neue"/>
                <a:sym typeface="Helvetica Neue"/>
              </a:defRPr>
            </a:lvl1pPr>
            <a:lvl2pPr marL="914400" lvl="1" indent="-374650" algn="l">
              <a:lnSpc>
                <a:spcPct val="100000"/>
              </a:lnSpc>
              <a:spcBef>
                <a:spcPts val="2200"/>
              </a:spcBef>
              <a:spcAft>
                <a:spcPts val="0"/>
              </a:spcAft>
              <a:buClr>
                <a:srgbClr val="000000"/>
              </a:buClr>
              <a:buSzPts val="2300"/>
              <a:buFont typeface="Helvetica Neue"/>
              <a:buChar char="•"/>
              <a:defRPr>
                <a:latin typeface="Helvetica Neue"/>
                <a:ea typeface="Helvetica Neue"/>
                <a:cs typeface="Helvetica Neue"/>
                <a:sym typeface="Helvetica Neue"/>
              </a:defRPr>
            </a:lvl2pPr>
            <a:lvl3pPr marL="1371600" lvl="2" indent="-374650" algn="l">
              <a:lnSpc>
                <a:spcPct val="100000"/>
              </a:lnSpc>
              <a:spcBef>
                <a:spcPts val="2200"/>
              </a:spcBef>
              <a:spcAft>
                <a:spcPts val="0"/>
              </a:spcAft>
              <a:buClr>
                <a:srgbClr val="000000"/>
              </a:buClr>
              <a:buSzPts val="2300"/>
              <a:buFont typeface="Helvetica Neue"/>
              <a:buChar char="•"/>
              <a:defRPr sz="1800">
                <a:latin typeface="Helvetica Neue"/>
                <a:ea typeface="Helvetica Neue"/>
                <a:cs typeface="Helvetica Neue"/>
                <a:sym typeface="Helvetica Neue"/>
              </a:defRPr>
            </a:lvl3pPr>
            <a:lvl4pPr marL="1828800" lvl="3" indent="-374650" algn="l">
              <a:lnSpc>
                <a:spcPct val="100000"/>
              </a:lnSpc>
              <a:spcBef>
                <a:spcPts val="2200"/>
              </a:spcBef>
              <a:spcAft>
                <a:spcPts val="0"/>
              </a:spcAft>
              <a:buClr>
                <a:srgbClr val="000000"/>
              </a:buClr>
              <a:buSzPts val="2300"/>
              <a:buFont typeface="Helvetica Neue"/>
              <a:buChar char="•"/>
              <a:defRPr sz="1800">
                <a:latin typeface="Helvetica Neue"/>
                <a:ea typeface="Helvetica Neue"/>
                <a:cs typeface="Helvetica Neue"/>
                <a:sym typeface="Helvetica Neue"/>
              </a:defRPr>
            </a:lvl4pPr>
            <a:lvl5pPr marL="2286000" lvl="4" indent="-374650" algn="l">
              <a:lnSpc>
                <a:spcPct val="100000"/>
              </a:lnSpc>
              <a:spcBef>
                <a:spcPts val="2200"/>
              </a:spcBef>
              <a:spcAft>
                <a:spcPts val="0"/>
              </a:spcAft>
              <a:buClr>
                <a:srgbClr val="000000"/>
              </a:buClr>
              <a:buSzPts val="2300"/>
              <a:buFont typeface="Helvetica Neue"/>
              <a:buChar char="•"/>
              <a:defRPr sz="1800">
                <a:latin typeface="Helvetica Neue"/>
                <a:ea typeface="Helvetica Neue"/>
                <a:cs typeface="Helvetica Neue"/>
                <a:sym typeface="Helvetica Neue"/>
              </a:defRPr>
            </a:lvl5pPr>
            <a:lvl6pPr marL="2743200" lvl="5" indent="-228600" algn="l">
              <a:lnSpc>
                <a:spcPct val="100000"/>
              </a:lnSpc>
              <a:spcBef>
                <a:spcPts val="0"/>
              </a:spcBef>
              <a:spcAft>
                <a:spcPts val="0"/>
              </a:spcAft>
              <a:buClr>
                <a:srgbClr val="000000"/>
              </a:buClr>
              <a:buSzPts val="700"/>
              <a:buNone/>
              <a:defRPr/>
            </a:lvl6pPr>
            <a:lvl7pPr marL="3200400" lvl="6" indent="-228600" algn="l">
              <a:lnSpc>
                <a:spcPct val="100000"/>
              </a:lnSpc>
              <a:spcBef>
                <a:spcPts val="0"/>
              </a:spcBef>
              <a:spcAft>
                <a:spcPts val="0"/>
              </a:spcAft>
              <a:buClr>
                <a:srgbClr val="000000"/>
              </a:buClr>
              <a:buSzPts val="700"/>
              <a:buNone/>
              <a:defRPr/>
            </a:lvl7pPr>
            <a:lvl8pPr marL="3657600" lvl="7" indent="-228600" algn="l">
              <a:lnSpc>
                <a:spcPct val="100000"/>
              </a:lnSpc>
              <a:spcBef>
                <a:spcPts val="0"/>
              </a:spcBef>
              <a:spcAft>
                <a:spcPts val="0"/>
              </a:spcAft>
              <a:buClr>
                <a:srgbClr val="000000"/>
              </a:buClr>
              <a:buSzPts val="700"/>
              <a:buNone/>
              <a:defRPr/>
            </a:lvl8pPr>
            <a:lvl9pPr marL="4114800" lvl="8" indent="-228600" algn="l">
              <a:lnSpc>
                <a:spcPct val="100000"/>
              </a:lnSpc>
              <a:spcBef>
                <a:spcPts val="0"/>
              </a:spcBef>
              <a:spcAft>
                <a:spcPts val="0"/>
              </a:spcAft>
              <a:buClr>
                <a:srgbClr val="000000"/>
              </a:buClr>
              <a:buSzPts val="700"/>
              <a:buNone/>
              <a:defRPr/>
            </a:lvl9pPr>
          </a:lstStyle>
          <a:p>
            <a:endParaRPr/>
          </a:p>
        </p:txBody>
      </p:sp>
      <p:sp>
        <p:nvSpPr>
          <p:cNvPr id="79" name="Google Shape;79;p19"/>
          <p:cNvSpPr txBox="1">
            <a:spLocks noGrp="1"/>
          </p:cNvSpPr>
          <p:nvPr>
            <p:ph type="sldNum" idx="12"/>
          </p:nvPr>
        </p:nvSpPr>
        <p:spPr>
          <a:xfrm>
            <a:off x="4484637" y="4905375"/>
            <a:ext cx="169964" cy="172897"/>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Bullets &amp; Photo">
  <p:cSld name="Title, Bullets &amp; Photo">
    <p:spTree>
      <p:nvGrpSpPr>
        <p:cNvPr id="1" name="Shape 80"/>
        <p:cNvGrpSpPr/>
        <p:nvPr/>
      </p:nvGrpSpPr>
      <p:grpSpPr>
        <a:xfrm>
          <a:off x="0" y="0"/>
          <a:ext cx="0" cy="0"/>
          <a:chOff x="0" y="0"/>
          <a:chExt cx="0" cy="0"/>
        </a:xfrm>
      </p:grpSpPr>
      <p:sp>
        <p:nvSpPr>
          <p:cNvPr id="81" name="Google Shape;81;p20"/>
          <p:cNvSpPr>
            <a:spLocks noGrp="1"/>
          </p:cNvSpPr>
          <p:nvPr>
            <p:ph type="pic" idx="2"/>
          </p:nvPr>
        </p:nvSpPr>
        <p:spPr>
          <a:xfrm>
            <a:off x="4110038" y="1181100"/>
            <a:ext cx="5229225" cy="3486150"/>
          </a:xfrm>
          <a:prstGeom prst="rect">
            <a:avLst/>
          </a:prstGeom>
          <a:noFill/>
          <a:ln>
            <a:noFill/>
          </a:ln>
        </p:spPr>
        <p:txBody>
          <a:bodyPr spcFirstLastPara="1" wrap="square" lIns="34275" tIns="17150" rIns="34275" bIns="17150" anchor="t" anchorCtr="0">
            <a:noAutofit/>
          </a:bodyPr>
          <a:lstStyle>
            <a:lvl1pPr marR="0" lvl="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endParaRPr/>
          </a:p>
        </p:txBody>
      </p:sp>
      <p:sp>
        <p:nvSpPr>
          <p:cNvPr id="82" name="Google Shape;82;p20"/>
          <p:cNvSpPr txBox="1">
            <a:spLocks noGrp="1"/>
          </p:cNvSpPr>
          <p:nvPr>
            <p:ph type="title"/>
          </p:nvPr>
        </p:nvSpPr>
        <p:spPr>
          <a:xfrm>
            <a:off x="633413" y="133350"/>
            <a:ext cx="7877175" cy="857250"/>
          </a:xfrm>
          <a:prstGeom prst="rect">
            <a:avLst/>
          </a:prstGeom>
          <a:noFill/>
          <a:ln>
            <a:noFill/>
          </a:ln>
        </p:spPr>
        <p:txBody>
          <a:bodyPr spcFirstLastPara="1" wrap="square" lIns="19050" tIns="19050" rIns="19050" bIns="19050" anchor="ctr" anchorCtr="0">
            <a:noAutofit/>
          </a:bodyPr>
          <a:lstStyle>
            <a:lvl1pPr lvl="0" algn="ctr">
              <a:lnSpc>
                <a:spcPct val="100000"/>
              </a:lnSpc>
              <a:spcBef>
                <a:spcPts val="0"/>
              </a:spcBef>
              <a:spcAft>
                <a:spcPts val="0"/>
              </a:spcAft>
              <a:buClr>
                <a:srgbClr val="000000"/>
              </a:buClr>
              <a:buSzPts val="4200"/>
              <a:buFont typeface="Helvetica Neue"/>
              <a:buNone/>
              <a:defRPr sz="4200">
                <a:latin typeface="Helvetica Neue"/>
                <a:ea typeface="Helvetica Neue"/>
                <a:cs typeface="Helvetica Neue"/>
                <a:sym typeface="Helvetica Neue"/>
              </a:defRPr>
            </a:lvl1pPr>
            <a:lvl2pPr lvl="1" algn="l">
              <a:lnSpc>
                <a:spcPct val="100000"/>
              </a:lnSpc>
              <a:spcBef>
                <a:spcPts val="0"/>
              </a:spcBef>
              <a:spcAft>
                <a:spcPts val="0"/>
              </a:spcAft>
              <a:buClr>
                <a:srgbClr val="000000"/>
              </a:buClr>
              <a:buSzPts val="700"/>
              <a:buNone/>
              <a:defRPr/>
            </a:lvl2pPr>
            <a:lvl3pPr lvl="2" algn="l">
              <a:lnSpc>
                <a:spcPct val="100000"/>
              </a:lnSpc>
              <a:spcBef>
                <a:spcPts val="0"/>
              </a:spcBef>
              <a:spcAft>
                <a:spcPts val="0"/>
              </a:spcAft>
              <a:buClr>
                <a:srgbClr val="000000"/>
              </a:buClr>
              <a:buSzPts val="700"/>
              <a:buNone/>
              <a:defRPr/>
            </a:lvl3pPr>
            <a:lvl4pPr lvl="3" algn="l">
              <a:lnSpc>
                <a:spcPct val="100000"/>
              </a:lnSpc>
              <a:spcBef>
                <a:spcPts val="0"/>
              </a:spcBef>
              <a:spcAft>
                <a:spcPts val="0"/>
              </a:spcAft>
              <a:buClr>
                <a:srgbClr val="000000"/>
              </a:buClr>
              <a:buSzPts val="700"/>
              <a:buNone/>
              <a:defRPr/>
            </a:lvl4pPr>
            <a:lvl5pPr lvl="4" algn="l">
              <a:lnSpc>
                <a:spcPct val="100000"/>
              </a:lnSpc>
              <a:spcBef>
                <a:spcPts val="0"/>
              </a:spcBef>
              <a:spcAft>
                <a:spcPts val="0"/>
              </a:spcAft>
              <a:buClr>
                <a:srgbClr val="000000"/>
              </a:buClr>
              <a:buSzPts val="700"/>
              <a:buNone/>
              <a:defRPr/>
            </a:lvl5pPr>
            <a:lvl6pPr lvl="5" algn="l">
              <a:lnSpc>
                <a:spcPct val="100000"/>
              </a:lnSpc>
              <a:spcBef>
                <a:spcPts val="0"/>
              </a:spcBef>
              <a:spcAft>
                <a:spcPts val="0"/>
              </a:spcAft>
              <a:buClr>
                <a:srgbClr val="000000"/>
              </a:buClr>
              <a:buSzPts val="700"/>
              <a:buNone/>
              <a:defRPr/>
            </a:lvl6pPr>
            <a:lvl7pPr lvl="6" algn="l">
              <a:lnSpc>
                <a:spcPct val="100000"/>
              </a:lnSpc>
              <a:spcBef>
                <a:spcPts val="0"/>
              </a:spcBef>
              <a:spcAft>
                <a:spcPts val="0"/>
              </a:spcAft>
              <a:buClr>
                <a:srgbClr val="000000"/>
              </a:buClr>
              <a:buSzPts val="700"/>
              <a:buNone/>
              <a:defRPr/>
            </a:lvl7pPr>
            <a:lvl8pPr lvl="7" algn="l">
              <a:lnSpc>
                <a:spcPct val="100000"/>
              </a:lnSpc>
              <a:spcBef>
                <a:spcPts val="0"/>
              </a:spcBef>
              <a:spcAft>
                <a:spcPts val="0"/>
              </a:spcAft>
              <a:buClr>
                <a:srgbClr val="000000"/>
              </a:buClr>
              <a:buSzPts val="700"/>
              <a:buNone/>
              <a:defRPr/>
            </a:lvl8pPr>
            <a:lvl9pPr lvl="8" algn="l">
              <a:lnSpc>
                <a:spcPct val="100000"/>
              </a:lnSpc>
              <a:spcBef>
                <a:spcPts val="0"/>
              </a:spcBef>
              <a:spcAft>
                <a:spcPts val="0"/>
              </a:spcAft>
              <a:buClr>
                <a:srgbClr val="000000"/>
              </a:buClr>
              <a:buSzPts val="700"/>
              <a:buNone/>
              <a:defRPr/>
            </a:lvl9pPr>
          </a:lstStyle>
          <a:p>
            <a:endParaRPr/>
          </a:p>
        </p:txBody>
      </p:sp>
      <p:sp>
        <p:nvSpPr>
          <p:cNvPr id="83" name="Google Shape;83;p20"/>
          <p:cNvSpPr txBox="1">
            <a:spLocks noGrp="1"/>
          </p:cNvSpPr>
          <p:nvPr>
            <p:ph type="body" idx="1"/>
          </p:nvPr>
        </p:nvSpPr>
        <p:spPr>
          <a:xfrm>
            <a:off x="633413" y="1181100"/>
            <a:ext cx="3833813" cy="3486150"/>
          </a:xfrm>
          <a:prstGeom prst="rect">
            <a:avLst/>
          </a:prstGeom>
          <a:noFill/>
          <a:ln>
            <a:noFill/>
          </a:ln>
        </p:spPr>
        <p:txBody>
          <a:bodyPr spcFirstLastPara="1" wrap="square" lIns="19050" tIns="19050" rIns="19050" bIns="19050" anchor="ctr" anchorCtr="0">
            <a:noAutofit/>
          </a:bodyPr>
          <a:lstStyle>
            <a:lvl1pPr marL="457200" lvl="0" indent="-342900" algn="l">
              <a:lnSpc>
                <a:spcPct val="100000"/>
              </a:lnSpc>
              <a:spcBef>
                <a:spcPts val="1700"/>
              </a:spcBef>
              <a:spcAft>
                <a:spcPts val="0"/>
              </a:spcAft>
              <a:buClr>
                <a:srgbClr val="000000"/>
              </a:buClr>
              <a:buSzPts val="1800"/>
              <a:buFont typeface="Helvetica Neue"/>
              <a:buChar char="•"/>
              <a:defRPr sz="1400">
                <a:latin typeface="Helvetica Neue"/>
                <a:ea typeface="Helvetica Neue"/>
                <a:cs typeface="Helvetica Neue"/>
                <a:sym typeface="Helvetica Neue"/>
              </a:defRPr>
            </a:lvl1pPr>
            <a:lvl2pPr marL="914400" lvl="1" indent="-342900" algn="l">
              <a:lnSpc>
                <a:spcPct val="100000"/>
              </a:lnSpc>
              <a:spcBef>
                <a:spcPts val="1700"/>
              </a:spcBef>
              <a:spcAft>
                <a:spcPts val="0"/>
              </a:spcAft>
              <a:buClr>
                <a:srgbClr val="000000"/>
              </a:buClr>
              <a:buSzPts val="1800"/>
              <a:buFont typeface="Helvetica Neue"/>
              <a:buChar char="•"/>
              <a:defRPr sz="1400">
                <a:latin typeface="Helvetica Neue"/>
                <a:ea typeface="Helvetica Neue"/>
                <a:cs typeface="Helvetica Neue"/>
                <a:sym typeface="Helvetica Neue"/>
              </a:defRPr>
            </a:lvl2pPr>
            <a:lvl3pPr marL="1371600" lvl="2" indent="-342900" algn="l">
              <a:lnSpc>
                <a:spcPct val="100000"/>
              </a:lnSpc>
              <a:spcBef>
                <a:spcPts val="1700"/>
              </a:spcBef>
              <a:spcAft>
                <a:spcPts val="0"/>
              </a:spcAft>
              <a:buClr>
                <a:srgbClr val="000000"/>
              </a:buClr>
              <a:buSzPts val="1800"/>
              <a:buFont typeface="Helvetica Neue"/>
              <a:buChar char="•"/>
              <a:defRPr sz="1400">
                <a:latin typeface="Helvetica Neue"/>
                <a:ea typeface="Helvetica Neue"/>
                <a:cs typeface="Helvetica Neue"/>
                <a:sym typeface="Helvetica Neue"/>
              </a:defRPr>
            </a:lvl3pPr>
            <a:lvl4pPr marL="1828800" lvl="3" indent="-342900" algn="l">
              <a:lnSpc>
                <a:spcPct val="100000"/>
              </a:lnSpc>
              <a:spcBef>
                <a:spcPts val="1700"/>
              </a:spcBef>
              <a:spcAft>
                <a:spcPts val="0"/>
              </a:spcAft>
              <a:buClr>
                <a:srgbClr val="000000"/>
              </a:buClr>
              <a:buSzPts val="1800"/>
              <a:buFont typeface="Helvetica Neue"/>
              <a:buChar char="•"/>
              <a:defRPr sz="1400">
                <a:latin typeface="Helvetica Neue"/>
                <a:ea typeface="Helvetica Neue"/>
                <a:cs typeface="Helvetica Neue"/>
                <a:sym typeface="Helvetica Neue"/>
              </a:defRPr>
            </a:lvl4pPr>
            <a:lvl5pPr marL="2286000" lvl="4" indent="-342900" algn="l">
              <a:lnSpc>
                <a:spcPct val="100000"/>
              </a:lnSpc>
              <a:spcBef>
                <a:spcPts val="1700"/>
              </a:spcBef>
              <a:spcAft>
                <a:spcPts val="0"/>
              </a:spcAft>
              <a:buClr>
                <a:srgbClr val="000000"/>
              </a:buClr>
              <a:buSzPts val="1800"/>
              <a:buFont typeface="Helvetica Neue"/>
              <a:buChar char="•"/>
              <a:defRPr sz="1400">
                <a:latin typeface="Helvetica Neue"/>
                <a:ea typeface="Helvetica Neue"/>
                <a:cs typeface="Helvetica Neue"/>
                <a:sym typeface="Helvetica Neue"/>
              </a:defRPr>
            </a:lvl5pPr>
            <a:lvl6pPr marL="2743200" lvl="5" indent="-228600" algn="l">
              <a:lnSpc>
                <a:spcPct val="100000"/>
              </a:lnSpc>
              <a:spcBef>
                <a:spcPts val="0"/>
              </a:spcBef>
              <a:spcAft>
                <a:spcPts val="0"/>
              </a:spcAft>
              <a:buClr>
                <a:srgbClr val="000000"/>
              </a:buClr>
              <a:buSzPts val="700"/>
              <a:buNone/>
              <a:defRPr/>
            </a:lvl6pPr>
            <a:lvl7pPr marL="3200400" lvl="6" indent="-228600" algn="l">
              <a:lnSpc>
                <a:spcPct val="100000"/>
              </a:lnSpc>
              <a:spcBef>
                <a:spcPts val="0"/>
              </a:spcBef>
              <a:spcAft>
                <a:spcPts val="0"/>
              </a:spcAft>
              <a:buClr>
                <a:srgbClr val="000000"/>
              </a:buClr>
              <a:buSzPts val="700"/>
              <a:buNone/>
              <a:defRPr/>
            </a:lvl7pPr>
            <a:lvl8pPr marL="3657600" lvl="7" indent="-228600" algn="l">
              <a:lnSpc>
                <a:spcPct val="100000"/>
              </a:lnSpc>
              <a:spcBef>
                <a:spcPts val="0"/>
              </a:spcBef>
              <a:spcAft>
                <a:spcPts val="0"/>
              </a:spcAft>
              <a:buClr>
                <a:srgbClr val="000000"/>
              </a:buClr>
              <a:buSzPts val="700"/>
              <a:buNone/>
              <a:defRPr/>
            </a:lvl8pPr>
            <a:lvl9pPr marL="4114800" lvl="8" indent="-228600" algn="l">
              <a:lnSpc>
                <a:spcPct val="100000"/>
              </a:lnSpc>
              <a:spcBef>
                <a:spcPts val="0"/>
              </a:spcBef>
              <a:spcAft>
                <a:spcPts val="0"/>
              </a:spcAft>
              <a:buClr>
                <a:srgbClr val="000000"/>
              </a:buClr>
              <a:buSzPts val="700"/>
              <a:buNone/>
              <a:defRPr/>
            </a:lvl9pPr>
          </a:lstStyle>
          <a:p>
            <a:endParaRPr/>
          </a:p>
        </p:txBody>
      </p:sp>
      <p:sp>
        <p:nvSpPr>
          <p:cNvPr id="84" name="Google Shape;84;p20"/>
          <p:cNvSpPr txBox="1">
            <a:spLocks noGrp="1"/>
          </p:cNvSpPr>
          <p:nvPr>
            <p:ph type="sldNum" idx="12"/>
          </p:nvPr>
        </p:nvSpPr>
        <p:spPr>
          <a:xfrm>
            <a:off x="4484637" y="4905375"/>
            <a:ext cx="169964" cy="172897"/>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ullets">
  <p:cSld name="Bullets">
    <p:spTree>
      <p:nvGrpSpPr>
        <p:cNvPr id="1" name="Shape 85"/>
        <p:cNvGrpSpPr/>
        <p:nvPr/>
      </p:nvGrpSpPr>
      <p:grpSpPr>
        <a:xfrm>
          <a:off x="0" y="0"/>
          <a:ext cx="0" cy="0"/>
          <a:chOff x="0" y="0"/>
          <a:chExt cx="0" cy="0"/>
        </a:xfrm>
      </p:grpSpPr>
      <p:sp>
        <p:nvSpPr>
          <p:cNvPr id="86" name="Google Shape;86;p21"/>
          <p:cNvSpPr txBox="1">
            <a:spLocks noGrp="1"/>
          </p:cNvSpPr>
          <p:nvPr>
            <p:ph type="body" idx="1"/>
          </p:nvPr>
        </p:nvSpPr>
        <p:spPr>
          <a:xfrm>
            <a:off x="633413" y="666750"/>
            <a:ext cx="7877175" cy="3810000"/>
          </a:xfrm>
          <a:prstGeom prst="rect">
            <a:avLst/>
          </a:prstGeom>
          <a:noFill/>
          <a:ln>
            <a:noFill/>
          </a:ln>
        </p:spPr>
        <p:txBody>
          <a:bodyPr spcFirstLastPara="1" wrap="square" lIns="19050" tIns="19050" rIns="19050" bIns="19050" anchor="ctr" anchorCtr="0">
            <a:noAutofit/>
          </a:bodyPr>
          <a:lstStyle>
            <a:lvl1pPr marL="457200" lvl="0" indent="-374650" algn="l">
              <a:lnSpc>
                <a:spcPct val="100000"/>
              </a:lnSpc>
              <a:spcBef>
                <a:spcPts val="2200"/>
              </a:spcBef>
              <a:spcAft>
                <a:spcPts val="0"/>
              </a:spcAft>
              <a:buClr>
                <a:srgbClr val="000000"/>
              </a:buClr>
              <a:buSzPts val="2300"/>
              <a:buFont typeface="Helvetica Neue"/>
              <a:buChar char="•"/>
              <a:defRPr>
                <a:latin typeface="Helvetica Neue"/>
                <a:ea typeface="Helvetica Neue"/>
                <a:cs typeface="Helvetica Neue"/>
                <a:sym typeface="Helvetica Neue"/>
              </a:defRPr>
            </a:lvl1pPr>
            <a:lvl2pPr marL="914400" lvl="1" indent="-374650" algn="l">
              <a:lnSpc>
                <a:spcPct val="100000"/>
              </a:lnSpc>
              <a:spcBef>
                <a:spcPts val="2200"/>
              </a:spcBef>
              <a:spcAft>
                <a:spcPts val="0"/>
              </a:spcAft>
              <a:buClr>
                <a:srgbClr val="000000"/>
              </a:buClr>
              <a:buSzPts val="2300"/>
              <a:buFont typeface="Helvetica Neue"/>
              <a:buChar char="•"/>
              <a:defRPr>
                <a:latin typeface="Helvetica Neue"/>
                <a:ea typeface="Helvetica Neue"/>
                <a:cs typeface="Helvetica Neue"/>
                <a:sym typeface="Helvetica Neue"/>
              </a:defRPr>
            </a:lvl2pPr>
            <a:lvl3pPr marL="1371600" lvl="2" indent="-374650" algn="l">
              <a:lnSpc>
                <a:spcPct val="100000"/>
              </a:lnSpc>
              <a:spcBef>
                <a:spcPts val="2200"/>
              </a:spcBef>
              <a:spcAft>
                <a:spcPts val="0"/>
              </a:spcAft>
              <a:buClr>
                <a:srgbClr val="000000"/>
              </a:buClr>
              <a:buSzPts val="2300"/>
              <a:buFont typeface="Helvetica Neue"/>
              <a:buChar char="•"/>
              <a:defRPr sz="1800">
                <a:latin typeface="Helvetica Neue"/>
                <a:ea typeface="Helvetica Neue"/>
                <a:cs typeface="Helvetica Neue"/>
                <a:sym typeface="Helvetica Neue"/>
              </a:defRPr>
            </a:lvl3pPr>
            <a:lvl4pPr marL="1828800" lvl="3" indent="-374650" algn="l">
              <a:lnSpc>
                <a:spcPct val="100000"/>
              </a:lnSpc>
              <a:spcBef>
                <a:spcPts val="2200"/>
              </a:spcBef>
              <a:spcAft>
                <a:spcPts val="0"/>
              </a:spcAft>
              <a:buClr>
                <a:srgbClr val="000000"/>
              </a:buClr>
              <a:buSzPts val="2300"/>
              <a:buFont typeface="Helvetica Neue"/>
              <a:buChar char="•"/>
              <a:defRPr sz="1800">
                <a:latin typeface="Helvetica Neue"/>
                <a:ea typeface="Helvetica Neue"/>
                <a:cs typeface="Helvetica Neue"/>
                <a:sym typeface="Helvetica Neue"/>
              </a:defRPr>
            </a:lvl4pPr>
            <a:lvl5pPr marL="2286000" lvl="4" indent="-374650" algn="l">
              <a:lnSpc>
                <a:spcPct val="100000"/>
              </a:lnSpc>
              <a:spcBef>
                <a:spcPts val="2200"/>
              </a:spcBef>
              <a:spcAft>
                <a:spcPts val="0"/>
              </a:spcAft>
              <a:buClr>
                <a:srgbClr val="000000"/>
              </a:buClr>
              <a:buSzPts val="2300"/>
              <a:buFont typeface="Helvetica Neue"/>
              <a:buChar char="•"/>
              <a:defRPr sz="1800">
                <a:latin typeface="Helvetica Neue"/>
                <a:ea typeface="Helvetica Neue"/>
                <a:cs typeface="Helvetica Neue"/>
                <a:sym typeface="Helvetica Neue"/>
              </a:defRPr>
            </a:lvl5pPr>
            <a:lvl6pPr marL="2743200" lvl="5" indent="-228600" algn="l">
              <a:lnSpc>
                <a:spcPct val="100000"/>
              </a:lnSpc>
              <a:spcBef>
                <a:spcPts val="0"/>
              </a:spcBef>
              <a:spcAft>
                <a:spcPts val="0"/>
              </a:spcAft>
              <a:buClr>
                <a:srgbClr val="000000"/>
              </a:buClr>
              <a:buSzPts val="700"/>
              <a:buNone/>
              <a:defRPr/>
            </a:lvl6pPr>
            <a:lvl7pPr marL="3200400" lvl="6" indent="-228600" algn="l">
              <a:lnSpc>
                <a:spcPct val="100000"/>
              </a:lnSpc>
              <a:spcBef>
                <a:spcPts val="0"/>
              </a:spcBef>
              <a:spcAft>
                <a:spcPts val="0"/>
              </a:spcAft>
              <a:buClr>
                <a:srgbClr val="000000"/>
              </a:buClr>
              <a:buSzPts val="700"/>
              <a:buNone/>
              <a:defRPr/>
            </a:lvl7pPr>
            <a:lvl8pPr marL="3657600" lvl="7" indent="-228600" algn="l">
              <a:lnSpc>
                <a:spcPct val="100000"/>
              </a:lnSpc>
              <a:spcBef>
                <a:spcPts val="0"/>
              </a:spcBef>
              <a:spcAft>
                <a:spcPts val="0"/>
              </a:spcAft>
              <a:buClr>
                <a:srgbClr val="000000"/>
              </a:buClr>
              <a:buSzPts val="700"/>
              <a:buNone/>
              <a:defRPr/>
            </a:lvl8pPr>
            <a:lvl9pPr marL="4114800" lvl="8" indent="-228600" algn="l">
              <a:lnSpc>
                <a:spcPct val="100000"/>
              </a:lnSpc>
              <a:spcBef>
                <a:spcPts val="0"/>
              </a:spcBef>
              <a:spcAft>
                <a:spcPts val="0"/>
              </a:spcAft>
              <a:buClr>
                <a:srgbClr val="000000"/>
              </a:buClr>
              <a:buSzPts val="700"/>
              <a:buNone/>
              <a:defRPr/>
            </a:lvl9pPr>
          </a:lstStyle>
          <a:p>
            <a:endParaRPr/>
          </a:p>
        </p:txBody>
      </p:sp>
      <p:sp>
        <p:nvSpPr>
          <p:cNvPr id="87" name="Google Shape;87;p21"/>
          <p:cNvSpPr txBox="1">
            <a:spLocks noGrp="1"/>
          </p:cNvSpPr>
          <p:nvPr>
            <p:ph type="sldNum" idx="12"/>
          </p:nvPr>
        </p:nvSpPr>
        <p:spPr>
          <a:xfrm>
            <a:off x="4484637" y="4905375"/>
            <a:ext cx="169964" cy="172897"/>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Photo - 3 Up">
  <p:cSld name="Photo - 3 Up">
    <p:spTree>
      <p:nvGrpSpPr>
        <p:cNvPr id="1" name="Shape 88"/>
        <p:cNvGrpSpPr/>
        <p:nvPr/>
      </p:nvGrpSpPr>
      <p:grpSpPr>
        <a:xfrm>
          <a:off x="0" y="0"/>
          <a:ext cx="0" cy="0"/>
          <a:chOff x="0" y="0"/>
          <a:chExt cx="0" cy="0"/>
        </a:xfrm>
      </p:grpSpPr>
      <p:sp>
        <p:nvSpPr>
          <p:cNvPr id="89" name="Google Shape;89;p22"/>
          <p:cNvSpPr>
            <a:spLocks noGrp="1"/>
          </p:cNvSpPr>
          <p:nvPr>
            <p:ph type="pic" idx="2"/>
          </p:nvPr>
        </p:nvSpPr>
        <p:spPr>
          <a:xfrm>
            <a:off x="5880503" y="2638425"/>
            <a:ext cx="3148754" cy="2100262"/>
          </a:xfrm>
          <a:prstGeom prst="rect">
            <a:avLst/>
          </a:prstGeom>
          <a:noFill/>
          <a:ln>
            <a:noFill/>
          </a:ln>
        </p:spPr>
        <p:txBody>
          <a:bodyPr spcFirstLastPara="1" wrap="square" lIns="34275" tIns="17150" rIns="34275" bIns="17150" anchor="t" anchorCtr="0">
            <a:noAutofit/>
          </a:bodyPr>
          <a:lstStyle>
            <a:lvl1pPr marR="0" lvl="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endParaRPr/>
          </a:p>
        </p:txBody>
      </p:sp>
      <p:sp>
        <p:nvSpPr>
          <p:cNvPr id="90" name="Google Shape;90;p22"/>
          <p:cNvSpPr>
            <a:spLocks noGrp="1"/>
          </p:cNvSpPr>
          <p:nvPr>
            <p:ph type="pic" idx="3"/>
          </p:nvPr>
        </p:nvSpPr>
        <p:spPr>
          <a:xfrm>
            <a:off x="5734050" y="423863"/>
            <a:ext cx="3124200" cy="2082800"/>
          </a:xfrm>
          <a:prstGeom prst="rect">
            <a:avLst/>
          </a:prstGeom>
          <a:noFill/>
          <a:ln>
            <a:noFill/>
          </a:ln>
        </p:spPr>
        <p:txBody>
          <a:bodyPr spcFirstLastPara="1" wrap="square" lIns="34275" tIns="17150" rIns="34275" bIns="17150" anchor="t" anchorCtr="0">
            <a:noAutofit/>
          </a:bodyPr>
          <a:lstStyle>
            <a:lvl1pPr marR="0" lvl="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endParaRPr/>
          </a:p>
        </p:txBody>
      </p:sp>
      <p:sp>
        <p:nvSpPr>
          <p:cNvPr id="91" name="Google Shape;91;p22"/>
          <p:cNvSpPr>
            <a:spLocks noGrp="1"/>
          </p:cNvSpPr>
          <p:nvPr>
            <p:ph type="pic" idx="4"/>
          </p:nvPr>
        </p:nvSpPr>
        <p:spPr>
          <a:xfrm>
            <a:off x="-114300" y="423863"/>
            <a:ext cx="6450806" cy="4300538"/>
          </a:xfrm>
          <a:prstGeom prst="rect">
            <a:avLst/>
          </a:prstGeom>
          <a:noFill/>
          <a:ln>
            <a:noFill/>
          </a:ln>
        </p:spPr>
        <p:txBody>
          <a:bodyPr spcFirstLastPara="1" wrap="square" lIns="34275" tIns="17150" rIns="34275" bIns="17150" anchor="t" anchorCtr="0">
            <a:noAutofit/>
          </a:bodyPr>
          <a:lstStyle>
            <a:lvl1pPr marR="0" lvl="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2pPr>
            <a:lvl3pPr marR="0" lvl="2"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3pPr>
            <a:lvl4pPr marR="0" lvl="3"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4pPr>
            <a:lvl5pPr marR="0" lvl="4"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5pPr>
            <a:lvl6pPr marR="0" lvl="5"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endParaRPr/>
          </a:p>
        </p:txBody>
      </p:sp>
      <p:sp>
        <p:nvSpPr>
          <p:cNvPr id="92" name="Google Shape;92;p22"/>
          <p:cNvSpPr txBox="1">
            <a:spLocks noGrp="1"/>
          </p:cNvSpPr>
          <p:nvPr>
            <p:ph type="sldNum" idx="12"/>
          </p:nvPr>
        </p:nvSpPr>
        <p:spPr>
          <a:xfrm>
            <a:off x="4484637" y="4905375"/>
            <a:ext cx="169964" cy="172897"/>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93"/>
        <p:cNvGrpSpPr/>
        <p:nvPr/>
      </p:nvGrpSpPr>
      <p:grpSpPr>
        <a:xfrm>
          <a:off x="0" y="0"/>
          <a:ext cx="0" cy="0"/>
          <a:chOff x="0" y="0"/>
          <a:chExt cx="0" cy="0"/>
        </a:xfrm>
      </p:grpSpPr>
      <p:sp>
        <p:nvSpPr>
          <p:cNvPr id="94" name="Google Shape;94;p23"/>
          <p:cNvSpPr txBox="1">
            <a:spLocks noGrp="1"/>
          </p:cNvSpPr>
          <p:nvPr>
            <p:ph type="body" idx="1"/>
          </p:nvPr>
        </p:nvSpPr>
        <p:spPr>
          <a:xfrm>
            <a:off x="895350" y="3357563"/>
            <a:ext cx="7358063" cy="219570"/>
          </a:xfrm>
          <a:prstGeom prst="rect">
            <a:avLst/>
          </a:prstGeom>
          <a:noFill/>
          <a:ln>
            <a:noFill/>
          </a:ln>
        </p:spPr>
        <p:txBody>
          <a:bodyPr spcFirstLastPara="1" wrap="square" lIns="19050" tIns="19050" rIns="19050" bIns="19050" anchor="t" anchorCtr="0">
            <a:noAutofit/>
          </a:bodyPr>
          <a:lstStyle>
            <a:lvl1pPr marL="457200" lvl="0" indent="-228600" algn="ctr">
              <a:lnSpc>
                <a:spcPct val="100000"/>
              </a:lnSpc>
              <a:spcBef>
                <a:spcPts val="0"/>
              </a:spcBef>
              <a:spcAft>
                <a:spcPts val="0"/>
              </a:spcAft>
              <a:buClr>
                <a:srgbClr val="000000"/>
              </a:buClr>
              <a:buSzPts val="1200"/>
              <a:buFont typeface="Helvetica Neue"/>
              <a:buNone/>
              <a:defRPr sz="1200" i="1">
                <a:latin typeface="Helvetica Neue"/>
                <a:ea typeface="Helvetica Neue"/>
                <a:cs typeface="Helvetica Neue"/>
                <a:sym typeface="Helvetica Neue"/>
              </a:defRPr>
            </a:lvl1pPr>
            <a:lvl2pPr marL="914400" lvl="1" indent="-228600" algn="l">
              <a:lnSpc>
                <a:spcPct val="100000"/>
              </a:lnSpc>
              <a:spcBef>
                <a:spcPts val="0"/>
              </a:spcBef>
              <a:spcAft>
                <a:spcPts val="0"/>
              </a:spcAft>
              <a:buClr>
                <a:srgbClr val="000000"/>
              </a:buClr>
              <a:buSzPts val="700"/>
              <a:buNone/>
              <a:defRPr/>
            </a:lvl2pPr>
            <a:lvl3pPr marL="1371600" lvl="2" indent="-228600" algn="l">
              <a:lnSpc>
                <a:spcPct val="100000"/>
              </a:lnSpc>
              <a:spcBef>
                <a:spcPts val="0"/>
              </a:spcBef>
              <a:spcAft>
                <a:spcPts val="0"/>
              </a:spcAft>
              <a:buClr>
                <a:srgbClr val="000000"/>
              </a:buClr>
              <a:buSzPts val="700"/>
              <a:buNone/>
              <a:defRPr/>
            </a:lvl3pPr>
            <a:lvl4pPr marL="1828800" lvl="3" indent="-228600" algn="l">
              <a:lnSpc>
                <a:spcPct val="100000"/>
              </a:lnSpc>
              <a:spcBef>
                <a:spcPts val="0"/>
              </a:spcBef>
              <a:spcAft>
                <a:spcPts val="0"/>
              </a:spcAft>
              <a:buClr>
                <a:srgbClr val="000000"/>
              </a:buClr>
              <a:buSzPts val="700"/>
              <a:buNone/>
              <a:defRPr/>
            </a:lvl4pPr>
            <a:lvl5pPr marL="2286000" lvl="4" indent="-228600" algn="l">
              <a:lnSpc>
                <a:spcPct val="100000"/>
              </a:lnSpc>
              <a:spcBef>
                <a:spcPts val="0"/>
              </a:spcBef>
              <a:spcAft>
                <a:spcPts val="0"/>
              </a:spcAft>
              <a:buClr>
                <a:srgbClr val="000000"/>
              </a:buClr>
              <a:buSzPts val="700"/>
              <a:buNone/>
              <a:defRPr/>
            </a:lvl5pPr>
            <a:lvl6pPr marL="2743200" lvl="5" indent="-228600" algn="l">
              <a:lnSpc>
                <a:spcPct val="100000"/>
              </a:lnSpc>
              <a:spcBef>
                <a:spcPts val="0"/>
              </a:spcBef>
              <a:spcAft>
                <a:spcPts val="0"/>
              </a:spcAft>
              <a:buClr>
                <a:srgbClr val="000000"/>
              </a:buClr>
              <a:buSzPts val="700"/>
              <a:buNone/>
              <a:defRPr/>
            </a:lvl6pPr>
            <a:lvl7pPr marL="3200400" lvl="6" indent="-228600" algn="l">
              <a:lnSpc>
                <a:spcPct val="100000"/>
              </a:lnSpc>
              <a:spcBef>
                <a:spcPts val="0"/>
              </a:spcBef>
              <a:spcAft>
                <a:spcPts val="0"/>
              </a:spcAft>
              <a:buClr>
                <a:srgbClr val="000000"/>
              </a:buClr>
              <a:buSzPts val="700"/>
              <a:buNone/>
              <a:defRPr/>
            </a:lvl7pPr>
            <a:lvl8pPr marL="3657600" lvl="7" indent="-228600" algn="l">
              <a:lnSpc>
                <a:spcPct val="100000"/>
              </a:lnSpc>
              <a:spcBef>
                <a:spcPts val="0"/>
              </a:spcBef>
              <a:spcAft>
                <a:spcPts val="0"/>
              </a:spcAft>
              <a:buClr>
                <a:srgbClr val="000000"/>
              </a:buClr>
              <a:buSzPts val="700"/>
              <a:buNone/>
              <a:defRPr/>
            </a:lvl8pPr>
            <a:lvl9pPr marL="4114800" lvl="8" indent="-228600" algn="l">
              <a:lnSpc>
                <a:spcPct val="100000"/>
              </a:lnSpc>
              <a:spcBef>
                <a:spcPts val="0"/>
              </a:spcBef>
              <a:spcAft>
                <a:spcPts val="0"/>
              </a:spcAft>
              <a:buClr>
                <a:srgbClr val="000000"/>
              </a:buClr>
              <a:buSzPts val="700"/>
              <a:buNone/>
              <a:defRPr/>
            </a:lvl9pPr>
          </a:lstStyle>
          <a:p>
            <a:endParaRPr/>
          </a:p>
        </p:txBody>
      </p:sp>
      <p:sp>
        <p:nvSpPr>
          <p:cNvPr id="95" name="Google Shape;95;p23"/>
          <p:cNvSpPr txBox="1">
            <a:spLocks noGrp="1"/>
          </p:cNvSpPr>
          <p:nvPr>
            <p:ph type="body" idx="2"/>
          </p:nvPr>
        </p:nvSpPr>
        <p:spPr>
          <a:xfrm>
            <a:off x="895350" y="2278856"/>
            <a:ext cx="7358063" cy="309562"/>
          </a:xfrm>
          <a:prstGeom prst="rect">
            <a:avLst/>
          </a:prstGeom>
          <a:noFill/>
          <a:ln>
            <a:noFill/>
          </a:ln>
        </p:spPr>
        <p:txBody>
          <a:bodyPr spcFirstLastPara="1" wrap="square" lIns="19050" tIns="19050" rIns="19050" bIns="19050" anchor="ctr" anchorCtr="0">
            <a:noAutofit/>
          </a:bodyPr>
          <a:lstStyle>
            <a:lvl1pPr marL="457200" lvl="0" indent="-228600" algn="ctr">
              <a:lnSpc>
                <a:spcPct val="100000"/>
              </a:lnSpc>
              <a:spcBef>
                <a:spcPts val="0"/>
              </a:spcBef>
              <a:spcAft>
                <a:spcPts val="0"/>
              </a:spcAft>
              <a:buClr>
                <a:srgbClr val="000000"/>
              </a:buClr>
              <a:buSzPts val="1800"/>
              <a:buFont typeface="Helvetica Neue"/>
              <a:buNone/>
              <a:defRPr>
                <a:latin typeface="Helvetica Neue"/>
                <a:ea typeface="Helvetica Neue"/>
                <a:cs typeface="Helvetica Neue"/>
                <a:sym typeface="Helvetica Neue"/>
              </a:defRPr>
            </a:lvl1pPr>
            <a:lvl2pPr marL="914400" lvl="1" indent="-228600" algn="l">
              <a:lnSpc>
                <a:spcPct val="100000"/>
              </a:lnSpc>
              <a:spcBef>
                <a:spcPts val="0"/>
              </a:spcBef>
              <a:spcAft>
                <a:spcPts val="0"/>
              </a:spcAft>
              <a:buClr>
                <a:srgbClr val="000000"/>
              </a:buClr>
              <a:buSzPts val="700"/>
              <a:buNone/>
              <a:defRPr/>
            </a:lvl2pPr>
            <a:lvl3pPr marL="1371600" lvl="2" indent="-228600" algn="l">
              <a:lnSpc>
                <a:spcPct val="100000"/>
              </a:lnSpc>
              <a:spcBef>
                <a:spcPts val="0"/>
              </a:spcBef>
              <a:spcAft>
                <a:spcPts val="0"/>
              </a:spcAft>
              <a:buClr>
                <a:srgbClr val="000000"/>
              </a:buClr>
              <a:buSzPts val="700"/>
              <a:buNone/>
              <a:defRPr/>
            </a:lvl3pPr>
            <a:lvl4pPr marL="1828800" lvl="3" indent="-228600" algn="l">
              <a:lnSpc>
                <a:spcPct val="100000"/>
              </a:lnSpc>
              <a:spcBef>
                <a:spcPts val="0"/>
              </a:spcBef>
              <a:spcAft>
                <a:spcPts val="0"/>
              </a:spcAft>
              <a:buClr>
                <a:srgbClr val="000000"/>
              </a:buClr>
              <a:buSzPts val="700"/>
              <a:buNone/>
              <a:defRPr/>
            </a:lvl4pPr>
            <a:lvl5pPr marL="2286000" lvl="4" indent="-228600" algn="l">
              <a:lnSpc>
                <a:spcPct val="100000"/>
              </a:lnSpc>
              <a:spcBef>
                <a:spcPts val="0"/>
              </a:spcBef>
              <a:spcAft>
                <a:spcPts val="0"/>
              </a:spcAft>
              <a:buClr>
                <a:srgbClr val="000000"/>
              </a:buClr>
              <a:buSzPts val="700"/>
              <a:buNone/>
              <a:defRPr/>
            </a:lvl5pPr>
            <a:lvl6pPr marL="2743200" lvl="5" indent="-228600" algn="l">
              <a:lnSpc>
                <a:spcPct val="100000"/>
              </a:lnSpc>
              <a:spcBef>
                <a:spcPts val="0"/>
              </a:spcBef>
              <a:spcAft>
                <a:spcPts val="0"/>
              </a:spcAft>
              <a:buClr>
                <a:srgbClr val="000000"/>
              </a:buClr>
              <a:buSzPts val="700"/>
              <a:buNone/>
              <a:defRPr/>
            </a:lvl6pPr>
            <a:lvl7pPr marL="3200400" lvl="6" indent="-228600" algn="l">
              <a:lnSpc>
                <a:spcPct val="100000"/>
              </a:lnSpc>
              <a:spcBef>
                <a:spcPts val="0"/>
              </a:spcBef>
              <a:spcAft>
                <a:spcPts val="0"/>
              </a:spcAft>
              <a:buClr>
                <a:srgbClr val="000000"/>
              </a:buClr>
              <a:buSzPts val="700"/>
              <a:buNone/>
              <a:defRPr/>
            </a:lvl7pPr>
            <a:lvl8pPr marL="3657600" lvl="7" indent="-228600" algn="l">
              <a:lnSpc>
                <a:spcPct val="100000"/>
              </a:lnSpc>
              <a:spcBef>
                <a:spcPts val="0"/>
              </a:spcBef>
              <a:spcAft>
                <a:spcPts val="0"/>
              </a:spcAft>
              <a:buClr>
                <a:srgbClr val="000000"/>
              </a:buClr>
              <a:buSzPts val="700"/>
              <a:buNone/>
              <a:defRPr/>
            </a:lvl8pPr>
            <a:lvl9pPr marL="4114800" lvl="8" indent="-228600" algn="l">
              <a:lnSpc>
                <a:spcPct val="100000"/>
              </a:lnSpc>
              <a:spcBef>
                <a:spcPts val="0"/>
              </a:spcBef>
              <a:spcAft>
                <a:spcPts val="0"/>
              </a:spcAft>
              <a:buClr>
                <a:srgbClr val="000000"/>
              </a:buClr>
              <a:buSzPts val="700"/>
              <a:buNone/>
              <a:defRPr/>
            </a:lvl9pPr>
          </a:lstStyle>
          <a:p>
            <a:endParaRPr/>
          </a:p>
        </p:txBody>
      </p:sp>
      <p:sp>
        <p:nvSpPr>
          <p:cNvPr id="96" name="Google Shape;96;p23"/>
          <p:cNvSpPr txBox="1">
            <a:spLocks noGrp="1"/>
          </p:cNvSpPr>
          <p:nvPr>
            <p:ph type="sldNum" idx="12"/>
          </p:nvPr>
        </p:nvSpPr>
        <p:spPr>
          <a:xfrm>
            <a:off x="4484637" y="4905375"/>
            <a:ext cx="169964" cy="172897"/>
          </a:xfrm>
          <a:prstGeom prst="rect">
            <a:avLst/>
          </a:prstGeom>
          <a:noFill/>
          <a:ln>
            <a:noFill/>
          </a:ln>
        </p:spPr>
        <p:txBody>
          <a:bodyPr spcFirstLastPara="1" wrap="square" lIns="19050" tIns="19050" rIns="19050" bIns="19050" anchor="t" anchorCtr="0">
            <a:noAutofit/>
          </a:bodyPr>
          <a:lstStyle>
            <a:lvl1pPr marL="0" lvl="0"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900"/>
              <a:buFont typeface="Helvetica Neue Light"/>
              <a:buNone/>
              <a:defRPr sz="9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p:nvPr/>
        </p:nvSpPr>
        <p:spPr>
          <a:xfrm>
            <a:off x="-1" y="-3175"/>
            <a:ext cx="9144000" cy="695709"/>
          </a:xfrm>
          <a:prstGeom prst="rect">
            <a:avLst/>
          </a:prstGeom>
          <a:gradFill>
            <a:gsLst>
              <a:gs pos="0">
                <a:srgbClr val="DCDEE0"/>
              </a:gs>
              <a:gs pos="100000">
                <a:srgbClr val="FFFFFF"/>
              </a:gs>
            </a:gsLst>
            <a:lin ang="5400000" scaled="0"/>
          </a:gra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900"/>
              <a:buFont typeface="Helvetica Neue Light"/>
              <a:buNone/>
            </a:pPr>
            <a:endParaRPr sz="900" b="0" i="0" u="none" strike="noStrike" cap="none">
              <a:solidFill>
                <a:srgbClr val="FFFFFF"/>
              </a:solidFill>
              <a:latin typeface="Helvetica Neue Light"/>
              <a:ea typeface="Helvetica Neue Light"/>
              <a:cs typeface="Helvetica Neue Light"/>
              <a:sym typeface="Helvetica Neue Light"/>
            </a:endParaRPr>
          </a:p>
        </p:txBody>
      </p:sp>
      <p:pic>
        <p:nvPicPr>
          <p:cNvPr id="52" name="Google Shape;52;p13" descr="image1.pdf"/>
          <p:cNvPicPr preferRelativeResize="0"/>
          <p:nvPr/>
        </p:nvPicPr>
        <p:blipFill rotWithShape="1">
          <a:blip r:embed="rId16">
            <a:alphaModFix/>
          </a:blip>
          <a:srcRect/>
          <a:stretch/>
        </p:blipFill>
        <p:spPr>
          <a:xfrm>
            <a:off x="99695" y="70759"/>
            <a:ext cx="2205171" cy="379135"/>
          </a:xfrm>
          <a:prstGeom prst="rect">
            <a:avLst/>
          </a:prstGeom>
          <a:noFill/>
          <a:ln>
            <a:noFill/>
          </a:ln>
        </p:spPr>
      </p:pic>
      <p:sp>
        <p:nvSpPr>
          <p:cNvPr id="53" name="Google Shape;53;p13"/>
          <p:cNvSpPr txBox="1">
            <a:spLocks noGrp="1"/>
          </p:cNvSpPr>
          <p:nvPr>
            <p:ph type="title"/>
          </p:nvPr>
        </p:nvSpPr>
        <p:spPr>
          <a:xfrm>
            <a:off x="647700" y="544132"/>
            <a:ext cx="7848600" cy="651698"/>
          </a:xfrm>
          <a:prstGeom prst="rect">
            <a:avLst/>
          </a:prstGeom>
          <a:noFill/>
          <a:ln>
            <a:noFill/>
          </a:ln>
        </p:spPr>
        <p:txBody>
          <a:bodyPr spcFirstLastPara="1" wrap="square" lIns="19050" tIns="19050" rIns="19050" bIns="19050" anchor="b" anchorCtr="0">
            <a:noAutofit/>
          </a:bodyPr>
          <a:lstStyle>
            <a:lvl1pPr marR="0" lvl="0"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9pPr>
          </a:lstStyle>
          <a:p>
            <a:endParaRPr dirty="0"/>
          </a:p>
        </p:txBody>
      </p:sp>
      <p:sp>
        <p:nvSpPr>
          <p:cNvPr id="54" name="Google Shape;54;p13"/>
          <p:cNvSpPr txBox="1">
            <a:spLocks noGrp="1"/>
          </p:cNvSpPr>
          <p:nvPr>
            <p:ph type="sldNum" idx="12"/>
          </p:nvPr>
        </p:nvSpPr>
        <p:spPr>
          <a:xfrm>
            <a:off x="4484637" y="4905375"/>
            <a:ext cx="169964" cy="172897"/>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500">
              <a:latin typeface="Arial"/>
              <a:ea typeface="Arial"/>
              <a:cs typeface="Arial"/>
              <a:sym typeface="Arial"/>
            </a:endParaRPr>
          </a:p>
        </p:txBody>
      </p:sp>
      <p:sp>
        <p:nvSpPr>
          <p:cNvPr id="55" name="Google Shape;55;p13"/>
          <p:cNvSpPr txBox="1">
            <a:spLocks noGrp="1"/>
          </p:cNvSpPr>
          <p:nvPr>
            <p:ph type="body" idx="1"/>
          </p:nvPr>
        </p:nvSpPr>
        <p:spPr>
          <a:xfrm>
            <a:off x="647700" y="1420088"/>
            <a:ext cx="7848600" cy="3380885"/>
          </a:xfrm>
          <a:prstGeom prst="rect">
            <a:avLst/>
          </a:prstGeom>
          <a:noFill/>
          <a:ln>
            <a:noFill/>
          </a:ln>
        </p:spPr>
        <p:txBody>
          <a:bodyPr spcFirstLastPara="1" wrap="square" lIns="19050" tIns="19050" rIns="19050" bIns="19050" anchor="t" anchorCtr="0">
            <a:noAutofit/>
          </a:bodyPr>
          <a:lstStyle>
            <a:lvl1pPr marL="457200" marR="0" lvl="0" indent="-22860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100000"/>
              </a:lnSpc>
              <a:spcBef>
                <a:spcPts val="0"/>
              </a:spcBef>
              <a:spcAft>
                <a:spcPts val="0"/>
              </a:spcAft>
              <a:buClr>
                <a:srgbClr val="000000"/>
              </a:buClr>
              <a:buSzPts val="1800"/>
              <a:buFont typeface="Helvetica Neue Light"/>
              <a:buNone/>
              <a:defRPr sz="1800" b="0" i="0" u="none" strike="noStrike" cap="none">
                <a:solidFill>
                  <a:srgbClr val="000000"/>
                </a:solidFill>
                <a:latin typeface="Helvetica Neue Light"/>
                <a:ea typeface="Helvetica Neue Light"/>
                <a:cs typeface="Helvetica Neue Light"/>
                <a:sym typeface="Helvetica Neue Light"/>
              </a:defRPr>
            </a:lvl2pPr>
            <a:lvl3pPr marL="1371600" marR="0" lvl="2" indent="-228600"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3pPr>
            <a:lvl4pPr marL="1828800" marR="0" lvl="3" indent="-228600"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4pPr>
            <a:lvl5pPr marL="2286000" marR="0" lvl="4" indent="-228600" algn="l" rtl="0">
              <a:lnSpc>
                <a:spcPct val="100000"/>
              </a:lnSpc>
              <a:spcBef>
                <a:spcPts val="0"/>
              </a:spcBef>
              <a:spcAft>
                <a:spcPts val="0"/>
              </a:spcAft>
              <a:buClr>
                <a:srgbClr val="000000"/>
              </a:buClr>
              <a:buSzPts val="1400"/>
              <a:buFont typeface="Helvetica Neue Light"/>
              <a:buNone/>
              <a:defRPr sz="1400" b="0" i="0" u="none" strike="noStrike" cap="none">
                <a:solidFill>
                  <a:srgbClr val="000000"/>
                </a:solidFill>
                <a:latin typeface="Helvetica Neue Light"/>
                <a:ea typeface="Helvetica Neue Light"/>
                <a:cs typeface="Helvetica Neue Light"/>
                <a:sym typeface="Helvetica Neue Light"/>
              </a:defRPr>
            </a:lvl5pPr>
            <a:lvl6pPr marL="2743200" marR="0" lvl="5" indent="-22860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37D530-2D20-FD4F-BAD9-1AB7E61C5BD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DF6A6A-D336-074F-84BB-0F98D1B1D07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D65BF-4064-EB4B-B28B-FB99D1D1518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23AE29C-BC25-724E-B74C-D1C75F78920D}" type="datetimeFigureOut">
              <a:rPr lang="en-US" smtClean="0"/>
              <a:t>6/4/20</a:t>
            </a:fld>
            <a:endParaRPr lang="en-US"/>
          </a:p>
        </p:txBody>
      </p:sp>
      <p:sp>
        <p:nvSpPr>
          <p:cNvPr id="5" name="Footer Placeholder 4">
            <a:extLst>
              <a:ext uri="{FF2B5EF4-FFF2-40B4-BE49-F238E27FC236}">
                <a16:creationId xmlns:a16="http://schemas.microsoft.com/office/drawing/2014/main" id="{FE777B4C-DB1D-A043-A6ED-BCADC07B46C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E38D77-35AA-8442-AE31-C4E859ADD76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0685829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10.m4a"/><Relationship Id="rId7" Type="http://schemas.openxmlformats.org/officeDocument/2006/relationships/image" Target="../media/image28.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22.png"/><Relationship Id="rId11" Type="http://schemas.openxmlformats.org/officeDocument/2006/relationships/image" Target="../media/image2.png"/><Relationship Id="rId5" Type="http://schemas.openxmlformats.org/officeDocument/2006/relationships/notesSlide" Target="../notesSlides/notesSlide10.xml"/><Relationship Id="rId10" Type="http://schemas.openxmlformats.org/officeDocument/2006/relationships/image" Target="../media/image36.png"/><Relationship Id="rId4" Type="http://schemas.openxmlformats.org/officeDocument/2006/relationships/slideLayout" Target="../slideLayouts/slideLayout1.xml"/><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37.png"/><Relationship Id="rId5" Type="http://schemas.openxmlformats.org/officeDocument/2006/relationships/notesSlide" Target="../notesSlides/notesSlide11.xml"/><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38.png"/><Relationship Id="rId5" Type="http://schemas.openxmlformats.org/officeDocument/2006/relationships/notesSlide" Target="../notesSlides/notesSlide13.xml"/><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png"/><Relationship Id="rId3" Type="http://schemas.openxmlformats.org/officeDocument/2006/relationships/audio" Target="../media/media14.m4a"/><Relationship Id="rId7" Type="http://schemas.openxmlformats.org/officeDocument/2006/relationships/image" Target="../media/image13.png"/><Relationship Id="rId12" Type="http://schemas.openxmlformats.org/officeDocument/2006/relationships/image" Target="../media/image19.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39.png"/><Relationship Id="rId11" Type="http://schemas.openxmlformats.org/officeDocument/2006/relationships/image" Target="../media/image17.png"/><Relationship Id="rId5" Type="http://schemas.openxmlformats.org/officeDocument/2006/relationships/notesSlide" Target="../notesSlides/notesSlide14.xml"/><Relationship Id="rId10" Type="http://schemas.openxmlformats.org/officeDocument/2006/relationships/image" Target="../media/image16.png"/><Relationship Id="rId4" Type="http://schemas.openxmlformats.org/officeDocument/2006/relationships/slideLayout" Target="../slideLayouts/slideLayout1.xml"/><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40.png"/><Relationship Id="rId5" Type="http://schemas.openxmlformats.org/officeDocument/2006/relationships/notesSlide" Target="../notesSlides/notesSlide15.xml"/><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png"/><Relationship Id="rId3" Type="http://schemas.openxmlformats.org/officeDocument/2006/relationships/audio" Target="../media/media16.m4a"/><Relationship Id="rId7" Type="http://schemas.openxmlformats.org/officeDocument/2006/relationships/image" Target="../media/image13.png"/><Relationship Id="rId12" Type="http://schemas.openxmlformats.org/officeDocument/2006/relationships/image" Target="../media/image19.png"/><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41.png"/><Relationship Id="rId11" Type="http://schemas.openxmlformats.org/officeDocument/2006/relationships/image" Target="../media/image17.png"/><Relationship Id="rId5" Type="http://schemas.openxmlformats.org/officeDocument/2006/relationships/notesSlide" Target="../notesSlides/notesSlide16.xml"/><Relationship Id="rId10" Type="http://schemas.openxmlformats.org/officeDocument/2006/relationships/image" Target="../media/image16.png"/><Relationship Id="rId4" Type="http://schemas.openxmlformats.org/officeDocument/2006/relationships/slideLayout" Target="../slideLayouts/slideLayout1.xml"/><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7.m4a"/><Relationship Id="rId7" Type="http://schemas.openxmlformats.org/officeDocument/2006/relationships/image" Target="../media/image44.tiff"/><Relationship Id="rId2" Type="http://schemas.microsoft.com/office/2007/relationships/media" Target="../media/media17.m4a"/><Relationship Id="rId1" Type="http://schemas.openxmlformats.org/officeDocument/2006/relationships/tags" Target="../tags/tag16.xml"/><Relationship Id="rId6" Type="http://schemas.openxmlformats.org/officeDocument/2006/relationships/image" Target="../media/image43.emf"/><Relationship Id="rId5" Type="http://schemas.openxmlformats.org/officeDocument/2006/relationships/notesSlide" Target="../notesSlides/notesSlide18.xml"/><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4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notesSlide" Target="../notesSlides/notesSlide4.xml"/><Relationship Id="rId10" Type="http://schemas.openxmlformats.org/officeDocument/2006/relationships/image" Target="../media/image11.png"/><Relationship Id="rId4" Type="http://schemas.openxmlformats.org/officeDocument/2006/relationships/slideLayout" Target="../slideLayouts/slideLayout1.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5.xml"/><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audio" Target="../media/media6.m4a"/><Relationship Id="rId7" Type="http://schemas.openxmlformats.org/officeDocument/2006/relationships/image" Target="../media/image13.png"/><Relationship Id="rId12" Type="http://schemas.openxmlformats.org/officeDocument/2006/relationships/image" Target="../media/image18.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notesSlide" Target="../notesSlides/notesSlide6.xml"/><Relationship Id="rId15" Type="http://schemas.openxmlformats.org/officeDocument/2006/relationships/image" Target="../media/image2.png"/><Relationship Id="rId10" Type="http://schemas.openxmlformats.org/officeDocument/2006/relationships/image" Target="../media/image16.png"/><Relationship Id="rId4" Type="http://schemas.openxmlformats.org/officeDocument/2006/relationships/slideLayout" Target="../slideLayouts/slideLayout1.xml"/><Relationship Id="rId9" Type="http://schemas.openxmlformats.org/officeDocument/2006/relationships/image" Target="../media/image15.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png"/><Relationship Id="rId3" Type="http://schemas.openxmlformats.org/officeDocument/2006/relationships/audio" Target="../media/media8.m4a"/><Relationship Id="rId7" Type="http://schemas.openxmlformats.org/officeDocument/2006/relationships/image" Target="../media/image22.png"/><Relationship Id="rId12" Type="http://schemas.openxmlformats.org/officeDocument/2006/relationships/image" Target="../media/image26.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notesSlide" Target="../notesSlides/notesSlide8.xml"/><Relationship Id="rId10" Type="http://schemas.openxmlformats.org/officeDocument/2006/relationships/image" Target="../media/image24.png"/><Relationship Id="rId4" Type="http://schemas.openxmlformats.org/officeDocument/2006/relationships/slideLayout" Target="../slideLayouts/slideLayout1.xm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audio" Target="../media/media9.m4a"/><Relationship Id="rId7" Type="http://schemas.openxmlformats.org/officeDocument/2006/relationships/image" Target="../media/image21.png"/><Relationship Id="rId12" Type="http://schemas.openxmlformats.org/officeDocument/2006/relationships/image" Target="../media/image31.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notesSlide" Target="../notesSlides/notesSlide9.xml"/><Relationship Id="rId15" Type="http://schemas.openxmlformats.org/officeDocument/2006/relationships/image" Target="../media/image2.png"/><Relationship Id="rId10" Type="http://schemas.openxmlformats.org/officeDocument/2006/relationships/image" Target="../media/image29.png"/><Relationship Id="rId4" Type="http://schemas.openxmlformats.org/officeDocument/2006/relationships/slideLayout" Target="../slideLayouts/slideLayout1.xml"/><Relationship Id="rId9" Type="http://schemas.openxmlformats.org/officeDocument/2006/relationships/image" Target="../media/image22.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42"/>
          <p:cNvSpPr txBox="1">
            <a:spLocks noGrp="1"/>
          </p:cNvSpPr>
          <p:nvPr>
            <p:ph type="sldNum" idx="12"/>
          </p:nvPr>
        </p:nvSpPr>
        <p:spPr>
          <a:xfrm>
            <a:off x="4516412" y="4905375"/>
            <a:ext cx="106414" cy="172897"/>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Helvetica Neue Light"/>
                <a:ea typeface="Helvetica Neue Light"/>
                <a:cs typeface="Helvetica Neue Light"/>
                <a:sym typeface="Helvetica Neue Light"/>
              </a:rPr>
              <a:t>1</a:t>
            </a:fld>
            <a:endParaRPr sz="500"/>
          </a:p>
        </p:txBody>
      </p:sp>
      <p:sp>
        <p:nvSpPr>
          <p:cNvPr id="173" name="Google Shape;173;p42"/>
          <p:cNvSpPr txBox="1">
            <a:spLocks noGrp="1"/>
          </p:cNvSpPr>
          <p:nvPr>
            <p:ph type="subTitle" idx="4294967295"/>
          </p:nvPr>
        </p:nvSpPr>
        <p:spPr>
          <a:xfrm>
            <a:off x="666750" y="3113935"/>
            <a:ext cx="7810500" cy="621600"/>
          </a:xfrm>
          <a:prstGeom prst="rect">
            <a:avLst/>
          </a:prstGeom>
          <a:noFill/>
          <a:ln>
            <a:noFill/>
          </a:ln>
        </p:spPr>
        <p:txBody>
          <a:bodyPr spcFirstLastPara="1" wrap="square" lIns="19050" tIns="19050" rIns="19050" bIns="19050" anchor="t" anchorCtr="0">
            <a:noAutofit/>
          </a:bodyPr>
          <a:lstStyle/>
          <a:p>
            <a:pPr marL="0" marR="0" lvl="0" indent="0" algn="ctr" rtl="0">
              <a:lnSpc>
                <a:spcPct val="100000"/>
              </a:lnSpc>
              <a:spcBef>
                <a:spcPts val="0"/>
              </a:spcBef>
              <a:spcAft>
                <a:spcPts val="0"/>
              </a:spcAft>
              <a:buClr>
                <a:srgbClr val="000000"/>
              </a:buClr>
              <a:buSzPts val="1900"/>
              <a:buFont typeface="Helvetica Neue"/>
              <a:buNone/>
            </a:pPr>
            <a:r>
              <a:rPr lang="en" sz="1900" b="0" i="0" u="none" strike="noStrike" cap="none" dirty="0">
                <a:solidFill>
                  <a:srgbClr val="000000"/>
                </a:solidFill>
                <a:latin typeface="+mj-lt"/>
                <a:ea typeface="Helvetica Neue"/>
                <a:cs typeface="Helvetica Neue"/>
                <a:sym typeface="Helvetica Neue"/>
              </a:rPr>
              <a:t>Javad Nejati, Meng Luo, Nick </a:t>
            </a:r>
            <a:r>
              <a:rPr lang="en" sz="1900" b="0" i="0" u="none" strike="noStrike" cap="none" dirty="0" err="1">
                <a:solidFill>
                  <a:srgbClr val="000000"/>
                </a:solidFill>
                <a:latin typeface="+mj-lt"/>
                <a:ea typeface="Helvetica Neue"/>
                <a:cs typeface="Helvetica Neue"/>
                <a:sym typeface="Helvetica Neue"/>
              </a:rPr>
              <a:t>Nikiforakis</a:t>
            </a:r>
            <a:r>
              <a:rPr lang="en" sz="1900" b="0" i="0" u="none" strike="noStrike" cap="none" dirty="0">
                <a:solidFill>
                  <a:srgbClr val="000000"/>
                </a:solidFill>
                <a:latin typeface="+mj-lt"/>
                <a:ea typeface="Helvetica Neue"/>
                <a:cs typeface="Helvetica Neue"/>
                <a:sym typeface="Helvetica Neue"/>
              </a:rPr>
              <a:t>, </a:t>
            </a:r>
            <a:r>
              <a:rPr lang="en" sz="1900" b="0" i="0" u="none" strike="noStrike" cap="none" dirty="0" err="1">
                <a:solidFill>
                  <a:srgbClr val="000000"/>
                </a:solidFill>
                <a:latin typeface="+mj-lt"/>
                <a:ea typeface="Helvetica Neue"/>
                <a:cs typeface="Helvetica Neue"/>
                <a:sym typeface="Helvetica Neue"/>
              </a:rPr>
              <a:t>Aruna</a:t>
            </a:r>
            <a:r>
              <a:rPr lang="en" sz="1900" b="0" i="0" u="none" strike="noStrike" cap="none" dirty="0">
                <a:solidFill>
                  <a:srgbClr val="000000"/>
                </a:solidFill>
                <a:latin typeface="+mj-lt"/>
                <a:ea typeface="Helvetica Neue"/>
                <a:cs typeface="Helvetica Neue"/>
                <a:sym typeface="Helvetica Neue"/>
              </a:rPr>
              <a:t> Balasubramanian </a:t>
            </a:r>
            <a:endParaRPr sz="500" dirty="0">
              <a:latin typeface="+mj-lt"/>
            </a:endParaRPr>
          </a:p>
          <a:p>
            <a:pPr marL="0" marR="0" lvl="0" indent="0" algn="l" rtl="0">
              <a:lnSpc>
                <a:spcPct val="100000"/>
              </a:lnSpc>
              <a:spcBef>
                <a:spcPts val="0"/>
              </a:spcBef>
              <a:spcAft>
                <a:spcPts val="0"/>
              </a:spcAft>
              <a:buClr>
                <a:srgbClr val="000000"/>
              </a:buClr>
              <a:buSzPts val="1400"/>
              <a:buFont typeface="Helvetica Neue"/>
              <a:buNone/>
            </a:pPr>
            <a:endParaRPr sz="500" dirty="0"/>
          </a:p>
        </p:txBody>
      </p:sp>
      <p:sp>
        <p:nvSpPr>
          <p:cNvPr id="174" name="Google Shape;174;p42"/>
          <p:cNvSpPr txBox="1">
            <a:spLocks noGrp="1"/>
          </p:cNvSpPr>
          <p:nvPr>
            <p:ph type="ctrTitle" idx="4294967295"/>
          </p:nvPr>
        </p:nvSpPr>
        <p:spPr>
          <a:xfrm>
            <a:off x="961400" y="383478"/>
            <a:ext cx="7221200" cy="1814768"/>
          </a:xfrm>
          <a:prstGeom prst="rect">
            <a:avLst/>
          </a:prstGeom>
          <a:noFill/>
          <a:ln>
            <a:noFill/>
          </a:ln>
        </p:spPr>
        <p:txBody>
          <a:bodyPr spcFirstLastPara="1" wrap="square" lIns="19050" tIns="19050" rIns="19050" bIns="19050" anchor="b" anchorCtr="0">
            <a:noAutofit/>
          </a:bodyPr>
          <a:lstStyle/>
          <a:p>
            <a:pPr marL="0" marR="0" lvl="0" indent="0" algn="ctr" rtl="0">
              <a:lnSpc>
                <a:spcPct val="100000"/>
              </a:lnSpc>
              <a:spcBef>
                <a:spcPts val="0"/>
              </a:spcBef>
              <a:spcAft>
                <a:spcPts val="0"/>
              </a:spcAft>
              <a:buClr>
                <a:srgbClr val="000000"/>
              </a:buClr>
              <a:buSzPts val="2600"/>
              <a:buFont typeface="Helvetica Neue"/>
              <a:buNone/>
            </a:pPr>
            <a:r>
              <a:rPr lang="en" sz="2600" b="0" i="0" u="none" strike="noStrike" cap="none" dirty="0">
                <a:solidFill>
                  <a:srgbClr val="000000"/>
                </a:solidFill>
                <a:latin typeface="+mj-lt"/>
                <a:ea typeface="Helvetica Neue"/>
                <a:cs typeface="Helvetica Neue"/>
                <a:sym typeface="Helvetica Neue"/>
              </a:rPr>
              <a:t>Need for Mobile Speed: A Historical Analysis of Mobile Web Performance </a:t>
            </a:r>
            <a:endParaRPr sz="500" dirty="0">
              <a:latin typeface="+mj-lt"/>
            </a:endParaRPr>
          </a:p>
        </p:txBody>
      </p:sp>
      <p:sp>
        <p:nvSpPr>
          <p:cNvPr id="175" name="Google Shape;175;p42"/>
          <p:cNvSpPr txBox="1"/>
          <p:nvPr/>
        </p:nvSpPr>
        <p:spPr>
          <a:xfrm>
            <a:off x="2933912" y="3765773"/>
            <a:ext cx="3165000" cy="3954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900"/>
              <a:buFont typeface="Times"/>
              <a:buNone/>
            </a:pPr>
            <a:r>
              <a:rPr lang="en" sz="1900" b="0" i="0" u="none" strike="noStrike" cap="none" dirty="0">
                <a:solidFill>
                  <a:srgbClr val="000000"/>
                </a:solidFill>
                <a:latin typeface="Times"/>
                <a:ea typeface="Times"/>
                <a:cs typeface="Times"/>
                <a:sym typeface="Times"/>
              </a:rPr>
              <a:t>Stony Brook</a:t>
            </a:r>
            <a:r>
              <a:rPr lang="en" sz="1900" b="0" i="0" u="none" strike="noStrike" cap="none" dirty="0">
                <a:solidFill>
                  <a:srgbClr val="EB220C"/>
                </a:solidFill>
                <a:latin typeface="Times"/>
                <a:ea typeface="Times"/>
                <a:cs typeface="Times"/>
                <a:sym typeface="Times"/>
              </a:rPr>
              <a:t> </a:t>
            </a:r>
            <a:r>
              <a:rPr lang="en" sz="1900" b="0" i="0" u="none" strike="noStrike" cap="none" dirty="0">
                <a:solidFill>
                  <a:srgbClr val="B61A36"/>
                </a:solidFill>
                <a:latin typeface="Times"/>
                <a:ea typeface="Times"/>
                <a:cs typeface="Times"/>
                <a:sym typeface="Times"/>
              </a:rPr>
              <a:t>University</a:t>
            </a:r>
            <a:endParaRPr sz="500" b="1" i="0" u="none" strike="noStrike" cap="none" dirty="0">
              <a:solidFill>
                <a:srgbClr val="000000"/>
              </a:solidFill>
              <a:latin typeface="Helvetica Neue"/>
              <a:ea typeface="Helvetica Neue"/>
              <a:cs typeface="Helvetica Neue"/>
              <a:sym typeface="Helvetica Neue"/>
            </a:endParaRPr>
          </a:p>
        </p:txBody>
      </p:sp>
      <p:sp>
        <p:nvSpPr>
          <p:cNvPr id="176" name="Google Shape;176;p42"/>
          <p:cNvSpPr txBox="1"/>
          <p:nvPr/>
        </p:nvSpPr>
        <p:spPr>
          <a:xfrm>
            <a:off x="3233428" y="4335574"/>
            <a:ext cx="2386200" cy="39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dk1"/>
                </a:solidFill>
                <a:latin typeface="Helvetica Neue"/>
                <a:ea typeface="Helvetica Neue"/>
                <a:cs typeface="Helvetica Neue"/>
                <a:sym typeface="Helvetica Neue"/>
              </a:rPr>
              <a:t>June 2020</a:t>
            </a:r>
            <a:endParaRPr sz="500" dirty="0">
              <a:solidFill>
                <a:schemeClr val="dk1"/>
              </a:solidFill>
              <a:latin typeface="Helvetica Neue"/>
              <a:ea typeface="Helvetica Neue"/>
              <a:cs typeface="Helvetica Neue"/>
              <a:sym typeface="Helvetica Neue"/>
            </a:endParaRPr>
          </a:p>
        </p:txBody>
      </p:sp>
      <p:pic>
        <p:nvPicPr>
          <p:cNvPr id="3" name="Audio 2">
            <a:hlinkClick r:id="" action="ppaction://media"/>
            <a:extLst>
              <a:ext uri="{FF2B5EF4-FFF2-40B4-BE49-F238E27FC236}">
                <a16:creationId xmlns:a16="http://schemas.microsoft.com/office/drawing/2014/main" id="{9586E0E9-2B48-6C43-B9B1-18E0EC94B3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507"/>
    </mc:Choice>
    <mc:Fallback xmlns="">
      <p:transition spd="slow" advTm="15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58" name="Google Shape;424;p52">
            <a:extLst>
              <a:ext uri="{FF2B5EF4-FFF2-40B4-BE49-F238E27FC236}">
                <a16:creationId xmlns:a16="http://schemas.microsoft.com/office/drawing/2014/main" id="{C0E261C6-34D0-154E-BECC-758EDEAA64B6}"/>
              </a:ext>
            </a:extLst>
          </p:cNvPr>
          <p:cNvSpPr/>
          <p:nvPr/>
        </p:nvSpPr>
        <p:spPr>
          <a:xfrm>
            <a:off x="4215671" y="1088186"/>
            <a:ext cx="1794793" cy="884184"/>
          </a:xfrm>
          <a:prstGeom prst="rect">
            <a:avLst/>
          </a:prstGeom>
          <a:solidFill>
            <a:srgbClr val="FFFFFF"/>
          </a:solidFill>
          <a:ln w="38100" cap="flat" cmpd="sng">
            <a:solidFill>
              <a:schemeClr val="accent1">
                <a:lumMod val="60000"/>
                <a:lumOff val="40000"/>
              </a:schemeClr>
            </a:solidFill>
            <a:prstDash val="dashDot"/>
            <a:round/>
            <a:headEnd type="none" w="sm" len="sm"/>
            <a:tailEnd type="none" w="sm" len="sm"/>
          </a:ln>
        </p:spPr>
        <p:txBody>
          <a:bodyPr spcFirstLastPara="1" wrap="square" lIns="24025" tIns="24025" rIns="24025" bIns="24025" anchor="ctr" anchorCtr="0">
            <a:noAutofit/>
          </a:bodyPr>
          <a:lstStyle/>
          <a:p>
            <a:pPr marL="0" marR="0" lvl="0" indent="0" algn="ctr" rtl="0">
              <a:lnSpc>
                <a:spcPct val="100000"/>
              </a:lnSpc>
              <a:spcBef>
                <a:spcPts val="0"/>
              </a:spcBef>
              <a:spcAft>
                <a:spcPts val="0"/>
              </a:spcAft>
              <a:buClr>
                <a:srgbClr val="FFFFFF"/>
              </a:buClr>
              <a:buSzPts val="1000"/>
              <a:buFont typeface="Helvetica Neue"/>
              <a:buNone/>
            </a:pPr>
            <a:endParaRPr sz="1000" b="0" i="0" u="none" strike="noStrike" cap="none">
              <a:solidFill>
                <a:srgbClr val="FFFFFF"/>
              </a:solidFill>
              <a:latin typeface="+mj-lt"/>
              <a:ea typeface="Helvetica Neue"/>
              <a:cs typeface="Helvetica Neue"/>
              <a:sym typeface="Helvetica Neue"/>
            </a:endParaRPr>
          </a:p>
        </p:txBody>
      </p:sp>
      <p:sp>
        <p:nvSpPr>
          <p:cNvPr id="418" name="Google Shape;418;p52"/>
          <p:cNvSpPr txBox="1">
            <a:spLocks noGrp="1"/>
          </p:cNvSpPr>
          <p:nvPr>
            <p:ph type="sldNum" idx="12"/>
          </p:nvPr>
        </p:nvSpPr>
        <p:spPr>
          <a:xfrm>
            <a:off x="4516392" y="4905375"/>
            <a:ext cx="178500" cy="172800"/>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mj-lt"/>
                <a:sym typeface="Helvetica Neue Light"/>
              </a:rPr>
              <a:t>10</a:t>
            </a:fld>
            <a:endParaRPr sz="500">
              <a:latin typeface="+mj-lt"/>
            </a:endParaRPr>
          </a:p>
        </p:txBody>
      </p:sp>
      <p:sp>
        <p:nvSpPr>
          <p:cNvPr id="419" name="Google Shape;419;p52"/>
          <p:cNvSpPr txBox="1"/>
          <p:nvPr/>
        </p:nvSpPr>
        <p:spPr>
          <a:xfrm>
            <a:off x="349756" y="4358181"/>
            <a:ext cx="2813607" cy="314400"/>
          </a:xfrm>
          <a:prstGeom prst="rect">
            <a:avLst/>
          </a:prstGeom>
          <a:solidFill>
            <a:srgbClr val="F3F3F3"/>
          </a:solidFill>
          <a:ln>
            <a:noFill/>
          </a:ln>
        </p:spPr>
        <p:txBody>
          <a:bodyPr spcFirstLastPara="1" wrap="square" lIns="19050" tIns="19050" rIns="19050" bIns="19050" anchor="ctr" anchorCtr="0">
            <a:noAutofit/>
          </a:bodyPr>
          <a:lstStyle/>
          <a:p>
            <a:pPr marL="88900" marR="0" lvl="0" indent="-114300" algn="l" rtl="0">
              <a:lnSpc>
                <a:spcPct val="150000"/>
              </a:lnSpc>
              <a:spcBef>
                <a:spcPts val="0"/>
              </a:spcBef>
              <a:spcAft>
                <a:spcPts val="0"/>
              </a:spcAft>
              <a:buClr>
                <a:srgbClr val="000000"/>
              </a:buClr>
              <a:buSzPts val="1800"/>
              <a:buFont typeface="Helvetica Neue"/>
              <a:buChar char="•"/>
            </a:pPr>
            <a:r>
              <a:rPr lang="en" sz="1800" b="0" i="0" u="none" strike="noStrike" cap="none" dirty="0">
                <a:solidFill>
                  <a:srgbClr val="000000"/>
                </a:solidFill>
                <a:latin typeface="+mj-lt"/>
                <a:ea typeface="Helvetica Neue"/>
                <a:cs typeface="Helvetica Neue"/>
                <a:sym typeface="Helvetica Neue"/>
              </a:rPr>
              <a:t>A General Framework </a:t>
            </a:r>
            <a:endParaRPr sz="500" dirty="0">
              <a:latin typeface="+mj-lt"/>
            </a:endParaRPr>
          </a:p>
        </p:txBody>
      </p:sp>
      <p:sp>
        <p:nvSpPr>
          <p:cNvPr id="420" name="Google Shape;420;p52"/>
          <p:cNvSpPr txBox="1"/>
          <p:nvPr/>
        </p:nvSpPr>
        <p:spPr>
          <a:xfrm>
            <a:off x="379064" y="3997680"/>
            <a:ext cx="2784300" cy="314400"/>
          </a:xfrm>
          <a:prstGeom prst="rect">
            <a:avLst/>
          </a:prstGeom>
          <a:solidFill>
            <a:srgbClr val="F3F3F3"/>
          </a:solidFill>
          <a:ln>
            <a:noFill/>
          </a:ln>
        </p:spPr>
        <p:txBody>
          <a:bodyPr spcFirstLastPara="1" wrap="square" lIns="19050" tIns="19050" rIns="19050" bIns="19050" anchor="ctr" anchorCtr="0">
            <a:noAutofit/>
          </a:bodyPr>
          <a:lstStyle/>
          <a:p>
            <a:pPr marL="88900" marR="0" lvl="0" indent="-114300" algn="l" rtl="0">
              <a:lnSpc>
                <a:spcPct val="150000"/>
              </a:lnSpc>
              <a:spcBef>
                <a:spcPts val="0"/>
              </a:spcBef>
              <a:spcAft>
                <a:spcPts val="0"/>
              </a:spcAft>
              <a:buClr>
                <a:srgbClr val="000000"/>
              </a:buClr>
              <a:buSzPts val="1800"/>
              <a:buFont typeface="Helvetica Neue"/>
              <a:buChar char="•"/>
            </a:pPr>
            <a:r>
              <a:rPr lang="en" sz="1800" b="0" i="0" u="none" strike="noStrike" cap="none" dirty="0">
                <a:solidFill>
                  <a:srgbClr val="000000"/>
                </a:solidFill>
                <a:latin typeface="+mj-lt"/>
                <a:ea typeface="Helvetica Neue"/>
                <a:cs typeface="Helvetica Neue"/>
                <a:sym typeface="Helvetica Neue"/>
              </a:rPr>
              <a:t>A Controlled Environment </a:t>
            </a:r>
            <a:endParaRPr sz="500" dirty="0">
              <a:latin typeface="+mj-lt"/>
            </a:endParaRPr>
          </a:p>
        </p:txBody>
      </p:sp>
      <p:sp>
        <p:nvSpPr>
          <p:cNvPr id="421" name="Google Shape;421;p52"/>
          <p:cNvSpPr txBox="1"/>
          <p:nvPr/>
        </p:nvSpPr>
        <p:spPr>
          <a:xfrm>
            <a:off x="364551" y="4714037"/>
            <a:ext cx="2784297" cy="314400"/>
          </a:xfrm>
          <a:prstGeom prst="rect">
            <a:avLst/>
          </a:prstGeom>
          <a:solidFill>
            <a:srgbClr val="F3F3F3"/>
          </a:solidFill>
          <a:ln>
            <a:noFill/>
          </a:ln>
        </p:spPr>
        <p:txBody>
          <a:bodyPr spcFirstLastPara="1" wrap="square" lIns="19050" tIns="19050" rIns="19050" bIns="19050" anchor="ctr" anchorCtr="0">
            <a:noAutofit/>
          </a:bodyPr>
          <a:lstStyle/>
          <a:p>
            <a:pPr marL="88900" marR="0" lvl="0" indent="-114300" algn="l" rtl="0">
              <a:lnSpc>
                <a:spcPct val="150000"/>
              </a:lnSpc>
              <a:spcBef>
                <a:spcPts val="0"/>
              </a:spcBef>
              <a:spcAft>
                <a:spcPts val="0"/>
              </a:spcAft>
              <a:buClr>
                <a:srgbClr val="000000"/>
              </a:buClr>
              <a:buSzPts val="1800"/>
              <a:buFont typeface="Helvetica Neue"/>
              <a:buChar char="•"/>
            </a:pPr>
            <a:r>
              <a:rPr lang="en" sz="1800" b="0" i="0" u="none" strike="noStrike" cap="none" dirty="0">
                <a:solidFill>
                  <a:srgbClr val="000000"/>
                </a:solidFill>
                <a:latin typeface="+mj-lt"/>
                <a:ea typeface="Helvetica Neue"/>
                <a:cs typeface="Helvetica Neue"/>
                <a:sym typeface="Helvetica Neue"/>
              </a:rPr>
              <a:t>A Metric Collector </a:t>
            </a:r>
            <a:endParaRPr sz="500" dirty="0">
              <a:latin typeface="+mj-lt"/>
            </a:endParaRPr>
          </a:p>
        </p:txBody>
      </p:sp>
      <p:sp>
        <p:nvSpPr>
          <p:cNvPr id="422" name="Google Shape;422;p52"/>
          <p:cNvSpPr txBox="1">
            <a:spLocks noGrp="1"/>
          </p:cNvSpPr>
          <p:nvPr>
            <p:ph type="ctrTitle" idx="4294967295"/>
          </p:nvPr>
        </p:nvSpPr>
        <p:spPr>
          <a:xfrm>
            <a:off x="439586" y="316941"/>
            <a:ext cx="4085819" cy="695700"/>
          </a:xfrm>
          <a:prstGeom prst="rect">
            <a:avLst/>
          </a:prstGeom>
          <a:noFill/>
          <a:ln>
            <a:noFill/>
          </a:ln>
        </p:spPr>
        <p:txBody>
          <a:bodyPr spcFirstLastPara="1" wrap="square" lIns="19050" tIns="19050" rIns="19050" bIns="19050" anchor="ctr" anchorCtr="0">
            <a:noAutofit/>
          </a:bodyPr>
          <a:lstStyle/>
          <a:p>
            <a:pPr>
              <a:buSzPts val="2600"/>
            </a:pPr>
            <a:r>
              <a:rPr lang="en" sz="2400" dirty="0">
                <a:latin typeface="+mj-lt"/>
              </a:rPr>
              <a:t>Testbed building blocks</a:t>
            </a:r>
            <a:endParaRPr sz="2400" dirty="0">
              <a:latin typeface="+mj-lt"/>
            </a:endParaRPr>
          </a:p>
        </p:txBody>
      </p:sp>
      <p:sp>
        <p:nvSpPr>
          <p:cNvPr id="424" name="Google Shape;424;p52"/>
          <p:cNvSpPr/>
          <p:nvPr/>
        </p:nvSpPr>
        <p:spPr>
          <a:xfrm>
            <a:off x="4234099" y="2013305"/>
            <a:ext cx="1815110" cy="1672466"/>
          </a:xfrm>
          <a:prstGeom prst="rect">
            <a:avLst/>
          </a:prstGeom>
          <a:solidFill>
            <a:srgbClr val="FFFFFF"/>
          </a:solidFill>
          <a:ln w="38100" cap="flat" cmpd="sng">
            <a:solidFill>
              <a:schemeClr val="accent5">
                <a:lumMod val="60000"/>
                <a:lumOff val="40000"/>
              </a:schemeClr>
            </a:solidFill>
            <a:prstDash val="dashDot"/>
            <a:round/>
            <a:headEnd type="none" w="sm" len="sm"/>
            <a:tailEnd type="none" w="sm" len="sm"/>
          </a:ln>
        </p:spPr>
        <p:txBody>
          <a:bodyPr spcFirstLastPara="1" wrap="square" lIns="24025" tIns="24025" rIns="24025" bIns="24025" anchor="ctr" anchorCtr="0">
            <a:noAutofit/>
          </a:bodyPr>
          <a:lstStyle/>
          <a:p>
            <a:pPr marL="0" marR="0" lvl="0" indent="0" algn="ctr" rtl="0">
              <a:lnSpc>
                <a:spcPct val="100000"/>
              </a:lnSpc>
              <a:spcBef>
                <a:spcPts val="0"/>
              </a:spcBef>
              <a:spcAft>
                <a:spcPts val="0"/>
              </a:spcAft>
              <a:buClr>
                <a:srgbClr val="FFFFFF"/>
              </a:buClr>
              <a:buSzPts val="1000"/>
              <a:buFont typeface="Helvetica Neue"/>
              <a:buNone/>
            </a:pPr>
            <a:endParaRPr sz="1000" b="0" i="0" u="none" strike="noStrike" cap="none">
              <a:solidFill>
                <a:srgbClr val="FFFFFF"/>
              </a:solidFill>
              <a:latin typeface="+mj-lt"/>
              <a:ea typeface="Helvetica Neue"/>
              <a:cs typeface="Helvetica Neue"/>
              <a:sym typeface="Helvetica Neue"/>
            </a:endParaRPr>
          </a:p>
        </p:txBody>
      </p:sp>
      <p:sp>
        <p:nvSpPr>
          <p:cNvPr id="425" name="Google Shape;425;p52"/>
          <p:cNvSpPr/>
          <p:nvPr/>
        </p:nvSpPr>
        <p:spPr>
          <a:xfrm>
            <a:off x="300621" y="896965"/>
            <a:ext cx="3462201" cy="2635057"/>
          </a:xfrm>
          <a:prstGeom prst="rect">
            <a:avLst/>
          </a:prstGeom>
          <a:solidFill>
            <a:srgbClr val="FFFFFF"/>
          </a:solidFill>
          <a:ln w="12700" cap="flat" cmpd="sng">
            <a:solidFill>
              <a:srgbClr val="000000"/>
            </a:solidFill>
            <a:prstDash val="dot"/>
            <a:miter lim="400000"/>
            <a:headEnd type="none" w="sm" len="sm"/>
            <a:tailEnd type="none" w="sm" len="sm"/>
          </a:ln>
        </p:spPr>
        <p:txBody>
          <a:bodyPr spcFirstLastPara="1" wrap="square" lIns="24025" tIns="24025" rIns="24025" bIns="24025" anchor="ctr" anchorCtr="0">
            <a:noAutofit/>
          </a:bodyPr>
          <a:lstStyle/>
          <a:p>
            <a:pPr marL="0" marR="0" lvl="0" indent="0" algn="ctr" rtl="0">
              <a:lnSpc>
                <a:spcPct val="100000"/>
              </a:lnSpc>
              <a:spcBef>
                <a:spcPts val="0"/>
              </a:spcBef>
              <a:spcAft>
                <a:spcPts val="0"/>
              </a:spcAft>
              <a:buClr>
                <a:srgbClr val="FFFFFF"/>
              </a:buClr>
              <a:buSzPts val="1000"/>
              <a:buFont typeface="Helvetica Neue"/>
              <a:buNone/>
            </a:pPr>
            <a:endParaRPr sz="1000" b="0" i="0" u="none" strike="noStrike" cap="none">
              <a:solidFill>
                <a:srgbClr val="FFFFFF"/>
              </a:solidFill>
              <a:latin typeface="+mj-lt"/>
              <a:ea typeface="Helvetica Neue"/>
              <a:cs typeface="Helvetica Neue"/>
              <a:sym typeface="Helvetica Neue"/>
            </a:endParaRPr>
          </a:p>
        </p:txBody>
      </p:sp>
      <p:pic>
        <p:nvPicPr>
          <p:cNvPr id="426" name="Google Shape;426;p52" descr="Image"/>
          <p:cNvPicPr preferRelativeResize="0"/>
          <p:nvPr/>
        </p:nvPicPr>
        <p:blipFill rotWithShape="1">
          <a:blip r:embed="rId6">
            <a:alphaModFix/>
          </a:blip>
          <a:srcRect/>
          <a:stretch/>
        </p:blipFill>
        <p:spPr>
          <a:xfrm>
            <a:off x="457007" y="987904"/>
            <a:ext cx="771654" cy="629609"/>
          </a:xfrm>
          <a:prstGeom prst="rect">
            <a:avLst/>
          </a:prstGeom>
          <a:noFill/>
          <a:ln>
            <a:noFill/>
          </a:ln>
        </p:spPr>
      </p:pic>
      <p:pic>
        <p:nvPicPr>
          <p:cNvPr id="427" name="Google Shape;427;p52" descr="Image"/>
          <p:cNvPicPr preferRelativeResize="0"/>
          <p:nvPr/>
        </p:nvPicPr>
        <p:blipFill rotWithShape="1">
          <a:blip r:embed="rId6">
            <a:alphaModFix/>
          </a:blip>
          <a:srcRect/>
          <a:stretch/>
        </p:blipFill>
        <p:spPr>
          <a:xfrm>
            <a:off x="1207460" y="987904"/>
            <a:ext cx="771654" cy="629609"/>
          </a:xfrm>
          <a:prstGeom prst="rect">
            <a:avLst/>
          </a:prstGeom>
          <a:noFill/>
          <a:ln>
            <a:noFill/>
          </a:ln>
        </p:spPr>
      </p:pic>
      <p:pic>
        <p:nvPicPr>
          <p:cNvPr id="428" name="Google Shape;428;p52" descr="Image"/>
          <p:cNvPicPr preferRelativeResize="0"/>
          <p:nvPr/>
        </p:nvPicPr>
        <p:blipFill rotWithShape="1">
          <a:blip r:embed="rId6">
            <a:alphaModFix/>
          </a:blip>
          <a:srcRect/>
          <a:stretch/>
        </p:blipFill>
        <p:spPr>
          <a:xfrm>
            <a:off x="1872022" y="987904"/>
            <a:ext cx="771655" cy="629609"/>
          </a:xfrm>
          <a:prstGeom prst="rect">
            <a:avLst/>
          </a:prstGeom>
          <a:noFill/>
          <a:ln>
            <a:noFill/>
          </a:ln>
        </p:spPr>
      </p:pic>
      <p:pic>
        <p:nvPicPr>
          <p:cNvPr id="429" name="Google Shape;429;p52" descr="Image"/>
          <p:cNvPicPr preferRelativeResize="0"/>
          <p:nvPr/>
        </p:nvPicPr>
        <p:blipFill rotWithShape="1">
          <a:blip r:embed="rId6">
            <a:alphaModFix/>
          </a:blip>
          <a:srcRect/>
          <a:stretch/>
        </p:blipFill>
        <p:spPr>
          <a:xfrm>
            <a:off x="2565282" y="987904"/>
            <a:ext cx="771654" cy="629609"/>
          </a:xfrm>
          <a:prstGeom prst="rect">
            <a:avLst/>
          </a:prstGeom>
          <a:noFill/>
          <a:ln>
            <a:noFill/>
          </a:ln>
        </p:spPr>
      </p:pic>
      <p:sp>
        <p:nvSpPr>
          <p:cNvPr id="430" name="Google Shape;430;p52"/>
          <p:cNvSpPr/>
          <p:nvPr/>
        </p:nvSpPr>
        <p:spPr>
          <a:xfrm>
            <a:off x="565169" y="2282936"/>
            <a:ext cx="2733444" cy="304689"/>
          </a:xfrm>
          <a:prstGeom prst="rect">
            <a:avLst/>
          </a:prstGeom>
          <a:solidFill>
            <a:srgbClr val="D6D5D5"/>
          </a:solidFill>
          <a:ln w="12700" cap="flat" cmpd="sng">
            <a:solidFill>
              <a:srgbClr val="000000"/>
            </a:solidFill>
            <a:prstDash val="solid"/>
            <a:miter lim="400000"/>
            <a:headEnd type="none" w="sm" len="sm"/>
            <a:tailEnd type="none" w="sm" len="sm"/>
          </a:ln>
        </p:spPr>
        <p:txBody>
          <a:bodyPr spcFirstLastPara="1" wrap="square" lIns="24025" tIns="24025" rIns="24025" bIns="24025" anchor="ctr" anchorCtr="0">
            <a:noAutofit/>
          </a:bodyPr>
          <a:lstStyle/>
          <a:p>
            <a:pPr marL="0" marR="0" lvl="0" indent="0" algn="ctr" rtl="0">
              <a:lnSpc>
                <a:spcPct val="100000"/>
              </a:lnSpc>
              <a:spcBef>
                <a:spcPts val="0"/>
              </a:spcBef>
              <a:spcAft>
                <a:spcPts val="0"/>
              </a:spcAft>
              <a:buClr>
                <a:srgbClr val="000000"/>
              </a:buClr>
              <a:buSzPts val="1400"/>
              <a:buFont typeface="Helvetica Neue"/>
              <a:buNone/>
            </a:pPr>
            <a:r>
              <a:rPr lang="en" sz="1400" b="0" i="0" u="none" strike="noStrike" cap="none" dirty="0">
                <a:solidFill>
                  <a:srgbClr val="000000"/>
                </a:solidFill>
                <a:latin typeface="+mj-lt"/>
                <a:ea typeface="Helvetica Neue"/>
                <a:cs typeface="Helvetica Neue"/>
                <a:sym typeface="Helvetica Neue"/>
              </a:rPr>
              <a:t>Android Debug Bridge (ADB)</a:t>
            </a:r>
            <a:endParaRPr sz="1600" dirty="0">
              <a:latin typeface="+mj-lt"/>
            </a:endParaRPr>
          </a:p>
        </p:txBody>
      </p:sp>
      <p:cxnSp>
        <p:nvCxnSpPr>
          <p:cNvPr id="431" name="Google Shape;431;p52"/>
          <p:cNvCxnSpPr/>
          <p:nvPr/>
        </p:nvCxnSpPr>
        <p:spPr>
          <a:xfrm rot="10800000">
            <a:off x="842832" y="1695237"/>
            <a:ext cx="0" cy="533096"/>
          </a:xfrm>
          <a:prstGeom prst="straightConnector1">
            <a:avLst/>
          </a:prstGeom>
          <a:noFill/>
          <a:ln w="12700" cap="flat" cmpd="sng">
            <a:solidFill>
              <a:srgbClr val="000000"/>
            </a:solidFill>
            <a:prstDash val="solid"/>
            <a:miter lim="400000"/>
            <a:headEnd type="triangle" w="med" len="med"/>
            <a:tailEnd type="triangle" w="med" len="med"/>
          </a:ln>
        </p:spPr>
      </p:cxnSp>
      <p:cxnSp>
        <p:nvCxnSpPr>
          <p:cNvPr id="432" name="Google Shape;432;p52"/>
          <p:cNvCxnSpPr/>
          <p:nvPr/>
        </p:nvCxnSpPr>
        <p:spPr>
          <a:xfrm rot="10800000">
            <a:off x="1593288" y="1707124"/>
            <a:ext cx="0" cy="533096"/>
          </a:xfrm>
          <a:prstGeom prst="straightConnector1">
            <a:avLst/>
          </a:prstGeom>
          <a:noFill/>
          <a:ln w="12700" cap="flat" cmpd="sng">
            <a:solidFill>
              <a:srgbClr val="000000"/>
            </a:solidFill>
            <a:prstDash val="solid"/>
            <a:miter lim="400000"/>
            <a:headEnd type="triangle" w="med" len="med"/>
            <a:tailEnd type="triangle" w="med" len="med"/>
          </a:ln>
        </p:spPr>
      </p:cxnSp>
      <p:cxnSp>
        <p:nvCxnSpPr>
          <p:cNvPr id="433" name="Google Shape;433;p52"/>
          <p:cNvCxnSpPr/>
          <p:nvPr/>
        </p:nvCxnSpPr>
        <p:spPr>
          <a:xfrm rot="10800000">
            <a:off x="2257848" y="1695237"/>
            <a:ext cx="0" cy="533096"/>
          </a:xfrm>
          <a:prstGeom prst="straightConnector1">
            <a:avLst/>
          </a:prstGeom>
          <a:noFill/>
          <a:ln w="12700" cap="flat" cmpd="sng">
            <a:solidFill>
              <a:srgbClr val="000000"/>
            </a:solidFill>
            <a:prstDash val="solid"/>
            <a:miter lim="400000"/>
            <a:headEnd type="triangle" w="med" len="med"/>
            <a:tailEnd type="triangle" w="med" len="med"/>
          </a:ln>
        </p:spPr>
      </p:cxnSp>
      <p:cxnSp>
        <p:nvCxnSpPr>
          <p:cNvPr id="434" name="Google Shape;434;p52"/>
          <p:cNvCxnSpPr/>
          <p:nvPr/>
        </p:nvCxnSpPr>
        <p:spPr>
          <a:xfrm rot="10800000">
            <a:off x="2951107" y="1695237"/>
            <a:ext cx="0" cy="533096"/>
          </a:xfrm>
          <a:prstGeom prst="straightConnector1">
            <a:avLst/>
          </a:prstGeom>
          <a:noFill/>
          <a:ln w="12700" cap="flat" cmpd="sng">
            <a:solidFill>
              <a:srgbClr val="000000"/>
            </a:solidFill>
            <a:prstDash val="solid"/>
            <a:miter lim="400000"/>
            <a:headEnd type="triangle" w="med" len="med"/>
            <a:tailEnd type="triangle" w="med" len="med"/>
          </a:ln>
        </p:spPr>
      </p:cxnSp>
      <p:sp>
        <p:nvSpPr>
          <p:cNvPr id="436" name="Google Shape;436;p52"/>
          <p:cNvSpPr/>
          <p:nvPr/>
        </p:nvSpPr>
        <p:spPr>
          <a:xfrm>
            <a:off x="4441051" y="3165504"/>
            <a:ext cx="1308897" cy="370169"/>
          </a:xfrm>
          <a:prstGeom prst="rect">
            <a:avLst/>
          </a:prstGeom>
          <a:solidFill>
            <a:srgbClr val="F0F0F0"/>
          </a:solidFill>
          <a:ln w="25400" cap="flat" cmpd="sng">
            <a:solidFill>
              <a:srgbClr val="000000"/>
            </a:solidFill>
            <a:prstDash val="solid"/>
            <a:miter lim="400000"/>
            <a:headEnd type="none" w="sm" len="sm"/>
            <a:tailEnd type="none" w="sm" len="sm"/>
          </a:ln>
        </p:spPr>
        <p:txBody>
          <a:bodyPr spcFirstLastPara="1" wrap="square" lIns="24025" tIns="24025" rIns="24025" bIns="24025" anchor="ctr" anchorCtr="0">
            <a:noAutofit/>
          </a:bodyPr>
          <a:lstStyle/>
          <a:p>
            <a:pPr marL="0" marR="0" lvl="0" indent="0" algn="ctr" rtl="0">
              <a:lnSpc>
                <a:spcPct val="100000"/>
              </a:lnSpc>
              <a:spcBef>
                <a:spcPts val="0"/>
              </a:spcBef>
              <a:spcAft>
                <a:spcPts val="0"/>
              </a:spcAft>
              <a:buClr>
                <a:srgbClr val="000000"/>
              </a:buClr>
              <a:buSzPts val="1300"/>
              <a:buFont typeface="Helvetica Neue"/>
              <a:buNone/>
            </a:pPr>
            <a:r>
              <a:rPr lang="en" sz="1300" b="0" i="0" u="none" strike="noStrike" cap="none">
                <a:solidFill>
                  <a:srgbClr val="000000"/>
                </a:solidFill>
                <a:latin typeface="+mj-lt"/>
                <a:ea typeface="Helvetica Neue"/>
                <a:cs typeface="Helvetica Neue"/>
                <a:sym typeface="Helvetica Neue"/>
              </a:rPr>
              <a:t>Video Recorder</a:t>
            </a:r>
            <a:endParaRPr sz="1600">
              <a:latin typeface="+mj-lt"/>
            </a:endParaRPr>
          </a:p>
        </p:txBody>
      </p:sp>
      <p:sp>
        <p:nvSpPr>
          <p:cNvPr id="437" name="Google Shape;437;p52"/>
          <p:cNvSpPr/>
          <p:nvPr/>
        </p:nvSpPr>
        <p:spPr>
          <a:xfrm>
            <a:off x="6676060" y="2972398"/>
            <a:ext cx="1054089" cy="756432"/>
          </a:xfrm>
          <a:prstGeom prst="rect">
            <a:avLst/>
          </a:prstGeom>
          <a:solidFill>
            <a:srgbClr val="FFFFFF"/>
          </a:solidFill>
          <a:ln w="25400" cap="flat" cmpd="sng">
            <a:solidFill>
              <a:srgbClr val="000000"/>
            </a:solidFill>
            <a:prstDash val="solid"/>
            <a:miter lim="400000"/>
            <a:headEnd type="none" w="sm" len="sm"/>
            <a:tailEnd type="none" w="sm" len="sm"/>
          </a:ln>
        </p:spPr>
        <p:txBody>
          <a:bodyPr spcFirstLastPara="1" wrap="square" lIns="24025" tIns="24025" rIns="24025" bIns="24025" anchor="ctr" anchorCtr="0">
            <a:noAutofit/>
          </a:bodyPr>
          <a:lstStyle/>
          <a:p>
            <a:pPr marL="0" marR="0" lvl="0" indent="0" algn="ctr" rtl="0">
              <a:lnSpc>
                <a:spcPct val="100000"/>
              </a:lnSpc>
              <a:spcBef>
                <a:spcPts val="0"/>
              </a:spcBef>
              <a:spcAft>
                <a:spcPts val="0"/>
              </a:spcAft>
              <a:buClr>
                <a:srgbClr val="000000"/>
              </a:buClr>
              <a:buSzPts val="1600"/>
              <a:buFont typeface="Helvetica Neue"/>
              <a:buNone/>
            </a:pPr>
            <a:endParaRPr sz="1600" b="0" i="0" u="none" strike="noStrike" cap="none">
              <a:solidFill>
                <a:srgbClr val="000000"/>
              </a:solidFill>
              <a:latin typeface="+mj-lt"/>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600"/>
              <a:buFont typeface="Helvetica Neue"/>
              <a:buNone/>
            </a:pPr>
            <a:endParaRPr sz="1600" b="0" i="0" u="none" strike="noStrike" cap="none">
              <a:solidFill>
                <a:srgbClr val="000000"/>
              </a:solidFill>
              <a:latin typeface="+mj-lt"/>
              <a:ea typeface="Helvetica Neue"/>
              <a:cs typeface="Helvetica Neue"/>
              <a:sym typeface="Helvetica Neue"/>
            </a:endParaRPr>
          </a:p>
        </p:txBody>
      </p:sp>
      <p:pic>
        <p:nvPicPr>
          <p:cNvPr id="438" name="Google Shape;438;p52" descr="Image"/>
          <p:cNvPicPr preferRelativeResize="0"/>
          <p:nvPr/>
        </p:nvPicPr>
        <p:blipFill rotWithShape="1">
          <a:blip r:embed="rId7">
            <a:alphaModFix/>
          </a:blip>
          <a:srcRect/>
          <a:stretch/>
        </p:blipFill>
        <p:spPr>
          <a:xfrm>
            <a:off x="7162934" y="3008874"/>
            <a:ext cx="552938" cy="451154"/>
          </a:xfrm>
          <a:prstGeom prst="rect">
            <a:avLst/>
          </a:prstGeom>
          <a:noFill/>
          <a:ln>
            <a:noFill/>
          </a:ln>
        </p:spPr>
      </p:pic>
      <p:sp>
        <p:nvSpPr>
          <p:cNvPr id="439" name="Google Shape;439;p52"/>
          <p:cNvSpPr txBox="1"/>
          <p:nvPr/>
        </p:nvSpPr>
        <p:spPr>
          <a:xfrm>
            <a:off x="6589374" y="3440467"/>
            <a:ext cx="1045172" cy="213635"/>
          </a:xfrm>
          <a:prstGeom prst="rect">
            <a:avLst/>
          </a:prstGeom>
          <a:noFill/>
          <a:ln>
            <a:noFill/>
          </a:ln>
        </p:spPr>
        <p:txBody>
          <a:bodyPr spcFirstLastPara="1" wrap="square" lIns="24025" tIns="24025" rIns="24025" bIns="24025" anchor="ctr" anchorCtr="0">
            <a:noAutofit/>
          </a:bodyPr>
          <a:lstStyle/>
          <a:p>
            <a:pPr marL="0" marR="0" lvl="0" indent="0" algn="ctr" rtl="0">
              <a:lnSpc>
                <a:spcPct val="100000"/>
              </a:lnSpc>
              <a:spcBef>
                <a:spcPts val="0"/>
              </a:spcBef>
              <a:spcAft>
                <a:spcPts val="0"/>
              </a:spcAft>
              <a:buClr>
                <a:srgbClr val="000000"/>
              </a:buClr>
              <a:buSzPts val="1400"/>
              <a:buFont typeface="Helvetica Neue"/>
              <a:buNone/>
            </a:pPr>
            <a:r>
              <a:rPr lang="en" sz="1200" b="1" i="0" u="none" strike="noStrike" cap="none" dirty="0">
                <a:solidFill>
                  <a:srgbClr val="000000"/>
                </a:solidFill>
                <a:latin typeface="+mj-lt"/>
                <a:ea typeface="Helvetica Neue"/>
                <a:cs typeface="Helvetica Neue"/>
                <a:sym typeface="Helvetica Neue"/>
              </a:rPr>
              <a:t>Video Storage</a:t>
            </a:r>
            <a:endParaRPr dirty="0">
              <a:latin typeface="+mj-lt"/>
            </a:endParaRPr>
          </a:p>
        </p:txBody>
      </p:sp>
      <p:cxnSp>
        <p:nvCxnSpPr>
          <p:cNvPr id="440" name="Google Shape;440;p52"/>
          <p:cNvCxnSpPr/>
          <p:nvPr/>
        </p:nvCxnSpPr>
        <p:spPr>
          <a:xfrm>
            <a:off x="3781251" y="1110723"/>
            <a:ext cx="2830180" cy="0"/>
          </a:xfrm>
          <a:prstGeom prst="straightConnector1">
            <a:avLst/>
          </a:prstGeom>
          <a:noFill/>
          <a:ln w="25400" cap="flat" cmpd="sng">
            <a:solidFill>
              <a:srgbClr val="000000"/>
            </a:solidFill>
            <a:prstDash val="solid"/>
            <a:miter lim="400000"/>
            <a:headEnd type="none" w="sm" len="sm"/>
            <a:tailEnd type="triangle" w="med" len="med"/>
          </a:ln>
        </p:spPr>
      </p:cxnSp>
      <p:sp>
        <p:nvSpPr>
          <p:cNvPr id="441" name="Google Shape;441;p52"/>
          <p:cNvSpPr txBox="1"/>
          <p:nvPr/>
        </p:nvSpPr>
        <p:spPr>
          <a:xfrm>
            <a:off x="4673115" y="839324"/>
            <a:ext cx="809549" cy="213635"/>
          </a:xfrm>
          <a:prstGeom prst="rect">
            <a:avLst/>
          </a:prstGeom>
          <a:noFill/>
          <a:ln>
            <a:noFill/>
          </a:ln>
        </p:spPr>
        <p:txBody>
          <a:bodyPr spcFirstLastPara="1" wrap="square" lIns="24025" tIns="24025" rIns="24025" bIns="24025" anchor="ctr" anchorCtr="0">
            <a:noAutofit/>
          </a:bodyPr>
          <a:lstStyle/>
          <a:p>
            <a:pPr marL="0" marR="0" lvl="0" indent="0" algn="ctr" rtl="0">
              <a:lnSpc>
                <a:spcPct val="100000"/>
              </a:lnSpc>
              <a:spcBef>
                <a:spcPts val="0"/>
              </a:spcBef>
              <a:spcAft>
                <a:spcPts val="0"/>
              </a:spcAft>
              <a:buClr>
                <a:srgbClr val="000000"/>
              </a:buClr>
              <a:buSzPts val="1400"/>
              <a:buFont typeface="Helvetica Neue"/>
              <a:buNone/>
            </a:pPr>
            <a:r>
              <a:rPr lang="en" sz="1400" b="1" i="0" u="none" strike="noStrike" cap="none" dirty="0">
                <a:solidFill>
                  <a:srgbClr val="000000"/>
                </a:solidFill>
                <a:latin typeface="+mj-lt"/>
                <a:ea typeface="Helvetica Neue"/>
                <a:cs typeface="Helvetica Neue"/>
                <a:sym typeface="Helvetica Neue"/>
              </a:rPr>
              <a:t>Replay</a:t>
            </a:r>
            <a:endParaRPr sz="1600" b="1" dirty="0">
              <a:latin typeface="+mj-lt"/>
            </a:endParaRPr>
          </a:p>
        </p:txBody>
      </p:sp>
      <p:cxnSp>
        <p:nvCxnSpPr>
          <p:cNvPr id="442" name="Google Shape;442;p52"/>
          <p:cNvCxnSpPr/>
          <p:nvPr/>
        </p:nvCxnSpPr>
        <p:spPr>
          <a:xfrm>
            <a:off x="3762822" y="1660717"/>
            <a:ext cx="641208" cy="0"/>
          </a:xfrm>
          <a:prstGeom prst="straightConnector1">
            <a:avLst/>
          </a:prstGeom>
          <a:noFill/>
          <a:ln w="25400" cap="flat" cmpd="sng">
            <a:solidFill>
              <a:srgbClr val="000000"/>
            </a:solidFill>
            <a:prstDash val="solid"/>
            <a:miter lim="400000"/>
            <a:headEnd type="triangle" w="med" len="med"/>
            <a:tailEnd type="triangle" w="med" len="med"/>
          </a:ln>
        </p:spPr>
      </p:cxnSp>
      <p:cxnSp>
        <p:nvCxnSpPr>
          <p:cNvPr id="443" name="Google Shape;443;p52"/>
          <p:cNvCxnSpPr/>
          <p:nvPr/>
        </p:nvCxnSpPr>
        <p:spPr>
          <a:xfrm>
            <a:off x="3781251" y="3350635"/>
            <a:ext cx="660123" cy="0"/>
          </a:xfrm>
          <a:prstGeom prst="straightConnector1">
            <a:avLst/>
          </a:prstGeom>
          <a:noFill/>
          <a:ln w="25400" cap="flat" cmpd="sng">
            <a:solidFill>
              <a:srgbClr val="000000"/>
            </a:solidFill>
            <a:prstDash val="solid"/>
            <a:miter lim="400000"/>
            <a:headEnd type="triangle" w="med" len="med"/>
            <a:tailEnd type="triangle" w="med" len="med"/>
          </a:ln>
        </p:spPr>
      </p:cxnSp>
      <p:cxnSp>
        <p:nvCxnSpPr>
          <p:cNvPr id="444" name="Google Shape;444;p52"/>
          <p:cNvCxnSpPr/>
          <p:nvPr/>
        </p:nvCxnSpPr>
        <p:spPr>
          <a:xfrm>
            <a:off x="5804206" y="3350635"/>
            <a:ext cx="863321" cy="0"/>
          </a:xfrm>
          <a:prstGeom prst="straightConnector1">
            <a:avLst/>
          </a:prstGeom>
          <a:noFill/>
          <a:ln w="25400" cap="flat" cmpd="sng">
            <a:solidFill>
              <a:srgbClr val="000000"/>
            </a:solidFill>
            <a:prstDash val="solid"/>
            <a:miter lim="400000"/>
            <a:headEnd type="triangle" w="med" len="med"/>
            <a:tailEnd type="triangle" w="med" len="med"/>
          </a:ln>
        </p:spPr>
      </p:cxnSp>
      <p:cxnSp>
        <p:nvCxnSpPr>
          <p:cNvPr id="445" name="Google Shape;445;p52"/>
          <p:cNvCxnSpPr/>
          <p:nvPr/>
        </p:nvCxnSpPr>
        <p:spPr>
          <a:xfrm>
            <a:off x="3781251" y="2606495"/>
            <a:ext cx="641208" cy="0"/>
          </a:xfrm>
          <a:prstGeom prst="straightConnector1">
            <a:avLst/>
          </a:prstGeom>
          <a:noFill/>
          <a:ln w="25400" cap="flat" cmpd="sng">
            <a:solidFill>
              <a:srgbClr val="000000"/>
            </a:solidFill>
            <a:prstDash val="solid"/>
            <a:miter lim="400000"/>
            <a:headEnd type="triangle" w="med" len="med"/>
            <a:tailEnd type="triangle" w="med" len="med"/>
          </a:ln>
        </p:spPr>
      </p:cxnSp>
      <p:sp>
        <p:nvSpPr>
          <p:cNvPr id="446" name="Google Shape;446;p52"/>
          <p:cNvSpPr/>
          <p:nvPr/>
        </p:nvSpPr>
        <p:spPr>
          <a:xfrm>
            <a:off x="4438830" y="2528602"/>
            <a:ext cx="1333757" cy="348783"/>
          </a:xfrm>
          <a:prstGeom prst="rect">
            <a:avLst/>
          </a:prstGeom>
          <a:solidFill>
            <a:srgbClr val="F0F0F0"/>
          </a:solidFill>
          <a:ln w="25400" cap="flat" cmpd="sng">
            <a:solidFill>
              <a:srgbClr val="000000"/>
            </a:solidFill>
            <a:prstDash val="solid"/>
            <a:miter lim="400000"/>
            <a:headEnd type="none" w="sm" len="sm"/>
            <a:tailEnd type="none" w="sm" len="sm"/>
          </a:ln>
        </p:spPr>
        <p:txBody>
          <a:bodyPr spcFirstLastPara="1" wrap="square" lIns="24025" tIns="24025" rIns="24025" bIns="24025" anchor="ctr" anchorCtr="0">
            <a:noAutofit/>
          </a:bodyPr>
          <a:lstStyle/>
          <a:p>
            <a:pPr marL="0" marR="0" lvl="0" indent="0" algn="ctr" rtl="0">
              <a:lnSpc>
                <a:spcPct val="100000"/>
              </a:lnSpc>
              <a:spcBef>
                <a:spcPts val="0"/>
              </a:spcBef>
              <a:spcAft>
                <a:spcPts val="0"/>
              </a:spcAft>
              <a:buClr>
                <a:srgbClr val="000000"/>
              </a:buClr>
              <a:buSzPts val="1300"/>
              <a:buFont typeface="Helvetica Neue"/>
              <a:buNone/>
            </a:pPr>
            <a:r>
              <a:rPr lang="en" sz="1300" b="0" i="0" u="none" strike="noStrike" cap="none">
                <a:solidFill>
                  <a:srgbClr val="000000"/>
                </a:solidFill>
                <a:latin typeface="+mj-lt"/>
                <a:ea typeface="Helvetica Neue"/>
                <a:cs typeface="Helvetica Neue"/>
                <a:sym typeface="Helvetica Neue"/>
              </a:rPr>
              <a:t>App Launcher</a:t>
            </a:r>
            <a:endParaRPr sz="1600">
              <a:latin typeface="+mj-lt"/>
            </a:endParaRPr>
          </a:p>
        </p:txBody>
      </p:sp>
      <p:sp>
        <p:nvSpPr>
          <p:cNvPr id="447" name="Google Shape;447;p52"/>
          <p:cNvSpPr/>
          <p:nvPr/>
        </p:nvSpPr>
        <p:spPr>
          <a:xfrm>
            <a:off x="4438830" y="2169280"/>
            <a:ext cx="1333757" cy="356941"/>
          </a:xfrm>
          <a:prstGeom prst="rect">
            <a:avLst/>
          </a:prstGeom>
          <a:solidFill>
            <a:srgbClr val="F0F0F0"/>
          </a:solidFill>
          <a:ln w="25400" cap="flat" cmpd="sng">
            <a:solidFill>
              <a:srgbClr val="000000"/>
            </a:solidFill>
            <a:prstDash val="solid"/>
            <a:miter lim="400000"/>
            <a:headEnd type="none" w="sm" len="sm"/>
            <a:tailEnd type="none" w="sm" len="sm"/>
          </a:ln>
        </p:spPr>
        <p:txBody>
          <a:bodyPr spcFirstLastPara="1" wrap="square" lIns="24025" tIns="24025" rIns="24025" bIns="24025" anchor="ctr" anchorCtr="0">
            <a:noAutofit/>
          </a:bodyPr>
          <a:lstStyle/>
          <a:p>
            <a:pPr marL="0" marR="0" lvl="0" indent="0" algn="ctr" rtl="0">
              <a:lnSpc>
                <a:spcPct val="100000"/>
              </a:lnSpc>
              <a:spcBef>
                <a:spcPts val="0"/>
              </a:spcBef>
              <a:spcAft>
                <a:spcPts val="0"/>
              </a:spcAft>
              <a:buClr>
                <a:srgbClr val="000000"/>
              </a:buClr>
              <a:buSzPts val="1300"/>
              <a:buFont typeface="Helvetica Neue"/>
              <a:buNone/>
            </a:pPr>
            <a:r>
              <a:rPr lang="en" sz="1200" b="0" i="0" u="none" strike="noStrike" cap="none" dirty="0">
                <a:solidFill>
                  <a:srgbClr val="000000"/>
                </a:solidFill>
                <a:latin typeface="+mj-lt"/>
                <a:ea typeface="Helvetica Neue"/>
                <a:cs typeface="Helvetica Neue"/>
                <a:sym typeface="Helvetica Neue"/>
              </a:rPr>
              <a:t>Install/Splash bypass</a:t>
            </a:r>
            <a:endParaRPr sz="1200" dirty="0">
              <a:latin typeface="+mj-lt"/>
            </a:endParaRPr>
          </a:p>
        </p:txBody>
      </p:sp>
      <p:sp>
        <p:nvSpPr>
          <p:cNvPr id="448" name="Google Shape;448;p52"/>
          <p:cNvSpPr/>
          <p:nvPr/>
        </p:nvSpPr>
        <p:spPr>
          <a:xfrm>
            <a:off x="565169" y="2685711"/>
            <a:ext cx="2733444" cy="304689"/>
          </a:xfrm>
          <a:prstGeom prst="rect">
            <a:avLst/>
          </a:prstGeom>
          <a:solidFill>
            <a:srgbClr val="D6D5D5"/>
          </a:solidFill>
          <a:ln w="12700" cap="flat" cmpd="sng">
            <a:solidFill>
              <a:srgbClr val="000000"/>
            </a:solidFill>
            <a:prstDash val="solid"/>
            <a:miter lim="400000"/>
            <a:headEnd type="none" w="sm" len="sm"/>
            <a:tailEnd type="none" w="sm" len="sm"/>
          </a:ln>
        </p:spPr>
        <p:txBody>
          <a:bodyPr spcFirstLastPara="1" wrap="square" lIns="24025" tIns="24025" rIns="24025" bIns="24025" anchor="ctr" anchorCtr="0">
            <a:noAutofit/>
          </a:bodyPr>
          <a:lstStyle/>
          <a:p>
            <a:pPr marL="0" marR="0" lvl="0" indent="0" algn="ctr" rtl="0">
              <a:lnSpc>
                <a:spcPct val="100000"/>
              </a:lnSpc>
              <a:spcBef>
                <a:spcPts val="0"/>
              </a:spcBef>
              <a:spcAft>
                <a:spcPts val="0"/>
              </a:spcAft>
              <a:buClr>
                <a:srgbClr val="000000"/>
              </a:buClr>
              <a:buSzPts val="1400"/>
              <a:buFont typeface="Helvetica Neue"/>
              <a:buNone/>
            </a:pPr>
            <a:r>
              <a:rPr lang="en" sz="1400" b="0" i="0" u="none" strike="noStrike" cap="none">
                <a:solidFill>
                  <a:srgbClr val="000000"/>
                </a:solidFill>
                <a:latin typeface="+mj-lt"/>
                <a:ea typeface="Helvetica Neue"/>
                <a:cs typeface="Helvetica Neue"/>
                <a:sym typeface="Helvetica Neue"/>
              </a:rPr>
              <a:t>Traffic Control</a:t>
            </a:r>
            <a:endParaRPr sz="1600">
              <a:latin typeface="+mj-lt"/>
            </a:endParaRPr>
          </a:p>
        </p:txBody>
      </p:sp>
      <p:sp>
        <p:nvSpPr>
          <p:cNvPr id="449" name="Google Shape;449;p52"/>
          <p:cNvSpPr/>
          <p:nvPr/>
        </p:nvSpPr>
        <p:spPr>
          <a:xfrm>
            <a:off x="6688390" y="981641"/>
            <a:ext cx="1071383" cy="756432"/>
          </a:xfrm>
          <a:prstGeom prst="rect">
            <a:avLst/>
          </a:prstGeom>
          <a:solidFill>
            <a:srgbClr val="FFFFFF"/>
          </a:solidFill>
          <a:ln w="25400" cap="flat" cmpd="sng">
            <a:solidFill>
              <a:srgbClr val="000000"/>
            </a:solidFill>
            <a:prstDash val="solid"/>
            <a:miter lim="400000"/>
            <a:headEnd type="none" w="sm" len="sm"/>
            <a:tailEnd type="none" w="sm" len="sm"/>
          </a:ln>
        </p:spPr>
        <p:txBody>
          <a:bodyPr spcFirstLastPara="1" wrap="square" lIns="24025" tIns="24025" rIns="24025" bIns="24025" anchor="ctr" anchorCtr="0">
            <a:noAutofit/>
          </a:bodyPr>
          <a:lstStyle/>
          <a:p>
            <a:pPr marL="0" marR="0" lvl="0" indent="0" algn="ctr" rtl="0">
              <a:lnSpc>
                <a:spcPct val="100000"/>
              </a:lnSpc>
              <a:spcBef>
                <a:spcPts val="0"/>
              </a:spcBef>
              <a:spcAft>
                <a:spcPts val="0"/>
              </a:spcAft>
              <a:buClr>
                <a:srgbClr val="000000"/>
              </a:buClr>
              <a:buSzPts val="1600"/>
              <a:buFont typeface="Helvetica Neue"/>
              <a:buNone/>
            </a:pPr>
            <a:endParaRPr sz="1600" b="0" i="0" u="none" strike="noStrike" cap="none">
              <a:solidFill>
                <a:srgbClr val="000000"/>
              </a:solidFill>
              <a:latin typeface="+mj-lt"/>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600"/>
              <a:buFont typeface="Helvetica Neue"/>
              <a:buNone/>
            </a:pPr>
            <a:endParaRPr sz="1600" b="0" i="0" u="none" strike="noStrike" cap="none">
              <a:solidFill>
                <a:srgbClr val="000000"/>
              </a:solidFill>
              <a:latin typeface="+mj-lt"/>
              <a:ea typeface="Helvetica Neue"/>
              <a:cs typeface="Helvetica Neue"/>
              <a:sym typeface="Helvetica Neue"/>
            </a:endParaRPr>
          </a:p>
        </p:txBody>
      </p:sp>
      <p:pic>
        <p:nvPicPr>
          <p:cNvPr id="450" name="Google Shape;450;p52" descr="Image"/>
          <p:cNvPicPr preferRelativeResize="0"/>
          <p:nvPr/>
        </p:nvPicPr>
        <p:blipFill rotWithShape="1">
          <a:blip r:embed="rId8">
            <a:alphaModFix/>
          </a:blip>
          <a:srcRect/>
          <a:stretch/>
        </p:blipFill>
        <p:spPr>
          <a:xfrm>
            <a:off x="7294631" y="1089769"/>
            <a:ext cx="358704" cy="292674"/>
          </a:xfrm>
          <a:prstGeom prst="rect">
            <a:avLst/>
          </a:prstGeom>
          <a:noFill/>
          <a:ln>
            <a:noFill/>
          </a:ln>
        </p:spPr>
      </p:pic>
      <p:sp>
        <p:nvSpPr>
          <p:cNvPr id="451" name="Google Shape;451;p52"/>
          <p:cNvSpPr txBox="1"/>
          <p:nvPr/>
        </p:nvSpPr>
        <p:spPr>
          <a:xfrm>
            <a:off x="6784568" y="1447082"/>
            <a:ext cx="878993" cy="213635"/>
          </a:xfrm>
          <a:prstGeom prst="rect">
            <a:avLst/>
          </a:prstGeom>
          <a:noFill/>
          <a:ln>
            <a:noFill/>
          </a:ln>
        </p:spPr>
        <p:txBody>
          <a:bodyPr spcFirstLastPara="1" wrap="square" lIns="24025" tIns="24025" rIns="24025" bIns="24025" anchor="ctr" anchorCtr="0">
            <a:noAutofit/>
          </a:bodyPr>
          <a:lstStyle/>
          <a:p>
            <a:pPr marL="0" marR="0" lvl="0" indent="0" algn="ctr" rtl="0">
              <a:lnSpc>
                <a:spcPct val="100000"/>
              </a:lnSpc>
              <a:spcBef>
                <a:spcPts val="0"/>
              </a:spcBef>
              <a:spcAft>
                <a:spcPts val="0"/>
              </a:spcAft>
              <a:buClr>
                <a:srgbClr val="000000"/>
              </a:buClr>
              <a:buSzPts val="1400"/>
              <a:buFont typeface="Helvetica Neue"/>
              <a:buNone/>
            </a:pPr>
            <a:r>
              <a:rPr lang="en" sz="1200" b="1" i="0" u="none" strike="noStrike" cap="none" dirty="0">
                <a:solidFill>
                  <a:srgbClr val="000000"/>
                </a:solidFill>
                <a:latin typeface="+mj-lt"/>
                <a:ea typeface="Helvetica Neue"/>
                <a:cs typeface="Helvetica Neue"/>
                <a:sym typeface="Helvetica Neue"/>
              </a:rPr>
              <a:t>Web Server</a:t>
            </a:r>
            <a:endParaRPr sz="1200" dirty="0">
              <a:latin typeface="+mj-lt"/>
            </a:endParaRPr>
          </a:p>
        </p:txBody>
      </p:sp>
      <p:pic>
        <p:nvPicPr>
          <p:cNvPr id="452" name="Google Shape;452;p52" descr="Image"/>
          <p:cNvPicPr preferRelativeResize="0"/>
          <p:nvPr/>
        </p:nvPicPr>
        <p:blipFill rotWithShape="1">
          <a:blip r:embed="rId9">
            <a:alphaModFix/>
          </a:blip>
          <a:srcRect/>
          <a:stretch/>
        </p:blipFill>
        <p:spPr>
          <a:xfrm>
            <a:off x="6739041" y="1110723"/>
            <a:ext cx="551878" cy="250285"/>
          </a:xfrm>
          <a:prstGeom prst="rect">
            <a:avLst/>
          </a:prstGeom>
          <a:noFill/>
          <a:ln>
            <a:noFill/>
          </a:ln>
        </p:spPr>
      </p:pic>
      <p:sp>
        <p:nvSpPr>
          <p:cNvPr id="453" name="Google Shape;453;p52"/>
          <p:cNvSpPr txBox="1"/>
          <p:nvPr/>
        </p:nvSpPr>
        <p:spPr>
          <a:xfrm>
            <a:off x="4408539" y="3769074"/>
            <a:ext cx="1333485" cy="324449"/>
          </a:xfrm>
          <a:prstGeom prst="rect">
            <a:avLst/>
          </a:prstGeom>
          <a:noFill/>
          <a:ln>
            <a:noFill/>
          </a:ln>
        </p:spPr>
        <p:txBody>
          <a:bodyPr spcFirstLastPara="1" wrap="square" lIns="24025" tIns="24025" rIns="24025" bIns="24025" anchor="ctr" anchorCtr="0">
            <a:noAutofit/>
          </a:bodyPr>
          <a:lstStyle/>
          <a:p>
            <a:pPr marL="0" marR="0" lvl="0" indent="0" algn="ctr" rtl="0">
              <a:lnSpc>
                <a:spcPct val="100000"/>
              </a:lnSpc>
              <a:spcBef>
                <a:spcPts val="0"/>
              </a:spcBef>
              <a:spcAft>
                <a:spcPts val="0"/>
              </a:spcAft>
              <a:buClr>
                <a:srgbClr val="000000"/>
              </a:buClr>
              <a:buSzPts val="1700"/>
              <a:buFont typeface="Helvetica Neue"/>
              <a:buNone/>
            </a:pPr>
            <a:r>
              <a:rPr lang="en" b="1" i="0" u="none" strike="noStrike" cap="none" dirty="0">
                <a:solidFill>
                  <a:schemeClr val="tx1">
                    <a:lumMod val="95000"/>
                    <a:lumOff val="5000"/>
                  </a:schemeClr>
                </a:solidFill>
                <a:latin typeface="+mj-lt"/>
                <a:ea typeface="Helvetica Neue"/>
                <a:cs typeface="Helvetica Neue"/>
                <a:sym typeface="Helvetica Neue"/>
              </a:rPr>
              <a:t>Experiment Automator</a:t>
            </a:r>
            <a:endParaRPr b="1" dirty="0">
              <a:solidFill>
                <a:schemeClr val="tx1">
                  <a:lumMod val="95000"/>
                  <a:lumOff val="5000"/>
                </a:schemeClr>
              </a:solidFill>
              <a:latin typeface="+mj-lt"/>
            </a:endParaRPr>
          </a:p>
        </p:txBody>
      </p:sp>
      <p:sp>
        <p:nvSpPr>
          <p:cNvPr id="454" name="Google Shape;454;p52"/>
          <p:cNvSpPr txBox="1"/>
          <p:nvPr/>
        </p:nvSpPr>
        <p:spPr>
          <a:xfrm>
            <a:off x="6639494" y="3806085"/>
            <a:ext cx="1333486" cy="248249"/>
          </a:xfrm>
          <a:prstGeom prst="rect">
            <a:avLst/>
          </a:prstGeom>
          <a:noFill/>
          <a:ln>
            <a:noFill/>
          </a:ln>
        </p:spPr>
        <p:txBody>
          <a:bodyPr spcFirstLastPara="1" wrap="square" lIns="24025" tIns="24025" rIns="24025" bIns="24025" anchor="ctr" anchorCtr="0">
            <a:noAutofit/>
          </a:bodyPr>
          <a:lstStyle/>
          <a:p>
            <a:pPr marL="0" marR="0" lvl="0" indent="0" algn="ctr" rtl="0">
              <a:lnSpc>
                <a:spcPct val="100000"/>
              </a:lnSpc>
              <a:spcBef>
                <a:spcPts val="0"/>
              </a:spcBef>
              <a:spcAft>
                <a:spcPts val="0"/>
              </a:spcAft>
              <a:buClr>
                <a:srgbClr val="000000"/>
              </a:buClr>
              <a:buSzPts val="1700"/>
              <a:buFont typeface="Helvetica Neue"/>
              <a:buNone/>
            </a:pPr>
            <a:r>
              <a:rPr lang="en" b="1" i="0" u="none" strike="noStrike" cap="none" dirty="0">
                <a:solidFill>
                  <a:srgbClr val="000000"/>
                </a:solidFill>
                <a:latin typeface="+mj-lt"/>
                <a:ea typeface="Helvetica Neue"/>
                <a:cs typeface="Helvetica Neue"/>
                <a:sym typeface="Helvetica Neue"/>
              </a:rPr>
              <a:t>Data/Analysis</a:t>
            </a:r>
            <a:endParaRPr b="1" dirty="0">
              <a:latin typeface="+mj-lt"/>
            </a:endParaRPr>
          </a:p>
        </p:txBody>
      </p:sp>
      <p:sp>
        <p:nvSpPr>
          <p:cNvPr id="455" name="Google Shape;455;p52"/>
          <p:cNvSpPr txBox="1"/>
          <p:nvPr/>
        </p:nvSpPr>
        <p:spPr>
          <a:xfrm>
            <a:off x="1547946" y="3703979"/>
            <a:ext cx="947897" cy="248249"/>
          </a:xfrm>
          <a:prstGeom prst="rect">
            <a:avLst/>
          </a:prstGeom>
          <a:noFill/>
          <a:ln>
            <a:noFill/>
          </a:ln>
        </p:spPr>
        <p:txBody>
          <a:bodyPr spcFirstLastPara="1" wrap="square" lIns="24025" tIns="24025" rIns="24025" bIns="24025" anchor="ctr" anchorCtr="0">
            <a:noAutofit/>
          </a:bodyPr>
          <a:lstStyle/>
          <a:p>
            <a:pPr marL="0" marR="0" lvl="0" indent="0" algn="ctr" rtl="0">
              <a:lnSpc>
                <a:spcPct val="100000"/>
              </a:lnSpc>
              <a:spcBef>
                <a:spcPts val="0"/>
              </a:spcBef>
              <a:spcAft>
                <a:spcPts val="0"/>
              </a:spcAft>
              <a:buClr>
                <a:srgbClr val="000000"/>
              </a:buClr>
              <a:buSzPts val="1700"/>
              <a:buFont typeface="Helvetica Neue"/>
              <a:buNone/>
            </a:pPr>
            <a:r>
              <a:rPr lang="en" b="1" i="0" u="none" strike="noStrike" cap="none" dirty="0">
                <a:solidFill>
                  <a:srgbClr val="000000"/>
                </a:solidFill>
                <a:latin typeface="+mj-lt"/>
                <a:ea typeface="Helvetica Neue"/>
                <a:cs typeface="Helvetica Neue"/>
                <a:sym typeface="Helvetica Neue"/>
              </a:rPr>
              <a:t>Runner</a:t>
            </a:r>
            <a:endParaRPr b="1" dirty="0">
              <a:latin typeface="+mj-lt"/>
            </a:endParaRPr>
          </a:p>
        </p:txBody>
      </p:sp>
      <p:sp>
        <p:nvSpPr>
          <p:cNvPr id="456" name="Google Shape;456;p52"/>
          <p:cNvSpPr txBox="1"/>
          <p:nvPr/>
        </p:nvSpPr>
        <p:spPr>
          <a:xfrm>
            <a:off x="4581327" y="4154880"/>
            <a:ext cx="1067977" cy="268545"/>
          </a:xfrm>
          <a:prstGeom prst="rect">
            <a:avLst/>
          </a:prstGeom>
          <a:noFill/>
          <a:ln>
            <a:noFill/>
          </a:ln>
        </p:spPr>
        <p:txBody>
          <a:bodyPr spcFirstLastPara="1" wrap="square" lIns="24025" tIns="24025" rIns="24025" bIns="24025" anchor="ctr" anchorCtr="0">
            <a:noAutofit/>
          </a:bodyPr>
          <a:lstStyle/>
          <a:p>
            <a:pPr marL="0" marR="0" lvl="0" indent="0" algn="ctr" rtl="0">
              <a:lnSpc>
                <a:spcPct val="100000"/>
              </a:lnSpc>
              <a:spcBef>
                <a:spcPts val="0"/>
              </a:spcBef>
              <a:spcAft>
                <a:spcPts val="0"/>
              </a:spcAft>
              <a:buClr>
                <a:srgbClr val="000000"/>
              </a:buClr>
              <a:buSzPts val="1400"/>
              <a:buFont typeface="Helvetica Neue"/>
              <a:buNone/>
            </a:pPr>
            <a:r>
              <a:rPr lang="en" sz="1400" b="1" i="0" u="none" strike="noStrike" cap="none" dirty="0">
                <a:solidFill>
                  <a:schemeClr val="tx1">
                    <a:lumMod val="95000"/>
                    <a:lumOff val="5000"/>
                  </a:schemeClr>
                </a:solidFill>
                <a:latin typeface="+mj-lt"/>
                <a:ea typeface="Helvetica Neue"/>
                <a:cs typeface="Helvetica Neue"/>
                <a:sym typeface="Helvetica Neue"/>
              </a:rPr>
              <a:t>(Hindsight)</a:t>
            </a:r>
            <a:endParaRPr sz="1600" dirty="0">
              <a:solidFill>
                <a:schemeClr val="tx1">
                  <a:lumMod val="95000"/>
                  <a:lumOff val="5000"/>
                </a:schemeClr>
              </a:solidFill>
              <a:latin typeface="+mj-lt"/>
            </a:endParaRPr>
          </a:p>
        </p:txBody>
      </p:sp>
      <p:pic>
        <p:nvPicPr>
          <p:cNvPr id="457" name="Google Shape;457;p52" descr="Image"/>
          <p:cNvPicPr preferRelativeResize="0"/>
          <p:nvPr/>
        </p:nvPicPr>
        <p:blipFill rotWithShape="1">
          <a:blip r:embed="rId10">
            <a:alphaModFix/>
          </a:blip>
          <a:srcRect/>
          <a:stretch/>
        </p:blipFill>
        <p:spPr>
          <a:xfrm>
            <a:off x="6906590" y="1959785"/>
            <a:ext cx="660117" cy="538604"/>
          </a:xfrm>
          <a:prstGeom prst="rect">
            <a:avLst/>
          </a:prstGeom>
          <a:noFill/>
          <a:ln>
            <a:noFill/>
          </a:ln>
        </p:spPr>
      </p:pic>
      <p:cxnSp>
        <p:nvCxnSpPr>
          <p:cNvPr id="458" name="Google Shape;458;p52"/>
          <p:cNvCxnSpPr/>
          <p:nvPr/>
        </p:nvCxnSpPr>
        <p:spPr>
          <a:xfrm>
            <a:off x="7219606" y="1738930"/>
            <a:ext cx="0" cy="248249"/>
          </a:xfrm>
          <a:prstGeom prst="straightConnector1">
            <a:avLst/>
          </a:prstGeom>
          <a:noFill/>
          <a:ln w="25400" cap="flat" cmpd="sng">
            <a:solidFill>
              <a:srgbClr val="000000"/>
            </a:solidFill>
            <a:prstDash val="solid"/>
            <a:miter lim="400000"/>
            <a:headEnd type="none" w="sm" len="sm"/>
            <a:tailEnd type="triangle" w="med" len="med"/>
          </a:ln>
        </p:spPr>
      </p:cxnSp>
      <p:cxnSp>
        <p:nvCxnSpPr>
          <p:cNvPr id="459" name="Google Shape;459;p52"/>
          <p:cNvCxnSpPr/>
          <p:nvPr/>
        </p:nvCxnSpPr>
        <p:spPr>
          <a:xfrm rot="10800000">
            <a:off x="7224320" y="2731533"/>
            <a:ext cx="0" cy="213635"/>
          </a:xfrm>
          <a:prstGeom prst="straightConnector1">
            <a:avLst/>
          </a:prstGeom>
          <a:noFill/>
          <a:ln w="25400" cap="flat" cmpd="sng">
            <a:solidFill>
              <a:srgbClr val="000000"/>
            </a:solidFill>
            <a:prstDash val="solid"/>
            <a:miter lim="400000"/>
            <a:headEnd type="none" w="sm" len="sm"/>
            <a:tailEnd type="triangle" w="med" len="med"/>
          </a:ln>
        </p:spPr>
      </p:cxnSp>
      <p:sp>
        <p:nvSpPr>
          <p:cNvPr id="460" name="Google Shape;460;p52"/>
          <p:cNvSpPr txBox="1"/>
          <p:nvPr/>
        </p:nvSpPr>
        <p:spPr>
          <a:xfrm>
            <a:off x="6794189" y="2539650"/>
            <a:ext cx="771720" cy="213635"/>
          </a:xfrm>
          <a:prstGeom prst="rect">
            <a:avLst/>
          </a:prstGeom>
          <a:noFill/>
          <a:ln>
            <a:noFill/>
          </a:ln>
        </p:spPr>
        <p:txBody>
          <a:bodyPr spcFirstLastPara="1" wrap="square" lIns="24025" tIns="24025" rIns="24025" bIns="24025" anchor="ctr" anchorCtr="0">
            <a:noAutofit/>
          </a:bodyPr>
          <a:lstStyle/>
          <a:p>
            <a:pPr marL="0" marR="0" lvl="0" indent="0" algn="ctr" rtl="0">
              <a:lnSpc>
                <a:spcPct val="100000"/>
              </a:lnSpc>
              <a:spcBef>
                <a:spcPts val="0"/>
              </a:spcBef>
              <a:spcAft>
                <a:spcPts val="0"/>
              </a:spcAft>
              <a:buClr>
                <a:srgbClr val="000000"/>
              </a:buClr>
              <a:buSzPts val="1400"/>
              <a:buFont typeface="Helvetica Neue"/>
              <a:buNone/>
            </a:pPr>
            <a:r>
              <a:rPr lang="en" sz="1200" b="1" i="0" u="none" strike="noStrike" cap="none" dirty="0">
                <a:solidFill>
                  <a:srgbClr val="000000"/>
                </a:solidFill>
                <a:latin typeface="+mj-lt"/>
                <a:ea typeface="Helvetica Neue"/>
                <a:cs typeface="Helvetica Neue"/>
                <a:sym typeface="Helvetica Neue"/>
              </a:rPr>
              <a:t>Analysis</a:t>
            </a:r>
            <a:endParaRPr sz="1200" dirty="0">
              <a:latin typeface="+mj-lt"/>
            </a:endParaRPr>
          </a:p>
        </p:txBody>
      </p:sp>
      <p:sp>
        <p:nvSpPr>
          <p:cNvPr id="461" name="Google Shape;461;p52"/>
          <p:cNvSpPr/>
          <p:nvPr/>
        </p:nvSpPr>
        <p:spPr>
          <a:xfrm>
            <a:off x="565169" y="3082715"/>
            <a:ext cx="2733444" cy="304689"/>
          </a:xfrm>
          <a:prstGeom prst="rect">
            <a:avLst/>
          </a:prstGeom>
          <a:solidFill>
            <a:srgbClr val="D6D5D5"/>
          </a:solidFill>
          <a:ln w="12700" cap="flat" cmpd="sng">
            <a:solidFill>
              <a:srgbClr val="000000"/>
            </a:solidFill>
            <a:prstDash val="solid"/>
            <a:miter lim="400000"/>
            <a:headEnd type="none" w="sm" len="sm"/>
            <a:tailEnd type="none" w="sm" len="sm"/>
          </a:ln>
        </p:spPr>
        <p:txBody>
          <a:bodyPr spcFirstLastPara="1" wrap="square" lIns="24025" tIns="24025" rIns="24025" bIns="24025" anchor="ctr" anchorCtr="0">
            <a:noAutofit/>
          </a:bodyPr>
          <a:lstStyle/>
          <a:p>
            <a:pPr marL="0" marR="0" lvl="0" indent="0" algn="ctr" rtl="0">
              <a:lnSpc>
                <a:spcPct val="100000"/>
              </a:lnSpc>
              <a:spcBef>
                <a:spcPts val="0"/>
              </a:spcBef>
              <a:spcAft>
                <a:spcPts val="0"/>
              </a:spcAft>
              <a:buClr>
                <a:srgbClr val="000000"/>
              </a:buClr>
              <a:buSzPts val="1400"/>
              <a:buFont typeface="Helvetica Neue"/>
              <a:buNone/>
            </a:pPr>
            <a:r>
              <a:rPr lang="en" sz="1400" b="0" i="0" u="none" strike="noStrike" cap="none">
                <a:solidFill>
                  <a:srgbClr val="000000"/>
                </a:solidFill>
                <a:latin typeface="+mj-lt"/>
                <a:ea typeface="Helvetica Neue"/>
                <a:cs typeface="Helvetica Neue"/>
                <a:sym typeface="Helvetica Neue"/>
              </a:rPr>
              <a:t>Iptables</a:t>
            </a:r>
            <a:endParaRPr sz="1600">
              <a:latin typeface="+mj-lt"/>
            </a:endParaRPr>
          </a:p>
        </p:txBody>
      </p:sp>
      <p:sp>
        <p:nvSpPr>
          <p:cNvPr id="462" name="Google Shape;462;p52"/>
          <p:cNvSpPr/>
          <p:nvPr/>
        </p:nvSpPr>
        <p:spPr>
          <a:xfrm>
            <a:off x="4410301" y="1574550"/>
            <a:ext cx="1333757" cy="348783"/>
          </a:xfrm>
          <a:prstGeom prst="rect">
            <a:avLst/>
          </a:prstGeom>
          <a:solidFill>
            <a:srgbClr val="F0F0F0"/>
          </a:solidFill>
          <a:ln w="25400" cap="flat" cmpd="sng">
            <a:solidFill>
              <a:srgbClr val="000000"/>
            </a:solidFill>
            <a:prstDash val="solid"/>
            <a:miter lim="400000"/>
            <a:headEnd type="none" w="sm" len="sm"/>
            <a:tailEnd type="none" w="sm" len="sm"/>
          </a:ln>
        </p:spPr>
        <p:txBody>
          <a:bodyPr spcFirstLastPara="1" wrap="square" lIns="24025" tIns="24025" rIns="24025" bIns="24025" anchor="ctr" anchorCtr="0">
            <a:noAutofit/>
          </a:bodyPr>
          <a:lstStyle/>
          <a:p>
            <a:pPr marL="0" lvl="0" indent="0" algn="ctr" rtl="0">
              <a:spcBef>
                <a:spcPts val="0"/>
              </a:spcBef>
              <a:spcAft>
                <a:spcPts val="0"/>
              </a:spcAft>
              <a:buClr>
                <a:schemeClr val="dk1"/>
              </a:buClr>
              <a:buSzPts val="1300"/>
              <a:buFont typeface="Helvetica Neue"/>
              <a:buNone/>
            </a:pPr>
            <a:r>
              <a:rPr lang="en" sz="1300" dirty="0">
                <a:solidFill>
                  <a:schemeClr val="tx1">
                    <a:lumMod val="95000"/>
                    <a:lumOff val="5000"/>
                  </a:schemeClr>
                </a:solidFill>
                <a:latin typeface="+mj-lt"/>
                <a:ea typeface="Helvetica Neue"/>
                <a:cs typeface="Helvetica Neue"/>
                <a:sym typeface="Helvetica Neue"/>
              </a:rPr>
              <a:t>Script Injector</a:t>
            </a:r>
            <a:endParaRPr sz="1300" dirty="0">
              <a:solidFill>
                <a:schemeClr val="tx1">
                  <a:lumMod val="95000"/>
                  <a:lumOff val="5000"/>
                </a:schemeClr>
              </a:solidFill>
              <a:latin typeface="+mj-lt"/>
              <a:ea typeface="Helvetica Neue"/>
              <a:cs typeface="Helvetica Neue"/>
              <a:sym typeface="Helvetica Neue"/>
            </a:endParaRPr>
          </a:p>
        </p:txBody>
      </p:sp>
      <p:sp>
        <p:nvSpPr>
          <p:cNvPr id="463" name="Google Shape;463;p52"/>
          <p:cNvSpPr/>
          <p:nvPr/>
        </p:nvSpPr>
        <p:spPr>
          <a:xfrm>
            <a:off x="4410301" y="1215227"/>
            <a:ext cx="1333757" cy="356941"/>
          </a:xfrm>
          <a:prstGeom prst="rect">
            <a:avLst/>
          </a:prstGeom>
          <a:solidFill>
            <a:srgbClr val="F0F0F0"/>
          </a:solidFill>
          <a:ln w="25400" cap="flat" cmpd="sng">
            <a:solidFill>
              <a:srgbClr val="000000"/>
            </a:solidFill>
            <a:prstDash val="solid"/>
            <a:miter lim="400000"/>
            <a:headEnd type="none" w="sm" len="sm"/>
            <a:tailEnd type="none" w="sm" len="sm"/>
          </a:ln>
        </p:spPr>
        <p:txBody>
          <a:bodyPr spcFirstLastPara="1" wrap="square" lIns="24025" tIns="24025" rIns="24025" bIns="24025" anchor="ctr" anchorCtr="0">
            <a:noAutofit/>
          </a:bodyPr>
          <a:lstStyle/>
          <a:p>
            <a:pPr marL="0" lvl="0" indent="0" algn="ctr" rtl="0">
              <a:spcBef>
                <a:spcPts val="0"/>
              </a:spcBef>
              <a:spcAft>
                <a:spcPts val="0"/>
              </a:spcAft>
              <a:buClr>
                <a:schemeClr val="dk1"/>
              </a:buClr>
              <a:buSzPts val="1300"/>
              <a:buFont typeface="Helvetica Neue"/>
              <a:buNone/>
            </a:pPr>
            <a:r>
              <a:rPr lang="en" sz="1200" dirty="0">
                <a:solidFill>
                  <a:schemeClr val="tx1">
                    <a:lumMod val="95000"/>
                    <a:lumOff val="5000"/>
                  </a:schemeClr>
                </a:solidFill>
                <a:latin typeface="+mj-lt"/>
                <a:ea typeface="Helvetica Neue"/>
                <a:cs typeface="Helvetica Neue"/>
                <a:sym typeface="Helvetica Neue"/>
              </a:rPr>
              <a:t>Record/Replay (</a:t>
            </a:r>
            <a:r>
              <a:rPr lang="en" sz="1200" dirty="0" err="1">
                <a:solidFill>
                  <a:schemeClr val="tx1">
                    <a:lumMod val="95000"/>
                    <a:lumOff val="5000"/>
                  </a:schemeClr>
                </a:solidFill>
                <a:latin typeface="+mj-lt"/>
                <a:ea typeface="Helvetica Neue"/>
                <a:cs typeface="Helvetica Neue"/>
                <a:sym typeface="Helvetica Neue"/>
              </a:rPr>
              <a:t>WprGo</a:t>
            </a:r>
            <a:r>
              <a:rPr lang="en" sz="1200" dirty="0">
                <a:solidFill>
                  <a:schemeClr val="tx1">
                    <a:lumMod val="95000"/>
                    <a:lumOff val="5000"/>
                  </a:schemeClr>
                </a:solidFill>
                <a:latin typeface="+mj-lt"/>
                <a:ea typeface="Helvetica Neue"/>
                <a:cs typeface="Helvetica Neue"/>
                <a:sym typeface="Helvetica Neue"/>
              </a:rPr>
              <a:t>)</a:t>
            </a:r>
            <a:endParaRPr sz="1200" dirty="0">
              <a:solidFill>
                <a:schemeClr val="tx1">
                  <a:lumMod val="95000"/>
                  <a:lumOff val="5000"/>
                </a:schemeClr>
              </a:solidFill>
              <a:latin typeface="+mj-lt"/>
              <a:ea typeface="Helvetica Neue"/>
              <a:cs typeface="Helvetica Neue"/>
              <a:sym typeface="Helvetica Neue"/>
            </a:endParaRPr>
          </a:p>
        </p:txBody>
      </p:sp>
      <p:sp>
        <p:nvSpPr>
          <p:cNvPr id="464" name="Google Shape;464;p52"/>
          <p:cNvSpPr txBox="1"/>
          <p:nvPr/>
        </p:nvSpPr>
        <p:spPr>
          <a:xfrm>
            <a:off x="2614841" y="1499529"/>
            <a:ext cx="1826890" cy="464122"/>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dirty="0">
                <a:solidFill>
                  <a:schemeClr val="accent3">
                    <a:lumMod val="50000"/>
                  </a:schemeClr>
                </a:solidFill>
                <a:latin typeface="+mj-lt"/>
                <a:ea typeface="Helvetica Neue"/>
                <a:cs typeface="Helvetica Neue"/>
                <a:sym typeface="Helvetica Neue"/>
              </a:rPr>
              <a:t>Inject </a:t>
            </a:r>
            <a:endParaRPr sz="1200" b="1" dirty="0">
              <a:solidFill>
                <a:schemeClr val="accent3">
                  <a:lumMod val="50000"/>
                </a:schemeClr>
              </a:solidFill>
              <a:latin typeface="+mj-lt"/>
              <a:ea typeface="Helvetica Neue"/>
              <a:cs typeface="Helvetica Neue"/>
              <a:sym typeface="Helvetica Neue"/>
            </a:endParaRPr>
          </a:p>
          <a:p>
            <a:pPr marL="0" lvl="0" indent="0" algn="ctr" rtl="0">
              <a:spcBef>
                <a:spcPts val="0"/>
              </a:spcBef>
              <a:spcAft>
                <a:spcPts val="0"/>
              </a:spcAft>
              <a:buNone/>
            </a:pPr>
            <a:r>
              <a:rPr lang="en" sz="1200" b="1" dirty="0">
                <a:solidFill>
                  <a:schemeClr val="accent3">
                    <a:lumMod val="50000"/>
                  </a:schemeClr>
                </a:solidFill>
                <a:latin typeface="+mj-lt"/>
                <a:ea typeface="Helvetica Neue"/>
                <a:cs typeface="Helvetica Neue"/>
                <a:sym typeface="Helvetica Neue"/>
              </a:rPr>
              <a:t>boomerang.js</a:t>
            </a:r>
            <a:endParaRPr sz="1200" dirty="0">
              <a:solidFill>
                <a:schemeClr val="accent3">
                  <a:lumMod val="50000"/>
                </a:schemeClr>
              </a:solidFill>
              <a:latin typeface="+mj-lt"/>
            </a:endParaRPr>
          </a:p>
        </p:txBody>
      </p:sp>
      <p:sp>
        <p:nvSpPr>
          <p:cNvPr id="2" name="TextBox 1">
            <a:extLst>
              <a:ext uri="{FF2B5EF4-FFF2-40B4-BE49-F238E27FC236}">
                <a16:creationId xmlns:a16="http://schemas.microsoft.com/office/drawing/2014/main" id="{1A978E96-A6FC-5443-A3F1-5B1AAA4CBB1C}"/>
              </a:ext>
            </a:extLst>
          </p:cNvPr>
          <p:cNvSpPr txBox="1"/>
          <p:nvPr/>
        </p:nvSpPr>
        <p:spPr>
          <a:xfrm>
            <a:off x="5723558" y="813500"/>
            <a:ext cx="995693" cy="307777"/>
          </a:xfrm>
          <a:prstGeom prst="rect">
            <a:avLst/>
          </a:prstGeom>
          <a:noFill/>
        </p:spPr>
        <p:txBody>
          <a:bodyPr wrap="square" rtlCol="0">
            <a:spAutoFit/>
          </a:bodyPr>
          <a:lstStyle/>
          <a:p>
            <a:r>
              <a:rPr lang="en-US" dirty="0"/>
              <a:t>Ajax data</a:t>
            </a:r>
          </a:p>
        </p:txBody>
      </p:sp>
      <p:pic>
        <p:nvPicPr>
          <p:cNvPr id="4" name="Audio 3">
            <a:hlinkClick r:id="" action="ppaction://media"/>
            <a:extLst>
              <a:ext uri="{FF2B5EF4-FFF2-40B4-BE49-F238E27FC236}">
                <a16:creationId xmlns:a16="http://schemas.microsoft.com/office/drawing/2014/main" id="{B2E2CAC8-02A0-974F-8E3D-76BE217FA3E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5497"/>
    </mc:Choice>
    <mc:Fallback xmlns="">
      <p:transition spd="slow" advTm="65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bldLst>
      <p:bldP spid="419" grpId="0" animBg="1"/>
      <p:bldP spid="420" grpId="0" animBg="1"/>
      <p:bldP spid="421" grpId="0" animBg="1"/>
      <p:bldP spid="436" grpId="0" animBg="1"/>
      <p:bldP spid="446" grpId="0" animBg="1"/>
      <p:bldP spid="447" grpId="0" animBg="1"/>
      <p:bldP spid="448" grpId="0" animBg="1"/>
      <p:bldP spid="456" grpId="0"/>
      <p:bldP spid="461" grpId="0" animBg="1"/>
      <p:bldP spid="462" grpId="0" animBg="1"/>
      <p:bldP spid="463" grpId="0" animBg="1"/>
      <p:bldP spid="46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53"/>
          <p:cNvSpPr txBox="1">
            <a:spLocks noGrp="1"/>
          </p:cNvSpPr>
          <p:nvPr>
            <p:ph type="sldNum" idx="12"/>
          </p:nvPr>
        </p:nvSpPr>
        <p:spPr>
          <a:xfrm>
            <a:off x="4516390" y="4905375"/>
            <a:ext cx="192600" cy="172800"/>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Helvetica Neue Light"/>
                <a:ea typeface="Helvetica Neue Light"/>
                <a:cs typeface="Helvetica Neue Light"/>
                <a:sym typeface="Helvetica Neue Light"/>
              </a:rPr>
              <a:t>11</a:t>
            </a:fld>
            <a:endParaRPr sz="500"/>
          </a:p>
        </p:txBody>
      </p:sp>
      <p:sp>
        <p:nvSpPr>
          <p:cNvPr id="470" name="Google Shape;470;p53"/>
          <p:cNvSpPr txBox="1">
            <a:spLocks noGrp="1"/>
          </p:cNvSpPr>
          <p:nvPr>
            <p:ph type="ctrTitle" idx="4294967295"/>
          </p:nvPr>
        </p:nvSpPr>
        <p:spPr>
          <a:xfrm>
            <a:off x="476879" y="352305"/>
            <a:ext cx="2172136" cy="695709"/>
          </a:xfrm>
          <a:prstGeom prst="rect">
            <a:avLst/>
          </a:prstGeom>
          <a:noFill/>
          <a:ln>
            <a:noFill/>
          </a:ln>
        </p:spPr>
        <p:txBody>
          <a:bodyPr spcFirstLastPara="1" wrap="square" lIns="19050" tIns="19050" rIns="19050" bIns="19050" anchor="ctr" anchorCtr="0">
            <a:noAutofit/>
          </a:bodyPr>
          <a:lstStyle/>
          <a:p>
            <a:pPr>
              <a:buSzPts val="2600"/>
            </a:pPr>
            <a:r>
              <a:rPr lang="en" sz="2400" dirty="0">
                <a:latin typeface="+mj-lt"/>
              </a:rPr>
              <a:t>Methodology  </a:t>
            </a:r>
            <a:endParaRPr sz="2400" dirty="0">
              <a:latin typeface="+mj-lt"/>
            </a:endParaRPr>
          </a:p>
        </p:txBody>
      </p:sp>
      <p:pic>
        <p:nvPicPr>
          <p:cNvPr id="471" name="Google Shape;471;p53" descr="Screen Shot 2020-01-13 at 1.43.32 AM.png"/>
          <p:cNvPicPr preferRelativeResize="0"/>
          <p:nvPr/>
        </p:nvPicPr>
        <p:blipFill rotWithShape="1">
          <a:blip r:embed="rId6">
            <a:alphaModFix/>
          </a:blip>
          <a:srcRect/>
          <a:stretch/>
        </p:blipFill>
        <p:spPr>
          <a:xfrm>
            <a:off x="526330" y="2362399"/>
            <a:ext cx="7961352" cy="1924928"/>
          </a:xfrm>
          <a:prstGeom prst="rect">
            <a:avLst/>
          </a:prstGeom>
          <a:noFill/>
          <a:ln>
            <a:noFill/>
          </a:ln>
        </p:spPr>
      </p:pic>
      <p:sp>
        <p:nvSpPr>
          <p:cNvPr id="472" name="Google Shape;472;p53"/>
          <p:cNvSpPr txBox="1"/>
          <p:nvPr/>
        </p:nvSpPr>
        <p:spPr>
          <a:xfrm>
            <a:off x="579934" y="1745475"/>
            <a:ext cx="7365000" cy="314400"/>
          </a:xfrm>
          <a:prstGeom prst="rect">
            <a:avLst/>
          </a:prstGeom>
          <a:noFill/>
          <a:ln>
            <a:noFill/>
          </a:ln>
        </p:spPr>
        <p:txBody>
          <a:bodyPr spcFirstLastPara="1" wrap="square" lIns="19050" tIns="19050" rIns="19050" bIns="19050" anchor="ctr" anchorCtr="0">
            <a:noAutofit/>
          </a:bodyPr>
          <a:lstStyle/>
          <a:p>
            <a:pPr marL="0" marR="0" lvl="0" indent="0" algn="l" rtl="0">
              <a:lnSpc>
                <a:spcPct val="147916"/>
              </a:lnSpc>
              <a:spcBef>
                <a:spcPts val="0"/>
              </a:spcBef>
              <a:spcAft>
                <a:spcPts val="0"/>
              </a:spcAft>
              <a:buClr>
                <a:srgbClr val="000000"/>
              </a:buClr>
              <a:buSzPts val="1800"/>
              <a:buFont typeface="Helvetica Neue"/>
              <a:buNone/>
            </a:pPr>
            <a:r>
              <a:rPr lang="en" sz="1800" b="1">
                <a:latin typeface="Helvetica Neue"/>
                <a:ea typeface="Helvetica Neue"/>
                <a:cs typeface="Helvetica Neue"/>
                <a:sym typeface="Helvetica Neue"/>
              </a:rPr>
              <a:t>Load Web pages to measure performance as seen in 2015, 2016, 2017, 2018</a:t>
            </a:r>
            <a:endParaRPr sz="500" dirty="0"/>
          </a:p>
        </p:txBody>
      </p:sp>
      <p:sp>
        <p:nvSpPr>
          <p:cNvPr id="473" name="Google Shape;473;p53"/>
          <p:cNvSpPr txBox="1"/>
          <p:nvPr/>
        </p:nvSpPr>
        <p:spPr>
          <a:xfrm>
            <a:off x="146784" y="4764195"/>
            <a:ext cx="2516744" cy="20555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r>
              <a:rPr lang="en" sz="1100" b="0" i="0" u="none" strike="noStrike" cap="none">
                <a:solidFill>
                  <a:srgbClr val="000000"/>
                </a:solidFill>
                <a:latin typeface="Helvetica Neue"/>
                <a:ea typeface="Helvetica Neue"/>
                <a:cs typeface="Helvetica Neue"/>
                <a:sym typeface="Helvetica Neue"/>
              </a:rPr>
              <a:t>Source: Cisco Visual Networking Index</a:t>
            </a:r>
            <a:endParaRPr sz="500"/>
          </a:p>
        </p:txBody>
      </p:sp>
      <p:sp>
        <p:nvSpPr>
          <p:cNvPr id="474" name="Google Shape;474;p53"/>
          <p:cNvSpPr/>
          <p:nvPr/>
        </p:nvSpPr>
        <p:spPr>
          <a:xfrm>
            <a:off x="307575" y="3785688"/>
            <a:ext cx="8287800" cy="529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Audio 2">
            <a:hlinkClick r:id="" action="ppaction://media"/>
            <a:extLst>
              <a:ext uri="{FF2B5EF4-FFF2-40B4-BE49-F238E27FC236}">
                <a16:creationId xmlns:a16="http://schemas.microsoft.com/office/drawing/2014/main" id="{22AE402B-675E-6B41-AC5C-D041A571352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6322"/>
    </mc:Choice>
    <mc:Fallback xmlns="">
      <p:transition spd="slow" advTm="36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74"/>
                                        </p:tgtEl>
                                        <p:attrNameLst>
                                          <p:attrName>style.visibility</p:attrName>
                                        </p:attrNameLst>
                                      </p:cBhvr>
                                      <p:to>
                                        <p:strVal val="visible"/>
                                      </p:to>
                                    </p:set>
                                    <p:animEffect transition="in" filter="fade">
                                      <p:cBhvr>
                                        <p:cTn id="11" dur="1000"/>
                                        <p:tgtEl>
                                          <p:spTgt spid="47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22" name="Google Shape;267;p47">
            <a:extLst>
              <a:ext uri="{FF2B5EF4-FFF2-40B4-BE49-F238E27FC236}">
                <a16:creationId xmlns:a16="http://schemas.microsoft.com/office/drawing/2014/main" id="{5E6BDA80-E72A-814B-B7C4-E9F294C0C6D2}"/>
              </a:ext>
            </a:extLst>
          </p:cNvPr>
          <p:cNvSpPr txBox="1"/>
          <p:nvPr/>
        </p:nvSpPr>
        <p:spPr>
          <a:xfrm>
            <a:off x="447194" y="396171"/>
            <a:ext cx="2322286" cy="515700"/>
          </a:xfrm>
          <a:prstGeom prst="rect">
            <a:avLst/>
          </a:prstGeom>
          <a:noFill/>
          <a:ln>
            <a:noFill/>
          </a:ln>
        </p:spPr>
        <p:txBody>
          <a:bodyPr spcFirstLastPara="1" wrap="square" lIns="19050" tIns="19050" rIns="19050" bIns="19050" anchor="ctr" anchorCtr="0">
            <a:noAutofit/>
          </a:bodyPr>
          <a:lstStyle>
            <a:defPPr marR="0" lvl="0" algn="l" rtl="0">
              <a:lnSpc>
                <a:spcPct val="100000"/>
              </a:lnSpc>
              <a:spcBef>
                <a:spcPts val="0"/>
              </a:spcBef>
              <a:spcAft>
                <a:spcPts val="0"/>
              </a:spcAft>
            </a:defPPr>
            <a:lvl1pPr marL="0" indent="0">
              <a:buSzPts val="2600"/>
              <a:buFont typeface="Helvetica Neue"/>
              <a:buNone/>
              <a:defRPr sz="2600">
                <a:latin typeface="+mj-lt"/>
                <a:ea typeface="Helvetica Neue"/>
                <a:cs typeface="Helvetica Neue"/>
                <a:sym typeface="Helvetica Neue"/>
              </a:defRPr>
            </a:lvl1pPr>
            <a:lvl2pPr>
              <a:buSzPts val="3000"/>
              <a:buFont typeface="Helvetica Neue"/>
              <a:buNone/>
              <a:defRPr sz="3000">
                <a:latin typeface="Helvetica Neue"/>
                <a:ea typeface="Helvetica Neue"/>
                <a:cs typeface="Helvetica Neue"/>
                <a:sym typeface="Helvetica Neue"/>
              </a:defRPr>
            </a:lvl2pPr>
            <a:lvl3pPr>
              <a:buSzPts val="3000"/>
              <a:buFont typeface="Helvetica Neue"/>
              <a:buNone/>
              <a:defRPr sz="3000">
                <a:latin typeface="Helvetica Neue"/>
                <a:ea typeface="Helvetica Neue"/>
                <a:cs typeface="Helvetica Neue"/>
                <a:sym typeface="Helvetica Neue"/>
              </a:defRPr>
            </a:lvl3pPr>
            <a:lvl4pPr>
              <a:buSzPts val="3000"/>
              <a:buFont typeface="Helvetica Neue"/>
              <a:buNone/>
              <a:defRPr sz="3000">
                <a:latin typeface="Helvetica Neue"/>
                <a:ea typeface="Helvetica Neue"/>
                <a:cs typeface="Helvetica Neue"/>
                <a:sym typeface="Helvetica Neue"/>
              </a:defRPr>
            </a:lvl4pPr>
            <a:lvl5pPr>
              <a:buSzPts val="3000"/>
              <a:buFont typeface="Helvetica Neue"/>
              <a:buNone/>
              <a:defRPr sz="3000">
                <a:latin typeface="Helvetica Neue"/>
                <a:ea typeface="Helvetica Neue"/>
                <a:cs typeface="Helvetica Neue"/>
                <a:sym typeface="Helvetica Neue"/>
              </a:defRPr>
            </a:lvl5pPr>
            <a:lvl6pPr>
              <a:buSzPts val="3000"/>
              <a:buFont typeface="Helvetica Neue"/>
              <a:buNone/>
              <a:defRPr sz="3000">
                <a:latin typeface="Helvetica Neue"/>
                <a:ea typeface="Helvetica Neue"/>
                <a:cs typeface="Helvetica Neue"/>
                <a:sym typeface="Helvetica Neue"/>
              </a:defRPr>
            </a:lvl6pPr>
            <a:lvl7pPr>
              <a:buSzPts val="3000"/>
              <a:buFont typeface="Helvetica Neue"/>
              <a:buNone/>
              <a:defRPr sz="3000">
                <a:latin typeface="Helvetica Neue"/>
                <a:ea typeface="Helvetica Neue"/>
                <a:cs typeface="Helvetica Neue"/>
                <a:sym typeface="Helvetica Neue"/>
              </a:defRPr>
            </a:lvl7pPr>
            <a:lvl8pPr>
              <a:buSzPts val="3000"/>
              <a:buFont typeface="Helvetica Neue"/>
              <a:buNone/>
              <a:defRPr sz="3000">
                <a:latin typeface="Helvetica Neue"/>
                <a:ea typeface="Helvetica Neue"/>
                <a:cs typeface="Helvetica Neue"/>
                <a:sym typeface="Helvetica Neue"/>
              </a:defRPr>
            </a:lvl8pPr>
            <a:lvl9pPr>
              <a:buSzPts val="3000"/>
              <a:buFont typeface="Helvetica Neue"/>
              <a:buNone/>
              <a:defRPr sz="3000">
                <a:latin typeface="Helvetica Neue"/>
                <a:ea typeface="Helvetica Neue"/>
                <a:cs typeface="Helvetica Neue"/>
                <a:sym typeface="Helvetica Neue"/>
              </a:defRPr>
            </a:lvl9pPr>
          </a:lstStyle>
          <a:p>
            <a:r>
              <a:rPr lang="en-US" sz="2400" dirty="0"/>
              <a:t>Key findings</a:t>
            </a:r>
          </a:p>
        </p:txBody>
      </p:sp>
      <p:sp>
        <p:nvSpPr>
          <p:cNvPr id="23" name="Rectangle 22">
            <a:extLst>
              <a:ext uri="{FF2B5EF4-FFF2-40B4-BE49-F238E27FC236}">
                <a16:creationId xmlns:a16="http://schemas.microsoft.com/office/drawing/2014/main" id="{AE3AA0C4-FC75-F744-9D60-79D4D380E2C9}"/>
              </a:ext>
            </a:extLst>
          </p:cNvPr>
          <p:cNvSpPr/>
          <p:nvPr/>
        </p:nvSpPr>
        <p:spPr>
          <a:xfrm>
            <a:off x="364371" y="911871"/>
            <a:ext cx="7933582" cy="338554"/>
          </a:xfrm>
          <a:prstGeom prst="rect">
            <a:avLst/>
          </a:prstGeom>
        </p:spPr>
        <p:txBody>
          <a:bodyPr wrap="none">
            <a:spAutoFit/>
          </a:bodyPr>
          <a:lstStyle/>
          <a:p>
            <a:pPr lvl="0"/>
            <a:r>
              <a:rPr lang="en-US" sz="1600" b="1" dirty="0">
                <a:solidFill>
                  <a:schemeClr val="dk1"/>
                </a:solidFill>
                <a:ea typeface="Helvetica Neue"/>
                <a:cs typeface="Helvetica Neue"/>
                <a:sym typeface="Helvetica Neue"/>
              </a:rPr>
              <a:t>Q: What factors are causing the improvements in mobile Web user experience?</a:t>
            </a:r>
          </a:p>
        </p:txBody>
      </p:sp>
      <p:sp>
        <p:nvSpPr>
          <p:cNvPr id="24" name="TextBox 23">
            <a:extLst>
              <a:ext uri="{FF2B5EF4-FFF2-40B4-BE49-F238E27FC236}">
                <a16:creationId xmlns:a16="http://schemas.microsoft.com/office/drawing/2014/main" id="{87A2D599-F9DE-E145-899A-432A677F2303}"/>
              </a:ext>
            </a:extLst>
          </p:cNvPr>
          <p:cNvSpPr txBox="1"/>
          <p:nvPr/>
        </p:nvSpPr>
        <p:spPr>
          <a:xfrm>
            <a:off x="470497" y="1452058"/>
            <a:ext cx="2491389" cy="400110"/>
          </a:xfrm>
          <a:prstGeom prst="rect">
            <a:avLst/>
          </a:prstGeom>
          <a:solidFill>
            <a:schemeClr val="accent6">
              <a:lumMod val="20000"/>
              <a:lumOff val="80000"/>
            </a:schemeClr>
          </a:solidFill>
        </p:spPr>
        <p:txBody>
          <a:bodyPr wrap="square" rtlCol="0">
            <a:spAutoFit/>
          </a:bodyPr>
          <a:lstStyle/>
          <a:p>
            <a:r>
              <a:rPr lang="en-US" sz="2000" dirty="0"/>
              <a:t>Optimized pages?</a:t>
            </a:r>
          </a:p>
        </p:txBody>
      </p:sp>
      <p:sp>
        <p:nvSpPr>
          <p:cNvPr id="25" name="Google Shape;480;p54">
            <a:extLst>
              <a:ext uri="{FF2B5EF4-FFF2-40B4-BE49-F238E27FC236}">
                <a16:creationId xmlns:a16="http://schemas.microsoft.com/office/drawing/2014/main" id="{C8E86A40-98E2-584E-A50C-6DD362BD18E9}"/>
              </a:ext>
            </a:extLst>
          </p:cNvPr>
          <p:cNvSpPr txBox="1"/>
          <p:nvPr/>
        </p:nvSpPr>
        <p:spPr>
          <a:xfrm>
            <a:off x="3770670" y="1397724"/>
            <a:ext cx="5164895" cy="53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i="1" dirty="0">
                <a:solidFill>
                  <a:schemeClr val="tx1"/>
                </a:solidFill>
                <a:highlight>
                  <a:srgbClr val="FFFFFF"/>
                </a:highlight>
                <a:latin typeface="+mj-lt"/>
                <a:ea typeface="Helvetica Neue"/>
                <a:cs typeface="Helvetica Neue"/>
                <a:sym typeface="Helvetica Neue"/>
              </a:rPr>
              <a:t>Web pages are becoming more complex</a:t>
            </a:r>
            <a:endParaRPr sz="2300" i="1" dirty="0">
              <a:solidFill>
                <a:schemeClr val="tx1"/>
              </a:solidFill>
              <a:latin typeface="+mj-lt"/>
              <a:ea typeface="Helvetica Neue"/>
              <a:cs typeface="Helvetica Neue"/>
              <a:sym typeface="Helvetica Neue"/>
            </a:endParaRPr>
          </a:p>
          <a:p>
            <a:pPr marL="0" lvl="0" indent="0" algn="l" rtl="0">
              <a:spcBef>
                <a:spcPts val="0"/>
              </a:spcBef>
              <a:spcAft>
                <a:spcPts val="0"/>
              </a:spcAft>
              <a:buNone/>
            </a:pPr>
            <a:endParaRPr dirty="0">
              <a:solidFill>
                <a:schemeClr val="dk1"/>
              </a:solidFill>
              <a:latin typeface="Helvetica Neue"/>
              <a:ea typeface="Helvetica Neue"/>
              <a:cs typeface="Helvetica Neue"/>
              <a:sym typeface="Helvetica Neue"/>
            </a:endParaRPr>
          </a:p>
        </p:txBody>
      </p:sp>
      <p:sp>
        <p:nvSpPr>
          <p:cNvPr id="26" name="Google Shape;481;p54">
            <a:extLst>
              <a:ext uri="{FF2B5EF4-FFF2-40B4-BE49-F238E27FC236}">
                <a16:creationId xmlns:a16="http://schemas.microsoft.com/office/drawing/2014/main" id="{64B15F34-1219-0D4D-BE4A-363F5AE0FE60}"/>
              </a:ext>
            </a:extLst>
          </p:cNvPr>
          <p:cNvSpPr txBox="1"/>
          <p:nvPr/>
        </p:nvSpPr>
        <p:spPr>
          <a:xfrm>
            <a:off x="3749176" y="1824613"/>
            <a:ext cx="4416264" cy="44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i="1" dirty="0">
                <a:solidFill>
                  <a:schemeClr val="tx1"/>
                </a:solidFill>
                <a:highlight>
                  <a:srgbClr val="FFFFFF"/>
                </a:highlight>
                <a:latin typeface="+mj-lt"/>
                <a:ea typeface="Helvetica Neue"/>
                <a:cs typeface="Helvetica Neue"/>
                <a:sym typeface="Helvetica Neue"/>
              </a:rPr>
              <a:t>The network impact has saturated</a:t>
            </a:r>
            <a:endParaRPr sz="2000" i="1" dirty="0">
              <a:solidFill>
                <a:schemeClr val="tx1"/>
              </a:solidFill>
              <a:latin typeface="+mj-lt"/>
              <a:ea typeface="Helvetica Neue"/>
              <a:cs typeface="Helvetica Neue"/>
              <a:sym typeface="Helvetica Neue"/>
            </a:endParaRPr>
          </a:p>
        </p:txBody>
      </p:sp>
      <p:sp>
        <p:nvSpPr>
          <p:cNvPr id="27" name="Rectangle 26">
            <a:extLst>
              <a:ext uri="{FF2B5EF4-FFF2-40B4-BE49-F238E27FC236}">
                <a16:creationId xmlns:a16="http://schemas.microsoft.com/office/drawing/2014/main" id="{4BCC812A-4E38-0F44-A51B-135C3DCDEC4D}"/>
              </a:ext>
            </a:extLst>
          </p:cNvPr>
          <p:cNvSpPr/>
          <p:nvPr/>
        </p:nvSpPr>
        <p:spPr>
          <a:xfrm>
            <a:off x="455748" y="1931192"/>
            <a:ext cx="2491388" cy="400110"/>
          </a:xfrm>
          <a:prstGeom prst="rect">
            <a:avLst/>
          </a:prstGeom>
          <a:solidFill>
            <a:schemeClr val="accent1">
              <a:lumMod val="20000"/>
              <a:lumOff val="80000"/>
            </a:schemeClr>
          </a:solidFill>
        </p:spPr>
        <p:txBody>
          <a:bodyPr wrap="none">
            <a:spAutoFit/>
          </a:bodyPr>
          <a:lstStyle/>
          <a:p>
            <a:r>
              <a:rPr lang="en-US" sz="2000" dirty="0">
                <a:latin typeface="+mj-lt"/>
              </a:rPr>
              <a:t>Improved networks?</a:t>
            </a:r>
          </a:p>
        </p:txBody>
      </p:sp>
      <p:sp>
        <p:nvSpPr>
          <p:cNvPr id="28" name="Rectangle 27">
            <a:extLst>
              <a:ext uri="{FF2B5EF4-FFF2-40B4-BE49-F238E27FC236}">
                <a16:creationId xmlns:a16="http://schemas.microsoft.com/office/drawing/2014/main" id="{BC20F5FA-9936-704C-820F-41721A478F13}"/>
              </a:ext>
            </a:extLst>
          </p:cNvPr>
          <p:cNvSpPr/>
          <p:nvPr/>
        </p:nvSpPr>
        <p:spPr>
          <a:xfrm>
            <a:off x="3770669" y="2285534"/>
            <a:ext cx="5164896" cy="707886"/>
          </a:xfrm>
          <a:prstGeom prst="rect">
            <a:avLst/>
          </a:prstGeom>
        </p:spPr>
        <p:txBody>
          <a:bodyPr wrap="square">
            <a:spAutoFit/>
          </a:bodyPr>
          <a:lstStyle/>
          <a:p>
            <a:r>
              <a:rPr lang="en" sz="2000" i="1" dirty="0">
                <a:solidFill>
                  <a:schemeClr val="tx1"/>
                </a:solidFill>
                <a:highlight>
                  <a:srgbClr val="FFFFFF"/>
                </a:highlight>
                <a:latin typeface="+mj-lt"/>
                <a:ea typeface="Helvetica Neue"/>
                <a:cs typeface="Helvetica Neue"/>
                <a:sym typeface="Helvetica Neue"/>
              </a:rPr>
              <a:t>Browsers are becoming more bloated and less performant</a:t>
            </a:r>
            <a:endParaRPr lang="en-US" sz="2000" i="1" dirty="0">
              <a:solidFill>
                <a:schemeClr val="tx1"/>
              </a:solidFill>
              <a:latin typeface="+mj-lt"/>
            </a:endParaRPr>
          </a:p>
        </p:txBody>
      </p:sp>
      <p:sp>
        <p:nvSpPr>
          <p:cNvPr id="29" name="Rectangle 28">
            <a:extLst>
              <a:ext uri="{FF2B5EF4-FFF2-40B4-BE49-F238E27FC236}">
                <a16:creationId xmlns:a16="http://schemas.microsoft.com/office/drawing/2014/main" id="{98071F76-CA69-E542-B250-D43BD2AA6C74}"/>
              </a:ext>
            </a:extLst>
          </p:cNvPr>
          <p:cNvSpPr/>
          <p:nvPr/>
        </p:nvSpPr>
        <p:spPr>
          <a:xfrm>
            <a:off x="478037" y="2392551"/>
            <a:ext cx="2491387" cy="400110"/>
          </a:xfrm>
          <a:prstGeom prst="rect">
            <a:avLst/>
          </a:prstGeom>
          <a:solidFill>
            <a:schemeClr val="accent3">
              <a:lumMod val="20000"/>
              <a:lumOff val="80000"/>
            </a:schemeClr>
          </a:solidFill>
        </p:spPr>
        <p:txBody>
          <a:bodyPr wrap="square">
            <a:spAutoFit/>
          </a:bodyPr>
          <a:lstStyle/>
          <a:p>
            <a:r>
              <a:rPr lang="en-US" sz="2000" dirty="0">
                <a:latin typeface="+mj-lt"/>
              </a:rPr>
              <a:t>Better Browsers?</a:t>
            </a:r>
          </a:p>
        </p:txBody>
      </p:sp>
      <p:sp>
        <p:nvSpPr>
          <p:cNvPr id="30" name="Google Shape;484;p54">
            <a:extLst>
              <a:ext uri="{FF2B5EF4-FFF2-40B4-BE49-F238E27FC236}">
                <a16:creationId xmlns:a16="http://schemas.microsoft.com/office/drawing/2014/main" id="{A056B1D1-DE12-E64B-9287-41DB75A19ADB}"/>
              </a:ext>
            </a:extLst>
          </p:cNvPr>
          <p:cNvSpPr txBox="1"/>
          <p:nvPr/>
        </p:nvSpPr>
        <p:spPr>
          <a:xfrm>
            <a:off x="375473" y="3131215"/>
            <a:ext cx="8621700" cy="797700"/>
          </a:xfrm>
          <a:prstGeom prst="rect">
            <a:avLst/>
          </a:prstGeom>
          <a:solidFill>
            <a:srgbClr val="F3F3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chemeClr val="dk1"/>
                </a:solidFill>
                <a:latin typeface="+mj-lt"/>
                <a:ea typeface="Helvetica Neue"/>
                <a:cs typeface="Helvetica Neue"/>
                <a:sym typeface="Helvetica Neue"/>
              </a:rPr>
              <a:t>The </a:t>
            </a:r>
            <a:r>
              <a:rPr lang="en" sz="2000" b="1" dirty="0">
                <a:solidFill>
                  <a:schemeClr val="dk1"/>
                </a:solidFill>
                <a:latin typeface="+mj-lt"/>
                <a:ea typeface="Helvetica Neue"/>
                <a:cs typeface="Helvetica Neue"/>
                <a:sym typeface="Helvetica Neue"/>
              </a:rPr>
              <a:t>increased performance</a:t>
            </a:r>
            <a:r>
              <a:rPr lang="en" sz="2000" dirty="0">
                <a:solidFill>
                  <a:schemeClr val="dk1"/>
                </a:solidFill>
                <a:latin typeface="+mj-lt"/>
                <a:ea typeface="Helvetica Neue"/>
                <a:cs typeface="Helvetica Neue"/>
                <a:sym typeface="Helvetica Neue"/>
              </a:rPr>
              <a:t> is due to the more powerful underlying hardware and operating system.</a:t>
            </a:r>
            <a:endParaRPr sz="2000" dirty="0">
              <a:solidFill>
                <a:schemeClr val="dk1"/>
              </a:solidFill>
              <a:latin typeface="+mj-lt"/>
              <a:ea typeface="Helvetica Neue"/>
              <a:cs typeface="Helvetica Neue"/>
              <a:sym typeface="Helvetica Neue"/>
            </a:endParaRPr>
          </a:p>
        </p:txBody>
      </p:sp>
      <p:sp>
        <p:nvSpPr>
          <p:cNvPr id="31" name="Google Shape;483;p54">
            <a:extLst>
              <a:ext uri="{FF2B5EF4-FFF2-40B4-BE49-F238E27FC236}">
                <a16:creationId xmlns:a16="http://schemas.microsoft.com/office/drawing/2014/main" id="{9943201B-6FC4-564A-862B-20A9983BDF6C}"/>
              </a:ext>
            </a:extLst>
          </p:cNvPr>
          <p:cNvSpPr txBox="1"/>
          <p:nvPr/>
        </p:nvSpPr>
        <p:spPr>
          <a:xfrm>
            <a:off x="377264" y="4120332"/>
            <a:ext cx="8621700" cy="797700"/>
          </a:xfrm>
          <a:prstGeom prst="rect">
            <a:avLst/>
          </a:prstGeom>
          <a:solidFill>
            <a:srgbClr val="EFEFE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rgbClr val="990000"/>
                </a:solidFill>
                <a:latin typeface="+mj-lt"/>
                <a:ea typeface="Helvetica Neue"/>
                <a:cs typeface="Helvetica Neue"/>
                <a:sym typeface="Helvetica Neue"/>
              </a:rPr>
              <a:t>Implication:</a:t>
            </a:r>
            <a:r>
              <a:rPr lang="en" sz="2000" dirty="0">
                <a:solidFill>
                  <a:srgbClr val="990000"/>
                </a:solidFill>
                <a:latin typeface="+mj-lt"/>
                <a:ea typeface="Helvetica Neue"/>
                <a:cs typeface="Helvetica Neue"/>
                <a:sym typeface="Helvetica Neue"/>
              </a:rPr>
              <a:t> </a:t>
            </a:r>
            <a:r>
              <a:rPr lang="en" sz="2000" dirty="0">
                <a:solidFill>
                  <a:schemeClr val="tx1">
                    <a:lumMod val="95000"/>
                    <a:lumOff val="5000"/>
                  </a:schemeClr>
                </a:solidFill>
                <a:latin typeface="+mj-lt"/>
                <a:ea typeface="Helvetica Neue"/>
                <a:cs typeface="Helvetica Neue"/>
                <a:sym typeface="Helvetica Neue"/>
              </a:rPr>
              <a:t>Users who do no have access to newer phones will disproportionately be affected by bloated browsers. </a:t>
            </a:r>
            <a:endParaRPr sz="2000" dirty="0">
              <a:solidFill>
                <a:schemeClr val="tx1">
                  <a:lumMod val="95000"/>
                  <a:lumOff val="5000"/>
                </a:schemeClr>
              </a:solidFill>
              <a:latin typeface="+mj-lt"/>
              <a:ea typeface="Helvetica Neue"/>
              <a:cs typeface="Helvetica Neue"/>
              <a:sym typeface="Helvetica Neue"/>
            </a:endParaRPr>
          </a:p>
          <a:p>
            <a:pPr marL="0" lvl="0" indent="0" algn="l" rtl="0">
              <a:spcBef>
                <a:spcPts val="0"/>
              </a:spcBef>
              <a:spcAft>
                <a:spcPts val="0"/>
              </a:spcAft>
              <a:buNone/>
            </a:pPr>
            <a:r>
              <a:rPr lang="en" sz="1100" dirty="0">
                <a:solidFill>
                  <a:schemeClr val="dk1"/>
                </a:solidFill>
              </a:rPr>
              <a:t> 	 	 		</a:t>
            </a:r>
            <a:endParaRPr sz="1100" dirty="0">
              <a:solidFill>
                <a:schemeClr val="dk1"/>
              </a:solidFill>
            </a:endParaRPr>
          </a:p>
          <a:p>
            <a:pPr marL="0" lvl="0" indent="0" algn="l" rtl="0">
              <a:spcBef>
                <a:spcPts val="0"/>
              </a:spcBef>
              <a:spcAft>
                <a:spcPts val="0"/>
              </a:spcAft>
              <a:buNone/>
            </a:pPr>
            <a:r>
              <a:rPr lang="en" sz="1100" dirty="0">
                <a:solidFill>
                  <a:schemeClr val="dk1"/>
                </a:solidFill>
              </a:rPr>
              <a:t>			</a:t>
            </a:r>
            <a:endParaRPr sz="1100" dirty="0">
              <a:solidFill>
                <a:schemeClr val="dk1"/>
              </a:solidFill>
            </a:endParaRPr>
          </a:p>
          <a:p>
            <a:pPr marL="0" lvl="0" indent="0" algn="l" rtl="0">
              <a:spcBef>
                <a:spcPts val="0"/>
              </a:spcBef>
              <a:spcAft>
                <a:spcPts val="0"/>
              </a:spcAft>
              <a:buNone/>
            </a:pPr>
            <a:r>
              <a:rPr lang="en" sz="1100" dirty="0">
                <a:solidFill>
                  <a:schemeClr val="dk1"/>
                </a:solidFill>
              </a:rPr>
              <a:t>				</a:t>
            </a:r>
            <a:endParaRPr sz="1100" dirty="0">
              <a:solidFill>
                <a:schemeClr val="dk1"/>
              </a:solidFill>
            </a:endParaRPr>
          </a:p>
          <a:p>
            <a:pPr marL="0" lvl="0" indent="0" algn="l" rtl="0">
              <a:spcBef>
                <a:spcPts val="0"/>
              </a:spcBef>
              <a:spcAft>
                <a:spcPts val="0"/>
              </a:spcAft>
              <a:buNone/>
            </a:pPr>
            <a:r>
              <a:rPr lang="en" sz="1100" dirty="0">
                <a:solidFill>
                  <a:schemeClr val="dk1"/>
                </a:solidFill>
              </a:rPr>
              <a:t>					</a:t>
            </a:r>
            <a:endParaRPr sz="1100" dirty="0">
              <a:solidFill>
                <a:schemeClr val="dk1"/>
              </a:solidFill>
            </a:endParaRPr>
          </a:p>
          <a:p>
            <a:pPr marL="0" lvl="0" indent="0" algn="l" rtl="0">
              <a:lnSpc>
                <a:spcPct val="115000"/>
              </a:lnSpc>
              <a:spcBef>
                <a:spcPts val="0"/>
              </a:spcBef>
              <a:spcAft>
                <a:spcPts val="0"/>
              </a:spcAft>
              <a:buNone/>
            </a:pPr>
            <a:r>
              <a:rPr lang="en" sz="1100" dirty="0">
                <a:solidFill>
                  <a:schemeClr val="dk1"/>
                </a:solidFill>
              </a:rPr>
              <a:t>				</a:t>
            </a:r>
            <a:endParaRPr sz="1100" dirty="0">
              <a:solidFill>
                <a:schemeClr val="dk1"/>
              </a:solidFill>
            </a:endParaRPr>
          </a:p>
          <a:p>
            <a:pPr marL="0" lvl="0" indent="0" algn="l" rtl="0">
              <a:spcBef>
                <a:spcPts val="0"/>
              </a:spcBef>
              <a:spcAft>
                <a:spcPts val="0"/>
              </a:spcAft>
              <a:buNone/>
            </a:pPr>
            <a:r>
              <a:rPr lang="en" sz="1100" dirty="0">
                <a:solidFill>
                  <a:schemeClr val="dk1"/>
                </a:solidFill>
              </a:rPr>
              <a:t>			</a:t>
            </a:r>
            <a:endParaRPr sz="1100" dirty="0">
              <a:solidFill>
                <a:schemeClr val="dk1"/>
              </a:solidFill>
            </a:endParaRPr>
          </a:p>
          <a:p>
            <a:pPr marL="0" lvl="0" indent="0" algn="l" rtl="0">
              <a:spcBef>
                <a:spcPts val="0"/>
              </a:spcBef>
              <a:spcAft>
                <a:spcPts val="0"/>
              </a:spcAft>
              <a:buNone/>
            </a:pPr>
            <a:r>
              <a:rPr lang="en" sz="1100" dirty="0">
                <a:solidFill>
                  <a:schemeClr val="dk1"/>
                </a:solidFill>
              </a:rPr>
              <a:t>		</a:t>
            </a:r>
            <a:endParaRPr sz="1100" dirty="0">
              <a:solidFill>
                <a:schemeClr val="dk1"/>
              </a:solidFill>
            </a:endParaRPr>
          </a:p>
          <a:p>
            <a:pPr marL="0" lvl="0" indent="0" algn="l" rtl="0">
              <a:spcBef>
                <a:spcPts val="0"/>
              </a:spcBef>
              <a:spcAft>
                <a:spcPts val="0"/>
              </a:spcAft>
              <a:buNone/>
            </a:pPr>
            <a:endParaRPr dirty="0">
              <a:solidFill>
                <a:schemeClr val="dk1"/>
              </a:solidFill>
              <a:latin typeface="Helvetica Neue"/>
              <a:ea typeface="Helvetica Neue"/>
              <a:cs typeface="Helvetica Neue"/>
              <a:sym typeface="Helvetica Neue"/>
            </a:endParaRPr>
          </a:p>
        </p:txBody>
      </p:sp>
      <p:sp>
        <p:nvSpPr>
          <p:cNvPr id="32" name="TextBox 31">
            <a:extLst>
              <a:ext uri="{FF2B5EF4-FFF2-40B4-BE49-F238E27FC236}">
                <a16:creationId xmlns:a16="http://schemas.microsoft.com/office/drawing/2014/main" id="{CF04E823-4EB6-F746-9282-027281B7B45E}"/>
              </a:ext>
            </a:extLst>
          </p:cNvPr>
          <p:cNvSpPr txBox="1"/>
          <p:nvPr/>
        </p:nvSpPr>
        <p:spPr>
          <a:xfrm>
            <a:off x="449003" y="1451310"/>
            <a:ext cx="2491389" cy="400110"/>
          </a:xfrm>
          <a:prstGeom prst="rect">
            <a:avLst/>
          </a:prstGeom>
          <a:solidFill>
            <a:schemeClr val="accent6">
              <a:lumMod val="20000"/>
              <a:lumOff val="80000"/>
            </a:schemeClr>
          </a:solidFill>
        </p:spPr>
        <p:txBody>
          <a:bodyPr wrap="square" rtlCol="0">
            <a:spAutoFit/>
          </a:bodyPr>
          <a:lstStyle/>
          <a:p>
            <a:r>
              <a:rPr lang="en-US" sz="2000" strike="sngStrike" dirty="0">
                <a:solidFill>
                  <a:schemeClr val="bg2"/>
                </a:solidFill>
              </a:rPr>
              <a:t>Optimized pages?</a:t>
            </a:r>
          </a:p>
        </p:txBody>
      </p:sp>
      <p:sp>
        <p:nvSpPr>
          <p:cNvPr id="33" name="Rectangle 32">
            <a:extLst>
              <a:ext uri="{FF2B5EF4-FFF2-40B4-BE49-F238E27FC236}">
                <a16:creationId xmlns:a16="http://schemas.microsoft.com/office/drawing/2014/main" id="{E41A5AEB-364B-7D4B-89C6-B13BAFA79F5A}"/>
              </a:ext>
            </a:extLst>
          </p:cNvPr>
          <p:cNvSpPr/>
          <p:nvPr/>
        </p:nvSpPr>
        <p:spPr>
          <a:xfrm>
            <a:off x="463522" y="1932259"/>
            <a:ext cx="2491388" cy="400110"/>
          </a:xfrm>
          <a:prstGeom prst="rect">
            <a:avLst/>
          </a:prstGeom>
          <a:solidFill>
            <a:schemeClr val="accent1">
              <a:lumMod val="20000"/>
              <a:lumOff val="80000"/>
            </a:schemeClr>
          </a:solidFill>
        </p:spPr>
        <p:txBody>
          <a:bodyPr wrap="none">
            <a:spAutoFit/>
          </a:bodyPr>
          <a:lstStyle/>
          <a:p>
            <a:r>
              <a:rPr lang="en-US" sz="2000" strike="sngStrike" dirty="0">
                <a:solidFill>
                  <a:schemeClr val="bg2"/>
                </a:solidFill>
                <a:latin typeface="+mj-lt"/>
              </a:rPr>
              <a:t>Improved networks?</a:t>
            </a:r>
          </a:p>
        </p:txBody>
      </p:sp>
      <p:sp>
        <p:nvSpPr>
          <p:cNvPr id="34" name="Rectangle 33">
            <a:extLst>
              <a:ext uri="{FF2B5EF4-FFF2-40B4-BE49-F238E27FC236}">
                <a16:creationId xmlns:a16="http://schemas.microsoft.com/office/drawing/2014/main" id="{DCE54031-11A0-AD41-AB22-286ACED51038}"/>
              </a:ext>
            </a:extLst>
          </p:cNvPr>
          <p:cNvSpPr/>
          <p:nvPr/>
        </p:nvSpPr>
        <p:spPr>
          <a:xfrm>
            <a:off x="455747" y="2439422"/>
            <a:ext cx="2491387" cy="400110"/>
          </a:xfrm>
          <a:prstGeom prst="rect">
            <a:avLst/>
          </a:prstGeom>
          <a:solidFill>
            <a:schemeClr val="accent3">
              <a:lumMod val="20000"/>
              <a:lumOff val="80000"/>
            </a:schemeClr>
          </a:solidFill>
        </p:spPr>
        <p:txBody>
          <a:bodyPr wrap="square">
            <a:spAutoFit/>
          </a:bodyPr>
          <a:lstStyle/>
          <a:p>
            <a:r>
              <a:rPr lang="en-US" sz="2000" strike="sngStrike" dirty="0">
                <a:solidFill>
                  <a:schemeClr val="bg2"/>
                </a:solidFill>
                <a:latin typeface="+mj-lt"/>
              </a:rPr>
              <a:t>Better Browsers?</a:t>
            </a:r>
          </a:p>
        </p:txBody>
      </p:sp>
      <p:sp>
        <p:nvSpPr>
          <p:cNvPr id="19" name="Google Shape;469;p53">
            <a:extLst>
              <a:ext uri="{FF2B5EF4-FFF2-40B4-BE49-F238E27FC236}">
                <a16:creationId xmlns:a16="http://schemas.microsoft.com/office/drawing/2014/main" id="{55862E9A-2C9F-7C4D-B220-1E44C05B8BD2}"/>
              </a:ext>
            </a:extLst>
          </p:cNvPr>
          <p:cNvSpPr txBox="1">
            <a:spLocks noGrp="1"/>
          </p:cNvSpPr>
          <p:nvPr>
            <p:ph type="sldNum" idx="12"/>
          </p:nvPr>
        </p:nvSpPr>
        <p:spPr>
          <a:xfrm>
            <a:off x="4516390" y="4905375"/>
            <a:ext cx="192600" cy="172800"/>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Helvetica Neue Light"/>
                <a:ea typeface="Helvetica Neue Light"/>
                <a:cs typeface="Helvetica Neue Light"/>
                <a:sym typeface="Helvetica Neue Light"/>
              </a:rPr>
              <a:t>12</a:t>
            </a:fld>
            <a:endParaRPr sz="500"/>
          </a:p>
        </p:txBody>
      </p:sp>
      <p:pic>
        <p:nvPicPr>
          <p:cNvPr id="3" name="Audio 2">
            <a:hlinkClick r:id="" action="ppaction://media"/>
            <a:extLst>
              <a:ext uri="{FF2B5EF4-FFF2-40B4-BE49-F238E27FC236}">
                <a16:creationId xmlns:a16="http://schemas.microsoft.com/office/drawing/2014/main" id="{E520875E-DF8C-6C4E-9B6C-6B20D5F01D1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0998"/>
    </mc:Choice>
    <mc:Fallback xmlns="">
      <p:transition spd="slow" advTm="50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3"/>
                </p:tgtEl>
              </p:cMediaNode>
            </p:audio>
          </p:childTnLst>
        </p:cTn>
      </p:par>
    </p:tnLst>
    <p:bldLst>
      <p:bldP spid="24" grpId="0" animBg="1"/>
      <p:bldP spid="24" grpId="1" animBg="1"/>
      <p:bldP spid="25" grpId="0"/>
      <p:bldP spid="26" grpId="0"/>
      <p:bldP spid="27" grpId="0" animBg="1"/>
      <p:bldP spid="27" grpId="1" animBg="1"/>
      <p:bldP spid="28" grpId="0"/>
      <p:bldP spid="29" grpId="0" animBg="1"/>
      <p:bldP spid="29" grpId="1" animBg="1"/>
      <p:bldP spid="30" grpId="0" animBg="1"/>
      <p:bldP spid="31" grpId="0" animBg="1"/>
      <p:bldP spid="32"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55"/>
          <p:cNvPicPr preferRelativeResize="0"/>
          <p:nvPr/>
        </p:nvPicPr>
        <p:blipFill>
          <a:blip r:embed="rId6">
            <a:alphaModFix/>
          </a:blip>
          <a:stretch>
            <a:fillRect/>
          </a:stretch>
        </p:blipFill>
        <p:spPr>
          <a:xfrm>
            <a:off x="1402695" y="856301"/>
            <a:ext cx="5334000" cy="3933825"/>
          </a:xfrm>
          <a:prstGeom prst="rect">
            <a:avLst/>
          </a:prstGeom>
          <a:noFill/>
          <a:ln>
            <a:noFill/>
          </a:ln>
        </p:spPr>
      </p:pic>
      <p:sp>
        <p:nvSpPr>
          <p:cNvPr id="491" name="Google Shape;491;p55"/>
          <p:cNvSpPr txBox="1"/>
          <p:nvPr/>
        </p:nvSpPr>
        <p:spPr>
          <a:xfrm>
            <a:off x="4056300" y="4616975"/>
            <a:ext cx="1031400" cy="2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dirty="0">
                <a:latin typeface="Helvetica Neue"/>
                <a:ea typeface="Helvetica Neue"/>
                <a:cs typeface="Helvetica Neue"/>
                <a:sym typeface="Helvetica Neue"/>
              </a:rPr>
              <a:t>Chrome</a:t>
            </a:r>
            <a:endParaRPr sz="1700" b="1" dirty="0">
              <a:latin typeface="Helvetica Neue"/>
              <a:ea typeface="Helvetica Neue"/>
              <a:cs typeface="Helvetica Neue"/>
              <a:sym typeface="Helvetica Neue"/>
            </a:endParaRPr>
          </a:p>
        </p:txBody>
      </p:sp>
      <p:grpSp>
        <p:nvGrpSpPr>
          <p:cNvPr id="492" name="Google Shape;492;p55"/>
          <p:cNvGrpSpPr/>
          <p:nvPr/>
        </p:nvGrpSpPr>
        <p:grpSpPr>
          <a:xfrm>
            <a:off x="3228570" y="879001"/>
            <a:ext cx="3723875" cy="304800"/>
            <a:chOff x="3648700" y="884675"/>
            <a:chExt cx="3723875" cy="304800"/>
          </a:xfrm>
        </p:grpSpPr>
        <p:sp>
          <p:nvSpPr>
            <p:cNvPr id="493" name="Google Shape;493;p55"/>
            <p:cNvSpPr txBox="1"/>
            <p:nvPr/>
          </p:nvSpPr>
          <p:spPr>
            <a:xfrm>
              <a:off x="4037775" y="884675"/>
              <a:ext cx="33348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2018 Device: running 2018 browsers</a:t>
              </a:r>
              <a:endParaRPr>
                <a:solidFill>
                  <a:schemeClr val="dk1"/>
                </a:solidFill>
              </a:endParaRPr>
            </a:p>
          </p:txBody>
        </p:sp>
        <p:sp>
          <p:nvSpPr>
            <p:cNvPr id="494" name="Google Shape;494;p55"/>
            <p:cNvSpPr/>
            <p:nvPr/>
          </p:nvSpPr>
          <p:spPr>
            <a:xfrm>
              <a:off x="3648700" y="1011836"/>
              <a:ext cx="438000" cy="129600"/>
            </a:xfrm>
            <a:prstGeom prst="rect">
              <a:avLst/>
            </a:prstGeom>
            <a:solidFill>
              <a:srgbClr val="B6D3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55"/>
          <p:cNvGrpSpPr/>
          <p:nvPr/>
        </p:nvGrpSpPr>
        <p:grpSpPr>
          <a:xfrm>
            <a:off x="3237153" y="1100051"/>
            <a:ext cx="3517592" cy="304800"/>
            <a:chOff x="3657283" y="1105725"/>
            <a:chExt cx="3517592" cy="304800"/>
          </a:xfrm>
        </p:grpSpPr>
        <p:sp>
          <p:nvSpPr>
            <p:cNvPr id="496" name="Google Shape;496;p55"/>
            <p:cNvSpPr txBox="1"/>
            <p:nvPr/>
          </p:nvSpPr>
          <p:spPr>
            <a:xfrm>
              <a:off x="4037775" y="1105725"/>
              <a:ext cx="31371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2015 Device: running 2015 browsers</a:t>
              </a:r>
              <a:endParaRPr>
                <a:solidFill>
                  <a:schemeClr val="dk1"/>
                </a:solidFill>
              </a:endParaRPr>
            </a:p>
          </p:txBody>
        </p:sp>
        <p:sp>
          <p:nvSpPr>
            <p:cNvPr id="497" name="Google Shape;497;p55"/>
            <p:cNvSpPr/>
            <p:nvPr/>
          </p:nvSpPr>
          <p:spPr>
            <a:xfrm>
              <a:off x="3657283" y="1226305"/>
              <a:ext cx="438000" cy="129600"/>
            </a:xfrm>
            <a:prstGeom prst="rect">
              <a:avLst/>
            </a:prstGeom>
            <a:solidFill>
              <a:srgbClr val="316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 name="Google Shape;498;p55"/>
          <p:cNvGrpSpPr/>
          <p:nvPr/>
        </p:nvGrpSpPr>
        <p:grpSpPr>
          <a:xfrm>
            <a:off x="3228570" y="1328651"/>
            <a:ext cx="3472500" cy="267346"/>
            <a:chOff x="3648700" y="1334325"/>
            <a:chExt cx="3472500" cy="267346"/>
          </a:xfrm>
        </p:grpSpPr>
        <p:sp>
          <p:nvSpPr>
            <p:cNvPr id="499" name="Google Shape;499;p55"/>
            <p:cNvSpPr txBox="1"/>
            <p:nvPr/>
          </p:nvSpPr>
          <p:spPr>
            <a:xfrm>
              <a:off x="4040800" y="1334325"/>
              <a:ext cx="3080400" cy="2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2015 Device: running 2018 browsers</a:t>
              </a:r>
              <a:endParaRPr>
                <a:solidFill>
                  <a:schemeClr val="dk1"/>
                </a:solidFill>
              </a:endParaRPr>
            </a:p>
          </p:txBody>
        </p:sp>
        <p:sp>
          <p:nvSpPr>
            <p:cNvPr id="500" name="Google Shape;500;p55"/>
            <p:cNvSpPr/>
            <p:nvPr/>
          </p:nvSpPr>
          <p:spPr>
            <a:xfrm>
              <a:off x="3648700" y="1472071"/>
              <a:ext cx="438000" cy="129600"/>
            </a:xfrm>
            <a:prstGeom prst="rect">
              <a:avLst/>
            </a:prstGeom>
            <a:solidFill>
              <a:srgbClr val="FEBE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55"/>
          <p:cNvGrpSpPr/>
          <p:nvPr/>
        </p:nvGrpSpPr>
        <p:grpSpPr>
          <a:xfrm>
            <a:off x="3233594" y="1551526"/>
            <a:ext cx="3461954" cy="409800"/>
            <a:chOff x="3653724" y="1557200"/>
            <a:chExt cx="3461954" cy="409800"/>
          </a:xfrm>
        </p:grpSpPr>
        <p:sp>
          <p:nvSpPr>
            <p:cNvPr id="502" name="Google Shape;502;p55"/>
            <p:cNvSpPr txBox="1"/>
            <p:nvPr/>
          </p:nvSpPr>
          <p:spPr>
            <a:xfrm>
              <a:off x="4035278" y="1557200"/>
              <a:ext cx="3080400" cy="40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2018 Device: running 2015 browsers</a:t>
              </a:r>
              <a:endParaRPr/>
            </a:p>
          </p:txBody>
        </p:sp>
        <p:sp>
          <p:nvSpPr>
            <p:cNvPr id="503" name="Google Shape;503;p55"/>
            <p:cNvSpPr/>
            <p:nvPr/>
          </p:nvSpPr>
          <p:spPr>
            <a:xfrm>
              <a:off x="3653724" y="1697636"/>
              <a:ext cx="438000" cy="129600"/>
            </a:xfrm>
            <a:prstGeom prst="rect">
              <a:avLst/>
            </a:prstGeom>
            <a:solidFill>
              <a:srgbClr val="7F0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55"/>
          <p:cNvSpPr/>
          <p:nvPr/>
        </p:nvSpPr>
        <p:spPr>
          <a:xfrm>
            <a:off x="2547270" y="2453026"/>
            <a:ext cx="946800" cy="2274900"/>
          </a:xfrm>
          <a:prstGeom prst="ellipse">
            <a:avLst/>
          </a:prstGeom>
          <a:noFill/>
          <a:ln w="3810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5"/>
          <p:cNvSpPr/>
          <p:nvPr/>
        </p:nvSpPr>
        <p:spPr>
          <a:xfrm>
            <a:off x="3604020" y="3495526"/>
            <a:ext cx="667200" cy="1232400"/>
          </a:xfrm>
          <a:prstGeom prst="ellipse">
            <a:avLst/>
          </a:prstGeom>
          <a:noFill/>
          <a:ln w="3810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5"/>
          <p:cNvSpPr/>
          <p:nvPr/>
        </p:nvSpPr>
        <p:spPr>
          <a:xfrm>
            <a:off x="4437692" y="2329051"/>
            <a:ext cx="946800" cy="2274900"/>
          </a:xfrm>
          <a:prstGeom prst="ellipse">
            <a:avLst/>
          </a:prstGeom>
          <a:noFill/>
          <a:ln w="3810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5"/>
          <p:cNvSpPr/>
          <p:nvPr/>
        </p:nvSpPr>
        <p:spPr>
          <a:xfrm>
            <a:off x="5618620" y="1685780"/>
            <a:ext cx="870900" cy="2918100"/>
          </a:xfrm>
          <a:prstGeom prst="ellipse">
            <a:avLst/>
          </a:prstGeom>
          <a:noFill/>
          <a:ln w="3810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90;p55">
            <a:extLst>
              <a:ext uri="{FF2B5EF4-FFF2-40B4-BE49-F238E27FC236}">
                <a16:creationId xmlns:a16="http://schemas.microsoft.com/office/drawing/2014/main" id="{3380296D-D3D0-D94A-B4D9-78E3646EC637}"/>
              </a:ext>
            </a:extLst>
          </p:cNvPr>
          <p:cNvSpPr txBox="1"/>
          <p:nvPr/>
        </p:nvSpPr>
        <p:spPr>
          <a:xfrm>
            <a:off x="433094" y="481901"/>
            <a:ext cx="9144000" cy="748800"/>
          </a:xfrm>
          <a:prstGeom prst="rect">
            <a:avLst/>
          </a:prstGeom>
          <a:noFill/>
          <a:ln>
            <a:noFill/>
          </a:ln>
        </p:spPr>
        <p:txBody>
          <a:bodyPr spcFirstLastPara="1" wrap="square" lIns="19050" tIns="19050" rIns="19050" bIns="19050" anchor="ctr" anchorCtr="0">
            <a:noAutofit/>
          </a:bodyPr>
          <a:lstStyle>
            <a:defPPr marR="0" lvl="0" algn="l" rtl="0">
              <a:lnSpc>
                <a:spcPct val="100000"/>
              </a:lnSpc>
              <a:spcBef>
                <a:spcPts val="0"/>
              </a:spcBef>
              <a:spcAft>
                <a:spcPts val="0"/>
              </a:spcAft>
            </a:defPPr>
            <a:lvl1pPr marL="0" indent="0">
              <a:buSzPts val="2600"/>
              <a:buFont typeface="Helvetica Neue"/>
              <a:buNone/>
              <a:defRPr sz="2600">
                <a:latin typeface="+mj-lt"/>
                <a:ea typeface="Helvetica Neue"/>
                <a:cs typeface="Helvetica Neue"/>
                <a:sym typeface="Helvetica Neue"/>
              </a:defRPr>
            </a:lvl1pPr>
            <a:lvl2pPr>
              <a:buSzPts val="3000"/>
              <a:buFont typeface="Helvetica Neue"/>
              <a:buNone/>
              <a:defRPr sz="3000">
                <a:latin typeface="Helvetica Neue"/>
                <a:ea typeface="Helvetica Neue"/>
                <a:cs typeface="Helvetica Neue"/>
                <a:sym typeface="Helvetica Neue"/>
              </a:defRPr>
            </a:lvl2pPr>
            <a:lvl3pPr>
              <a:buSzPts val="3000"/>
              <a:buFont typeface="Helvetica Neue"/>
              <a:buNone/>
              <a:defRPr sz="3000">
                <a:latin typeface="Helvetica Neue"/>
                <a:ea typeface="Helvetica Neue"/>
                <a:cs typeface="Helvetica Neue"/>
                <a:sym typeface="Helvetica Neue"/>
              </a:defRPr>
            </a:lvl3pPr>
            <a:lvl4pPr>
              <a:buSzPts val="3000"/>
              <a:buFont typeface="Helvetica Neue"/>
              <a:buNone/>
              <a:defRPr sz="3000">
                <a:latin typeface="Helvetica Neue"/>
                <a:ea typeface="Helvetica Neue"/>
                <a:cs typeface="Helvetica Neue"/>
                <a:sym typeface="Helvetica Neue"/>
              </a:defRPr>
            </a:lvl4pPr>
            <a:lvl5pPr>
              <a:buSzPts val="3000"/>
              <a:buFont typeface="Helvetica Neue"/>
              <a:buNone/>
              <a:defRPr sz="3000">
                <a:latin typeface="Helvetica Neue"/>
                <a:ea typeface="Helvetica Neue"/>
                <a:cs typeface="Helvetica Neue"/>
                <a:sym typeface="Helvetica Neue"/>
              </a:defRPr>
            </a:lvl5pPr>
            <a:lvl6pPr>
              <a:buSzPts val="3000"/>
              <a:buFont typeface="Helvetica Neue"/>
              <a:buNone/>
              <a:defRPr sz="3000">
                <a:latin typeface="Helvetica Neue"/>
                <a:ea typeface="Helvetica Neue"/>
                <a:cs typeface="Helvetica Neue"/>
                <a:sym typeface="Helvetica Neue"/>
              </a:defRPr>
            </a:lvl6pPr>
            <a:lvl7pPr>
              <a:buSzPts val="3000"/>
              <a:buFont typeface="Helvetica Neue"/>
              <a:buNone/>
              <a:defRPr sz="3000">
                <a:latin typeface="Helvetica Neue"/>
                <a:ea typeface="Helvetica Neue"/>
                <a:cs typeface="Helvetica Neue"/>
                <a:sym typeface="Helvetica Neue"/>
              </a:defRPr>
            </a:lvl7pPr>
            <a:lvl8pPr>
              <a:buSzPts val="3000"/>
              <a:buFont typeface="Helvetica Neue"/>
              <a:buNone/>
              <a:defRPr sz="3000">
                <a:latin typeface="Helvetica Neue"/>
                <a:ea typeface="Helvetica Neue"/>
                <a:cs typeface="Helvetica Neue"/>
                <a:sym typeface="Helvetica Neue"/>
              </a:defRPr>
            </a:lvl8pPr>
            <a:lvl9pPr>
              <a:buSzPts val="3000"/>
              <a:buFont typeface="Helvetica Neue"/>
              <a:buNone/>
              <a:defRPr sz="3000">
                <a:latin typeface="Helvetica Neue"/>
                <a:ea typeface="Helvetica Neue"/>
                <a:cs typeface="Helvetica Neue"/>
                <a:sym typeface="Helvetica Neue"/>
              </a:defRPr>
            </a:lvl9pPr>
          </a:lstStyle>
          <a:p>
            <a:r>
              <a:rPr lang="en" sz="2400" dirty="0"/>
              <a:t>Finding 1: Older browsers perform better than newer ones </a:t>
            </a:r>
            <a:r>
              <a:rPr lang="en-US" sz="2000" dirty="0">
                <a:solidFill>
                  <a:schemeClr val="dk1"/>
                </a:solidFill>
                <a:latin typeface="Helvetica Neue"/>
              </a:rPr>
              <a:t>(1/2) </a:t>
            </a:r>
          </a:p>
          <a:p>
            <a:r>
              <a:rPr lang="en" dirty="0"/>
              <a:t> </a:t>
            </a:r>
            <a:endParaRPr dirty="0"/>
          </a:p>
        </p:txBody>
      </p:sp>
      <p:sp>
        <p:nvSpPr>
          <p:cNvPr id="32" name="Google Shape;469;p53">
            <a:extLst>
              <a:ext uri="{FF2B5EF4-FFF2-40B4-BE49-F238E27FC236}">
                <a16:creationId xmlns:a16="http://schemas.microsoft.com/office/drawing/2014/main" id="{B9B0B06E-3A1B-A147-B75E-5454C70DDB84}"/>
              </a:ext>
            </a:extLst>
          </p:cNvPr>
          <p:cNvSpPr txBox="1">
            <a:spLocks noGrp="1"/>
          </p:cNvSpPr>
          <p:nvPr>
            <p:ph type="sldNum" idx="12"/>
          </p:nvPr>
        </p:nvSpPr>
        <p:spPr>
          <a:xfrm>
            <a:off x="4516390" y="4905375"/>
            <a:ext cx="192600" cy="172800"/>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Helvetica Neue Light"/>
                <a:ea typeface="Helvetica Neue Light"/>
                <a:cs typeface="Helvetica Neue Light"/>
                <a:sym typeface="Helvetica Neue Light"/>
              </a:rPr>
              <a:t>13</a:t>
            </a:fld>
            <a:endParaRPr sz="500" dirty="0"/>
          </a:p>
        </p:txBody>
      </p:sp>
      <p:pic>
        <p:nvPicPr>
          <p:cNvPr id="2" name="Audio 1">
            <a:hlinkClick r:id="" action="ppaction://media"/>
            <a:extLst>
              <a:ext uri="{FF2B5EF4-FFF2-40B4-BE49-F238E27FC236}">
                <a16:creationId xmlns:a16="http://schemas.microsoft.com/office/drawing/2014/main" id="{29C49F25-D090-B041-B42E-4222C1044D7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1419475627"/>
      </p:ext>
    </p:extLst>
  </p:cSld>
  <p:clrMapOvr>
    <a:masterClrMapping/>
  </p:clrMapOvr>
  <mc:AlternateContent xmlns:mc="http://schemas.openxmlformats.org/markup-compatibility/2006">
    <mc:Choice xmlns:p14="http://schemas.microsoft.com/office/powerpoint/2010/main" Requires="p14">
      <p:transition spd="slow" p14:dur="2000" advTm="64222"/>
    </mc:Choice>
    <mc:Fallback>
      <p:transition spd="slow" advTm="64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92"/>
                                        </p:tgtEl>
                                        <p:attrNameLst>
                                          <p:attrName>style.visibility</p:attrName>
                                        </p:attrNameLst>
                                      </p:cBhvr>
                                      <p:to>
                                        <p:strVal val="visible"/>
                                      </p:to>
                                    </p:set>
                                    <p:animEffect transition="in" filter="fade">
                                      <p:cBhvr>
                                        <p:cTn id="11" dur="1000"/>
                                        <p:tgtEl>
                                          <p:spTgt spid="492"/>
                                        </p:tgtEl>
                                      </p:cBhvr>
                                    </p:animEffect>
                                  </p:childTnLst>
                                </p:cTn>
                              </p:par>
                              <p:par>
                                <p:cTn id="12" presetID="10" presetClass="entr" presetSubtype="0" fill="hold" nodeType="withEffect">
                                  <p:stCondLst>
                                    <p:cond delay="0"/>
                                  </p:stCondLst>
                                  <p:childTnLst>
                                    <p:set>
                                      <p:cBhvr>
                                        <p:cTn id="13" dur="1" fill="hold">
                                          <p:stCondLst>
                                            <p:cond delay="0"/>
                                          </p:stCondLst>
                                        </p:cTn>
                                        <p:tgtEl>
                                          <p:spTgt spid="504"/>
                                        </p:tgtEl>
                                        <p:attrNameLst>
                                          <p:attrName>style.visibility</p:attrName>
                                        </p:attrNameLst>
                                      </p:cBhvr>
                                      <p:to>
                                        <p:strVal val="visible"/>
                                      </p:to>
                                    </p:set>
                                    <p:animEffect transition="in" filter="fade">
                                      <p:cBhvr>
                                        <p:cTn id="14" dur="1000"/>
                                        <p:tgtEl>
                                          <p:spTgt spid="50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95"/>
                                        </p:tgtEl>
                                        <p:attrNameLst>
                                          <p:attrName>style.visibility</p:attrName>
                                        </p:attrNameLst>
                                      </p:cBhvr>
                                      <p:to>
                                        <p:strVal val="visible"/>
                                      </p:to>
                                    </p:set>
                                    <p:animEffect transition="in" filter="fade">
                                      <p:cBhvr>
                                        <p:cTn id="19" dur="1000"/>
                                        <p:tgtEl>
                                          <p:spTgt spid="495"/>
                                        </p:tgtEl>
                                      </p:cBhvr>
                                    </p:animEffect>
                                  </p:childTnLst>
                                </p:cTn>
                              </p:par>
                              <p:par>
                                <p:cTn id="20" presetID="10" presetClass="entr" presetSubtype="0" fill="hold" nodeType="withEffect">
                                  <p:stCondLst>
                                    <p:cond delay="0"/>
                                  </p:stCondLst>
                                  <p:childTnLst>
                                    <p:set>
                                      <p:cBhvr>
                                        <p:cTn id="21" dur="1" fill="hold">
                                          <p:stCondLst>
                                            <p:cond delay="0"/>
                                          </p:stCondLst>
                                        </p:cTn>
                                        <p:tgtEl>
                                          <p:spTgt spid="505"/>
                                        </p:tgtEl>
                                        <p:attrNameLst>
                                          <p:attrName>style.visibility</p:attrName>
                                        </p:attrNameLst>
                                      </p:cBhvr>
                                      <p:to>
                                        <p:strVal val="visible"/>
                                      </p:to>
                                    </p:set>
                                    <p:animEffect transition="in" filter="fade">
                                      <p:cBhvr>
                                        <p:cTn id="22" dur="1000"/>
                                        <p:tgtEl>
                                          <p:spTgt spid="505"/>
                                        </p:tgtEl>
                                      </p:cBhvr>
                                    </p:animEffect>
                                  </p:childTnLst>
                                </p:cTn>
                              </p:par>
                              <p:par>
                                <p:cTn id="23" presetID="10" presetClass="exit" presetSubtype="0" fill="hold" nodeType="withEffect">
                                  <p:stCondLst>
                                    <p:cond delay="0"/>
                                  </p:stCondLst>
                                  <p:childTnLst>
                                    <p:animEffect transition="out" filter="fade">
                                      <p:cBhvr>
                                        <p:cTn id="24" dur="1000"/>
                                        <p:tgtEl>
                                          <p:spTgt spid="504"/>
                                        </p:tgtEl>
                                      </p:cBhvr>
                                    </p:animEffect>
                                    <p:set>
                                      <p:cBhvr>
                                        <p:cTn id="25" dur="1" fill="hold">
                                          <p:stCondLst>
                                            <p:cond delay="1000"/>
                                          </p:stCondLst>
                                        </p:cTn>
                                        <p:tgtEl>
                                          <p:spTgt spid="50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98"/>
                                        </p:tgtEl>
                                        <p:attrNameLst>
                                          <p:attrName>style.visibility</p:attrName>
                                        </p:attrNameLst>
                                      </p:cBhvr>
                                      <p:to>
                                        <p:strVal val="visible"/>
                                      </p:to>
                                    </p:set>
                                    <p:animEffect transition="in" filter="fade">
                                      <p:cBhvr>
                                        <p:cTn id="30" dur="1000"/>
                                        <p:tgtEl>
                                          <p:spTgt spid="498"/>
                                        </p:tgtEl>
                                      </p:cBhvr>
                                    </p:animEffect>
                                  </p:childTnLst>
                                </p:cTn>
                              </p:par>
                              <p:par>
                                <p:cTn id="31" presetID="10" presetClass="exit" presetSubtype="0" fill="hold" nodeType="withEffect">
                                  <p:stCondLst>
                                    <p:cond delay="0"/>
                                  </p:stCondLst>
                                  <p:childTnLst>
                                    <p:animEffect transition="out" filter="fade">
                                      <p:cBhvr>
                                        <p:cTn id="32" dur="1000"/>
                                        <p:tgtEl>
                                          <p:spTgt spid="505"/>
                                        </p:tgtEl>
                                      </p:cBhvr>
                                    </p:animEffect>
                                    <p:set>
                                      <p:cBhvr>
                                        <p:cTn id="33" dur="1" fill="hold">
                                          <p:stCondLst>
                                            <p:cond delay="1000"/>
                                          </p:stCondLst>
                                        </p:cTn>
                                        <p:tgtEl>
                                          <p:spTgt spid="505"/>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506"/>
                                        </p:tgtEl>
                                        <p:attrNameLst>
                                          <p:attrName>style.visibility</p:attrName>
                                        </p:attrNameLst>
                                      </p:cBhvr>
                                      <p:to>
                                        <p:strVal val="visible"/>
                                      </p:to>
                                    </p:set>
                                    <p:animEffect transition="in" filter="fade">
                                      <p:cBhvr>
                                        <p:cTn id="36" dur="1000"/>
                                        <p:tgtEl>
                                          <p:spTgt spid="50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01"/>
                                        </p:tgtEl>
                                        <p:attrNameLst>
                                          <p:attrName>style.visibility</p:attrName>
                                        </p:attrNameLst>
                                      </p:cBhvr>
                                      <p:to>
                                        <p:strVal val="visible"/>
                                      </p:to>
                                    </p:set>
                                    <p:animEffect transition="in" filter="fade">
                                      <p:cBhvr>
                                        <p:cTn id="41" dur="1000"/>
                                        <p:tgtEl>
                                          <p:spTgt spid="501"/>
                                        </p:tgtEl>
                                      </p:cBhvr>
                                    </p:animEffect>
                                  </p:childTnLst>
                                </p:cTn>
                              </p:par>
                              <p:par>
                                <p:cTn id="42" presetID="10" presetClass="exit" presetSubtype="0" fill="hold" nodeType="withEffect">
                                  <p:stCondLst>
                                    <p:cond delay="0"/>
                                  </p:stCondLst>
                                  <p:childTnLst>
                                    <p:animEffect transition="out" filter="fade">
                                      <p:cBhvr>
                                        <p:cTn id="43" dur="1000"/>
                                        <p:tgtEl>
                                          <p:spTgt spid="506"/>
                                        </p:tgtEl>
                                      </p:cBhvr>
                                    </p:animEffect>
                                    <p:set>
                                      <p:cBhvr>
                                        <p:cTn id="44" dur="1" fill="hold">
                                          <p:stCondLst>
                                            <p:cond delay="1000"/>
                                          </p:stCondLst>
                                        </p:cTn>
                                        <p:tgtEl>
                                          <p:spTgt spid="506"/>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507"/>
                                        </p:tgtEl>
                                        <p:attrNameLst>
                                          <p:attrName>style.visibility</p:attrName>
                                        </p:attrNameLst>
                                      </p:cBhvr>
                                      <p:to>
                                        <p:strVal val="visible"/>
                                      </p:to>
                                    </p:set>
                                    <p:animEffect transition="in" filter="fade">
                                      <p:cBhvr>
                                        <p:cTn id="47" dur="1000"/>
                                        <p:tgtEl>
                                          <p:spTgt spid="50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507"/>
                                        </p:tgtEl>
                                      </p:cBhvr>
                                    </p:animEffect>
                                    <p:set>
                                      <p:cBhvr>
                                        <p:cTn id="52" dur="1" fill="hold">
                                          <p:stCondLst>
                                            <p:cond delay="1000"/>
                                          </p:stCondLst>
                                        </p:cTn>
                                        <p:tgtEl>
                                          <p:spTgt spid="5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6"/>
          <p:cNvSpPr txBox="1">
            <a:spLocks noGrp="1"/>
          </p:cNvSpPr>
          <p:nvPr>
            <p:ph type="sldNum" idx="12"/>
          </p:nvPr>
        </p:nvSpPr>
        <p:spPr>
          <a:xfrm>
            <a:off x="4484637" y="4919889"/>
            <a:ext cx="169964" cy="172897"/>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Helvetica Neue Light"/>
                <a:ea typeface="Helvetica Neue Light"/>
                <a:cs typeface="Helvetica Neue Light"/>
                <a:sym typeface="Helvetica Neue Light"/>
              </a:rPr>
              <a:t>14</a:t>
            </a:fld>
            <a:endParaRPr sz="500" dirty="0"/>
          </a:p>
        </p:txBody>
      </p:sp>
      <p:sp>
        <p:nvSpPr>
          <p:cNvPr id="514" name="Google Shape;514;p56"/>
          <p:cNvSpPr txBox="1"/>
          <p:nvPr/>
        </p:nvSpPr>
        <p:spPr>
          <a:xfrm>
            <a:off x="372372" y="900139"/>
            <a:ext cx="8199300" cy="495300"/>
          </a:xfrm>
          <a:prstGeom prst="rect">
            <a:avLst/>
          </a:prstGeom>
          <a:noFill/>
          <a:ln>
            <a:noFill/>
          </a:ln>
        </p:spPr>
        <p:txBody>
          <a:bodyPr spcFirstLastPara="1" wrap="square" lIns="19050" tIns="19050" rIns="19050" bIns="19050" anchor="ctr" anchorCtr="0">
            <a:noAutofit/>
          </a:bodyPr>
          <a:lstStyle/>
          <a:p>
            <a:pPr marL="0" marR="0" lvl="0" indent="0" algn="l" rtl="0">
              <a:lnSpc>
                <a:spcPct val="138750"/>
              </a:lnSpc>
              <a:spcBef>
                <a:spcPts val="0"/>
              </a:spcBef>
              <a:spcAft>
                <a:spcPts val="0"/>
              </a:spcAft>
              <a:buClr>
                <a:srgbClr val="000000"/>
              </a:buClr>
              <a:buSzPts val="3000"/>
              <a:buFont typeface="Helvetica Neue"/>
              <a:buNone/>
            </a:pPr>
            <a:endParaRPr sz="3000">
              <a:latin typeface="Helvetica Neue"/>
              <a:ea typeface="Helvetica Neue"/>
              <a:cs typeface="Helvetica Neue"/>
              <a:sym typeface="Helvetica Neue"/>
            </a:endParaRPr>
          </a:p>
        </p:txBody>
      </p:sp>
      <p:pic>
        <p:nvPicPr>
          <p:cNvPr id="515" name="Google Shape;515;p56" descr="plt_med_archive_box_a4a7swapped.pdf"/>
          <p:cNvPicPr preferRelativeResize="0"/>
          <p:nvPr/>
        </p:nvPicPr>
        <p:blipFill rotWithShape="1">
          <a:blip r:embed="rId6">
            <a:alphaModFix/>
          </a:blip>
          <a:srcRect/>
          <a:stretch/>
        </p:blipFill>
        <p:spPr>
          <a:xfrm>
            <a:off x="1235676" y="847271"/>
            <a:ext cx="5382839" cy="3675291"/>
          </a:xfrm>
          <a:prstGeom prst="rect">
            <a:avLst/>
          </a:prstGeom>
          <a:noFill/>
          <a:ln>
            <a:noFill/>
          </a:ln>
        </p:spPr>
      </p:pic>
      <p:sp>
        <p:nvSpPr>
          <p:cNvPr id="516" name="Google Shape;516;p56"/>
          <p:cNvSpPr txBox="1"/>
          <p:nvPr/>
        </p:nvSpPr>
        <p:spPr>
          <a:xfrm>
            <a:off x="699842" y="1221567"/>
            <a:ext cx="4617542" cy="314325"/>
          </a:xfrm>
          <a:prstGeom prst="rect">
            <a:avLst/>
          </a:prstGeom>
          <a:noFill/>
          <a:ln>
            <a:noFill/>
          </a:ln>
        </p:spPr>
        <p:txBody>
          <a:bodyPr spcFirstLastPara="1" wrap="square" lIns="19050" tIns="19050" rIns="19050" bIns="19050" anchor="ctr" anchorCtr="0">
            <a:noAutofit/>
          </a:bodyPr>
          <a:lstStyle/>
          <a:p>
            <a:pPr marL="0" marR="0" lvl="0" indent="0" algn="l" rtl="0">
              <a:lnSpc>
                <a:spcPct val="150000"/>
              </a:lnSpc>
              <a:spcBef>
                <a:spcPts val="0"/>
              </a:spcBef>
              <a:spcAft>
                <a:spcPts val="0"/>
              </a:spcAft>
              <a:buClr>
                <a:srgbClr val="000000"/>
              </a:buClr>
              <a:buSzPts val="1800"/>
              <a:buFont typeface="Helvetica Neue"/>
              <a:buNone/>
            </a:pPr>
            <a:endParaRPr sz="500"/>
          </a:p>
        </p:txBody>
      </p:sp>
      <p:sp>
        <p:nvSpPr>
          <p:cNvPr id="519" name="Google Shape;519;p56"/>
          <p:cNvSpPr txBox="1"/>
          <p:nvPr/>
        </p:nvSpPr>
        <p:spPr>
          <a:xfrm>
            <a:off x="1322173" y="4545434"/>
            <a:ext cx="6912225" cy="522739"/>
          </a:xfrm>
          <a:prstGeom prst="rect">
            <a:avLst/>
          </a:prstGeom>
          <a:solidFill>
            <a:srgbClr val="F3F3F3"/>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000" dirty="0">
                <a:solidFill>
                  <a:schemeClr val="dk1"/>
                </a:solidFill>
                <a:latin typeface="+mj-lt"/>
                <a:ea typeface="Helvetica Neue"/>
                <a:cs typeface="Helvetica Neue"/>
                <a:sym typeface="Helvetica Neue"/>
              </a:rPr>
              <a:t>Performance consequences of feature creep</a:t>
            </a:r>
            <a:endParaRPr sz="800" dirty="0">
              <a:latin typeface="+mj-lt"/>
              <a:ea typeface="Helvetica Neue"/>
              <a:cs typeface="Helvetica Neue"/>
              <a:sym typeface="Helvetica Neue"/>
            </a:endParaRPr>
          </a:p>
        </p:txBody>
      </p:sp>
      <p:cxnSp>
        <p:nvCxnSpPr>
          <p:cNvPr id="3" name="Straight Arrow Connector 2">
            <a:extLst>
              <a:ext uri="{FF2B5EF4-FFF2-40B4-BE49-F238E27FC236}">
                <a16:creationId xmlns:a16="http://schemas.microsoft.com/office/drawing/2014/main" id="{2C58A8B8-4DE1-E84E-8D48-E83E99CFC5FA}"/>
              </a:ext>
            </a:extLst>
          </p:cNvPr>
          <p:cNvCxnSpPr>
            <a:cxnSpLocks/>
          </p:cNvCxnSpPr>
          <p:nvPr/>
        </p:nvCxnSpPr>
        <p:spPr>
          <a:xfrm flipH="1">
            <a:off x="6112521" y="4359913"/>
            <a:ext cx="2121878" cy="0"/>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grpSp>
        <p:nvGrpSpPr>
          <p:cNvPr id="4" name="Group 3">
            <a:extLst>
              <a:ext uri="{FF2B5EF4-FFF2-40B4-BE49-F238E27FC236}">
                <a16:creationId xmlns:a16="http://schemas.microsoft.com/office/drawing/2014/main" id="{F0389EE5-04F8-184F-A854-D98F4C808944}"/>
              </a:ext>
            </a:extLst>
          </p:cNvPr>
          <p:cNvGrpSpPr/>
          <p:nvPr/>
        </p:nvGrpSpPr>
        <p:grpSpPr>
          <a:xfrm>
            <a:off x="6618515" y="3105763"/>
            <a:ext cx="1645265" cy="1137598"/>
            <a:chOff x="6795450" y="896722"/>
            <a:chExt cx="2072973" cy="1552711"/>
          </a:xfrm>
        </p:grpSpPr>
        <p:pic>
          <p:nvPicPr>
            <p:cNvPr id="11" name="Google Shape;283;p48" descr="Image">
              <a:extLst>
                <a:ext uri="{FF2B5EF4-FFF2-40B4-BE49-F238E27FC236}">
                  <a16:creationId xmlns:a16="http://schemas.microsoft.com/office/drawing/2014/main" id="{82115FAB-DD6F-AE46-A034-D6F1233C085D}"/>
                </a:ext>
              </a:extLst>
            </p:cNvPr>
            <p:cNvPicPr preferRelativeResize="0"/>
            <p:nvPr/>
          </p:nvPicPr>
          <p:blipFill rotWithShape="1">
            <a:blip r:embed="rId7">
              <a:alphaModFix/>
            </a:blip>
            <a:srcRect/>
            <a:stretch/>
          </p:blipFill>
          <p:spPr>
            <a:xfrm>
              <a:off x="6914191" y="1820788"/>
              <a:ext cx="531639" cy="531639"/>
            </a:xfrm>
            <a:prstGeom prst="rect">
              <a:avLst/>
            </a:prstGeom>
            <a:noFill/>
            <a:ln>
              <a:noFill/>
            </a:ln>
          </p:spPr>
        </p:pic>
        <p:pic>
          <p:nvPicPr>
            <p:cNvPr id="12" name="Google Shape;284;p48" descr="Image">
              <a:extLst>
                <a:ext uri="{FF2B5EF4-FFF2-40B4-BE49-F238E27FC236}">
                  <a16:creationId xmlns:a16="http://schemas.microsoft.com/office/drawing/2014/main" id="{1E8311B2-582B-3F48-87C7-02F3F975E19F}"/>
                </a:ext>
              </a:extLst>
            </p:cNvPr>
            <p:cNvPicPr preferRelativeResize="0"/>
            <p:nvPr/>
          </p:nvPicPr>
          <p:blipFill rotWithShape="1">
            <a:blip r:embed="rId8">
              <a:alphaModFix/>
            </a:blip>
            <a:srcRect/>
            <a:stretch/>
          </p:blipFill>
          <p:spPr>
            <a:xfrm>
              <a:off x="6795450" y="943037"/>
              <a:ext cx="650702" cy="650702"/>
            </a:xfrm>
            <a:prstGeom prst="rect">
              <a:avLst/>
            </a:prstGeom>
            <a:noFill/>
            <a:ln>
              <a:noFill/>
            </a:ln>
          </p:spPr>
        </p:pic>
        <p:pic>
          <p:nvPicPr>
            <p:cNvPr id="13" name="Google Shape;285;p48" descr="Image">
              <a:extLst>
                <a:ext uri="{FF2B5EF4-FFF2-40B4-BE49-F238E27FC236}">
                  <a16:creationId xmlns:a16="http://schemas.microsoft.com/office/drawing/2014/main" id="{E8235CAB-B98B-D445-A05C-C4C0D8EE13FF}"/>
                </a:ext>
              </a:extLst>
            </p:cNvPr>
            <p:cNvPicPr preferRelativeResize="0"/>
            <p:nvPr/>
          </p:nvPicPr>
          <p:blipFill rotWithShape="1">
            <a:blip r:embed="rId9">
              <a:alphaModFix/>
            </a:blip>
            <a:srcRect/>
            <a:stretch/>
          </p:blipFill>
          <p:spPr>
            <a:xfrm>
              <a:off x="7455050" y="940146"/>
              <a:ext cx="650702" cy="704418"/>
            </a:xfrm>
            <a:prstGeom prst="rect">
              <a:avLst/>
            </a:prstGeom>
            <a:noFill/>
            <a:ln>
              <a:noFill/>
            </a:ln>
          </p:spPr>
        </p:pic>
        <p:pic>
          <p:nvPicPr>
            <p:cNvPr id="14" name="Google Shape;286;p48" descr="Image">
              <a:extLst>
                <a:ext uri="{FF2B5EF4-FFF2-40B4-BE49-F238E27FC236}">
                  <a16:creationId xmlns:a16="http://schemas.microsoft.com/office/drawing/2014/main" id="{6215B100-5952-5D4D-BDA5-C447910AFE66}"/>
                </a:ext>
              </a:extLst>
            </p:cNvPr>
            <p:cNvPicPr preferRelativeResize="0"/>
            <p:nvPr/>
          </p:nvPicPr>
          <p:blipFill rotWithShape="1">
            <a:blip r:embed="rId10">
              <a:alphaModFix/>
            </a:blip>
            <a:srcRect/>
            <a:stretch/>
          </p:blipFill>
          <p:spPr>
            <a:xfrm>
              <a:off x="8172714" y="896722"/>
              <a:ext cx="695709" cy="695709"/>
            </a:xfrm>
            <a:prstGeom prst="rect">
              <a:avLst/>
            </a:prstGeom>
            <a:noFill/>
            <a:ln>
              <a:noFill/>
            </a:ln>
          </p:spPr>
        </p:pic>
        <p:pic>
          <p:nvPicPr>
            <p:cNvPr id="15" name="Google Shape;287;p48" descr="Image">
              <a:extLst>
                <a:ext uri="{FF2B5EF4-FFF2-40B4-BE49-F238E27FC236}">
                  <a16:creationId xmlns:a16="http://schemas.microsoft.com/office/drawing/2014/main" id="{FBE6D3C0-0D5A-704D-9DAB-EC646690DD8E}"/>
                </a:ext>
              </a:extLst>
            </p:cNvPr>
            <p:cNvPicPr preferRelativeResize="0"/>
            <p:nvPr/>
          </p:nvPicPr>
          <p:blipFill rotWithShape="1">
            <a:blip r:embed="rId11">
              <a:alphaModFix/>
            </a:blip>
            <a:srcRect/>
            <a:stretch/>
          </p:blipFill>
          <p:spPr>
            <a:xfrm>
              <a:off x="8180702" y="1692366"/>
              <a:ext cx="650702" cy="757067"/>
            </a:xfrm>
            <a:prstGeom prst="rect">
              <a:avLst/>
            </a:prstGeom>
            <a:noFill/>
            <a:ln>
              <a:noFill/>
            </a:ln>
          </p:spPr>
        </p:pic>
        <p:pic>
          <p:nvPicPr>
            <p:cNvPr id="16" name="Google Shape;289;p48" descr="Image">
              <a:extLst>
                <a:ext uri="{FF2B5EF4-FFF2-40B4-BE49-F238E27FC236}">
                  <a16:creationId xmlns:a16="http://schemas.microsoft.com/office/drawing/2014/main" id="{3B3DA264-1F92-F849-9A81-714E364608C9}"/>
                </a:ext>
              </a:extLst>
            </p:cNvPr>
            <p:cNvPicPr preferRelativeResize="0"/>
            <p:nvPr/>
          </p:nvPicPr>
          <p:blipFill rotWithShape="1">
            <a:blip r:embed="rId12">
              <a:alphaModFix/>
            </a:blip>
            <a:srcRect/>
            <a:stretch/>
          </p:blipFill>
          <p:spPr>
            <a:xfrm>
              <a:off x="7536632" y="1790678"/>
              <a:ext cx="576263" cy="576263"/>
            </a:xfrm>
            <a:prstGeom prst="rect">
              <a:avLst/>
            </a:prstGeom>
            <a:noFill/>
            <a:ln>
              <a:noFill/>
            </a:ln>
          </p:spPr>
        </p:pic>
      </p:grpSp>
      <p:sp>
        <p:nvSpPr>
          <p:cNvPr id="23" name="Google Shape;490;p55">
            <a:extLst>
              <a:ext uri="{FF2B5EF4-FFF2-40B4-BE49-F238E27FC236}">
                <a16:creationId xmlns:a16="http://schemas.microsoft.com/office/drawing/2014/main" id="{99F86419-C915-D645-A539-D4E9310F0EBE}"/>
              </a:ext>
            </a:extLst>
          </p:cNvPr>
          <p:cNvSpPr txBox="1"/>
          <p:nvPr/>
        </p:nvSpPr>
        <p:spPr>
          <a:xfrm>
            <a:off x="433094" y="481901"/>
            <a:ext cx="9144000" cy="748800"/>
          </a:xfrm>
          <a:prstGeom prst="rect">
            <a:avLst/>
          </a:prstGeom>
          <a:noFill/>
          <a:ln>
            <a:noFill/>
          </a:ln>
        </p:spPr>
        <p:txBody>
          <a:bodyPr spcFirstLastPara="1" wrap="square" lIns="19050" tIns="19050" rIns="19050" bIns="19050" anchor="ctr" anchorCtr="0">
            <a:noAutofit/>
          </a:bodyPr>
          <a:lstStyle>
            <a:defPPr marR="0" lvl="0" algn="l" rtl="0">
              <a:lnSpc>
                <a:spcPct val="100000"/>
              </a:lnSpc>
              <a:spcBef>
                <a:spcPts val="0"/>
              </a:spcBef>
              <a:spcAft>
                <a:spcPts val="0"/>
              </a:spcAft>
            </a:defPPr>
            <a:lvl1pPr marL="0" indent="0">
              <a:buSzPts val="2600"/>
              <a:buFont typeface="Helvetica Neue"/>
              <a:buNone/>
              <a:defRPr sz="2600">
                <a:latin typeface="+mj-lt"/>
                <a:ea typeface="Helvetica Neue"/>
                <a:cs typeface="Helvetica Neue"/>
                <a:sym typeface="Helvetica Neue"/>
              </a:defRPr>
            </a:lvl1pPr>
            <a:lvl2pPr>
              <a:buSzPts val="3000"/>
              <a:buFont typeface="Helvetica Neue"/>
              <a:buNone/>
              <a:defRPr sz="3000">
                <a:latin typeface="Helvetica Neue"/>
                <a:ea typeface="Helvetica Neue"/>
                <a:cs typeface="Helvetica Neue"/>
                <a:sym typeface="Helvetica Neue"/>
              </a:defRPr>
            </a:lvl2pPr>
            <a:lvl3pPr>
              <a:buSzPts val="3000"/>
              <a:buFont typeface="Helvetica Neue"/>
              <a:buNone/>
              <a:defRPr sz="3000">
                <a:latin typeface="Helvetica Neue"/>
                <a:ea typeface="Helvetica Neue"/>
                <a:cs typeface="Helvetica Neue"/>
                <a:sym typeface="Helvetica Neue"/>
              </a:defRPr>
            </a:lvl3pPr>
            <a:lvl4pPr>
              <a:buSzPts val="3000"/>
              <a:buFont typeface="Helvetica Neue"/>
              <a:buNone/>
              <a:defRPr sz="3000">
                <a:latin typeface="Helvetica Neue"/>
                <a:ea typeface="Helvetica Neue"/>
                <a:cs typeface="Helvetica Neue"/>
                <a:sym typeface="Helvetica Neue"/>
              </a:defRPr>
            </a:lvl4pPr>
            <a:lvl5pPr>
              <a:buSzPts val="3000"/>
              <a:buFont typeface="Helvetica Neue"/>
              <a:buNone/>
              <a:defRPr sz="3000">
                <a:latin typeface="Helvetica Neue"/>
                <a:ea typeface="Helvetica Neue"/>
                <a:cs typeface="Helvetica Neue"/>
                <a:sym typeface="Helvetica Neue"/>
              </a:defRPr>
            </a:lvl5pPr>
            <a:lvl6pPr>
              <a:buSzPts val="3000"/>
              <a:buFont typeface="Helvetica Neue"/>
              <a:buNone/>
              <a:defRPr sz="3000">
                <a:latin typeface="Helvetica Neue"/>
                <a:ea typeface="Helvetica Neue"/>
                <a:cs typeface="Helvetica Neue"/>
                <a:sym typeface="Helvetica Neue"/>
              </a:defRPr>
            </a:lvl6pPr>
            <a:lvl7pPr>
              <a:buSzPts val="3000"/>
              <a:buFont typeface="Helvetica Neue"/>
              <a:buNone/>
              <a:defRPr sz="3000">
                <a:latin typeface="Helvetica Neue"/>
                <a:ea typeface="Helvetica Neue"/>
                <a:cs typeface="Helvetica Neue"/>
                <a:sym typeface="Helvetica Neue"/>
              </a:defRPr>
            </a:lvl7pPr>
            <a:lvl8pPr>
              <a:buSzPts val="3000"/>
              <a:buFont typeface="Helvetica Neue"/>
              <a:buNone/>
              <a:defRPr sz="3000">
                <a:latin typeface="Helvetica Neue"/>
                <a:ea typeface="Helvetica Neue"/>
                <a:cs typeface="Helvetica Neue"/>
                <a:sym typeface="Helvetica Neue"/>
              </a:defRPr>
            </a:lvl8pPr>
            <a:lvl9pPr>
              <a:buSzPts val="3000"/>
              <a:buFont typeface="Helvetica Neue"/>
              <a:buNone/>
              <a:defRPr sz="3000">
                <a:latin typeface="Helvetica Neue"/>
                <a:ea typeface="Helvetica Neue"/>
                <a:cs typeface="Helvetica Neue"/>
                <a:sym typeface="Helvetica Neue"/>
              </a:defRPr>
            </a:lvl9pPr>
          </a:lstStyle>
          <a:p>
            <a:r>
              <a:rPr lang="en" sz="2400" dirty="0"/>
              <a:t>Finding 1: Older browsers perform better than newer ones </a:t>
            </a:r>
            <a:r>
              <a:rPr lang="en-US" sz="2000" dirty="0">
                <a:solidFill>
                  <a:schemeClr val="dk1"/>
                </a:solidFill>
                <a:latin typeface="Helvetica Neue"/>
              </a:rPr>
              <a:t>(2/2) </a:t>
            </a:r>
          </a:p>
          <a:p>
            <a:r>
              <a:rPr lang="en" dirty="0"/>
              <a:t> </a:t>
            </a:r>
            <a:endParaRPr dirty="0"/>
          </a:p>
        </p:txBody>
      </p:sp>
      <p:sp>
        <p:nvSpPr>
          <p:cNvPr id="27" name="Google Shape;469;p53">
            <a:extLst>
              <a:ext uri="{FF2B5EF4-FFF2-40B4-BE49-F238E27FC236}">
                <a16:creationId xmlns:a16="http://schemas.microsoft.com/office/drawing/2014/main" id="{51AF2D51-096C-9042-B39B-62A8BF5923DF}"/>
              </a:ext>
            </a:extLst>
          </p:cNvPr>
          <p:cNvSpPr txBox="1">
            <a:spLocks/>
          </p:cNvSpPr>
          <p:nvPr/>
        </p:nvSpPr>
        <p:spPr>
          <a:xfrm>
            <a:off x="4516390" y="4905375"/>
            <a:ext cx="192600" cy="172800"/>
          </a:xfrm>
          <a:prstGeom prst="rect">
            <a:avLst/>
          </a:prstGeom>
          <a:noFill/>
          <a:ln>
            <a:noFill/>
          </a:ln>
        </p:spPr>
        <p:txBody>
          <a:bodyPr spcFirstLastPara="1" wrap="square" lIns="19050" tIns="19050" rIns="19050" bIns="1905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14</a:t>
            </a:fld>
            <a:endParaRPr lang="en" sz="500" dirty="0"/>
          </a:p>
        </p:txBody>
      </p:sp>
      <p:pic>
        <p:nvPicPr>
          <p:cNvPr id="2" name="Audio 1">
            <a:hlinkClick r:id="" action="ppaction://media"/>
            <a:extLst>
              <a:ext uri="{FF2B5EF4-FFF2-40B4-BE49-F238E27FC236}">
                <a16:creationId xmlns:a16="http://schemas.microsoft.com/office/drawing/2014/main" id="{D8AB5C77-A313-5C42-9528-1F1CD11FEF54}"/>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3408"/>
    </mc:Choice>
    <mc:Fallback>
      <p:transition spd="slow" advTm="13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57"/>
          <p:cNvPicPr preferRelativeResize="0"/>
          <p:nvPr/>
        </p:nvPicPr>
        <p:blipFill>
          <a:blip r:embed="rId6">
            <a:alphaModFix/>
          </a:blip>
          <a:stretch>
            <a:fillRect/>
          </a:stretch>
        </p:blipFill>
        <p:spPr>
          <a:xfrm>
            <a:off x="1532238" y="840259"/>
            <a:ext cx="5228225" cy="3688260"/>
          </a:xfrm>
          <a:prstGeom prst="rect">
            <a:avLst/>
          </a:prstGeom>
          <a:noFill/>
          <a:ln>
            <a:noFill/>
          </a:ln>
        </p:spPr>
      </p:pic>
      <p:sp>
        <p:nvSpPr>
          <p:cNvPr id="525" name="Google Shape;525;p57"/>
          <p:cNvSpPr/>
          <p:nvPr/>
        </p:nvSpPr>
        <p:spPr>
          <a:xfrm>
            <a:off x="2727091" y="3240064"/>
            <a:ext cx="606729" cy="1227235"/>
          </a:xfrm>
          <a:prstGeom prst="ellipse">
            <a:avLst/>
          </a:prstGeom>
          <a:noFill/>
          <a:ln w="3810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7"/>
          <p:cNvSpPr/>
          <p:nvPr/>
        </p:nvSpPr>
        <p:spPr>
          <a:xfrm>
            <a:off x="3585876" y="3058580"/>
            <a:ext cx="779530" cy="1369244"/>
          </a:xfrm>
          <a:prstGeom prst="ellipse">
            <a:avLst/>
          </a:prstGeom>
          <a:noFill/>
          <a:ln w="3810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7"/>
          <p:cNvSpPr/>
          <p:nvPr/>
        </p:nvSpPr>
        <p:spPr>
          <a:xfrm>
            <a:off x="4617462" y="2762840"/>
            <a:ext cx="606729" cy="1652627"/>
          </a:xfrm>
          <a:prstGeom prst="ellipse">
            <a:avLst/>
          </a:prstGeom>
          <a:noFill/>
          <a:ln w="3810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7"/>
          <p:cNvSpPr/>
          <p:nvPr/>
        </p:nvSpPr>
        <p:spPr>
          <a:xfrm>
            <a:off x="5505486" y="1199651"/>
            <a:ext cx="1017525" cy="3328867"/>
          </a:xfrm>
          <a:prstGeom prst="ellipse">
            <a:avLst/>
          </a:prstGeom>
          <a:noFill/>
          <a:ln w="3810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9" name="Google Shape;529;p57"/>
          <p:cNvGrpSpPr/>
          <p:nvPr/>
        </p:nvGrpSpPr>
        <p:grpSpPr>
          <a:xfrm>
            <a:off x="3559063" y="873033"/>
            <a:ext cx="4350826" cy="347705"/>
            <a:chOff x="4040755" y="732801"/>
            <a:chExt cx="3723875" cy="304800"/>
          </a:xfrm>
        </p:grpSpPr>
        <p:sp>
          <p:nvSpPr>
            <p:cNvPr id="530" name="Google Shape;530;p57"/>
            <p:cNvSpPr txBox="1"/>
            <p:nvPr/>
          </p:nvSpPr>
          <p:spPr>
            <a:xfrm>
              <a:off x="4429830" y="732801"/>
              <a:ext cx="33348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 2018 network on 2018 device</a:t>
              </a:r>
              <a:endParaRPr dirty="0">
                <a:solidFill>
                  <a:schemeClr val="dk1"/>
                </a:solidFill>
              </a:endParaRPr>
            </a:p>
          </p:txBody>
        </p:sp>
        <p:sp>
          <p:nvSpPr>
            <p:cNvPr id="531" name="Google Shape;531;p57"/>
            <p:cNvSpPr/>
            <p:nvPr/>
          </p:nvSpPr>
          <p:spPr>
            <a:xfrm>
              <a:off x="4040755" y="859962"/>
              <a:ext cx="438000" cy="129600"/>
            </a:xfrm>
            <a:prstGeom prst="rect">
              <a:avLst/>
            </a:prstGeom>
            <a:solidFill>
              <a:srgbClr val="B6D3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2" name="Google Shape;532;p57"/>
          <p:cNvGrpSpPr/>
          <p:nvPr/>
        </p:nvGrpSpPr>
        <p:grpSpPr>
          <a:xfrm>
            <a:off x="3553279" y="1647763"/>
            <a:ext cx="4109813" cy="347705"/>
            <a:chOff x="4946065" y="159500"/>
            <a:chExt cx="3517592" cy="304800"/>
          </a:xfrm>
        </p:grpSpPr>
        <p:sp>
          <p:nvSpPr>
            <p:cNvPr id="533" name="Google Shape;533;p57"/>
            <p:cNvSpPr txBox="1"/>
            <p:nvPr/>
          </p:nvSpPr>
          <p:spPr>
            <a:xfrm>
              <a:off x="5326557" y="159500"/>
              <a:ext cx="31371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2015 network on 2018 device</a:t>
              </a:r>
              <a:endParaRPr>
                <a:solidFill>
                  <a:schemeClr val="dk1"/>
                </a:solidFill>
              </a:endParaRPr>
            </a:p>
          </p:txBody>
        </p:sp>
        <p:sp>
          <p:nvSpPr>
            <p:cNvPr id="534" name="Google Shape;534;p57"/>
            <p:cNvSpPr/>
            <p:nvPr/>
          </p:nvSpPr>
          <p:spPr>
            <a:xfrm>
              <a:off x="4946065" y="280080"/>
              <a:ext cx="438000" cy="129600"/>
            </a:xfrm>
            <a:prstGeom prst="rect">
              <a:avLst/>
            </a:prstGeom>
            <a:solidFill>
              <a:srgbClr val="316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57"/>
          <p:cNvGrpSpPr/>
          <p:nvPr/>
        </p:nvGrpSpPr>
        <p:grpSpPr>
          <a:xfrm>
            <a:off x="3564692" y="1126461"/>
            <a:ext cx="4110757" cy="289864"/>
            <a:chOff x="2345025" y="698600"/>
            <a:chExt cx="3518400" cy="254096"/>
          </a:xfrm>
        </p:grpSpPr>
        <p:sp>
          <p:nvSpPr>
            <p:cNvPr id="536" name="Google Shape;536;p57"/>
            <p:cNvSpPr txBox="1"/>
            <p:nvPr/>
          </p:nvSpPr>
          <p:spPr>
            <a:xfrm>
              <a:off x="2783025" y="698600"/>
              <a:ext cx="3080400" cy="2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2017 network on 2018 device</a:t>
              </a:r>
              <a:endParaRPr>
                <a:solidFill>
                  <a:schemeClr val="dk1"/>
                </a:solidFill>
              </a:endParaRPr>
            </a:p>
          </p:txBody>
        </p:sp>
        <p:sp>
          <p:nvSpPr>
            <p:cNvPr id="537" name="Google Shape;537;p57"/>
            <p:cNvSpPr/>
            <p:nvPr/>
          </p:nvSpPr>
          <p:spPr>
            <a:xfrm>
              <a:off x="2345025" y="823096"/>
              <a:ext cx="438000" cy="129600"/>
            </a:xfrm>
            <a:prstGeom prst="rect">
              <a:avLst/>
            </a:prstGeom>
            <a:solidFill>
              <a:srgbClr val="26A1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57"/>
          <p:cNvGrpSpPr/>
          <p:nvPr/>
        </p:nvGrpSpPr>
        <p:grpSpPr>
          <a:xfrm>
            <a:off x="3559063" y="1354130"/>
            <a:ext cx="4044808" cy="467486"/>
            <a:chOff x="3653724" y="1328600"/>
            <a:chExt cx="3461954" cy="409800"/>
          </a:xfrm>
        </p:grpSpPr>
        <p:sp>
          <p:nvSpPr>
            <p:cNvPr id="539" name="Google Shape;539;p57"/>
            <p:cNvSpPr txBox="1"/>
            <p:nvPr/>
          </p:nvSpPr>
          <p:spPr>
            <a:xfrm>
              <a:off x="4035278" y="1328600"/>
              <a:ext cx="3080400" cy="40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 2016 network on 2018 device</a:t>
              </a:r>
              <a:endParaRPr/>
            </a:p>
          </p:txBody>
        </p:sp>
        <p:sp>
          <p:nvSpPr>
            <p:cNvPr id="540" name="Google Shape;540;p57"/>
            <p:cNvSpPr/>
            <p:nvPr/>
          </p:nvSpPr>
          <p:spPr>
            <a:xfrm>
              <a:off x="3653724" y="1469036"/>
              <a:ext cx="438000" cy="129600"/>
            </a:xfrm>
            <a:prstGeom prst="rect">
              <a:avLst/>
            </a:prstGeom>
            <a:solidFill>
              <a:srgbClr val="7F0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1" name="Google Shape;541;p57"/>
          <p:cNvSpPr txBox="1"/>
          <p:nvPr/>
        </p:nvSpPr>
        <p:spPr>
          <a:xfrm>
            <a:off x="365119" y="292674"/>
            <a:ext cx="8457000" cy="667500"/>
          </a:xfrm>
          <a:prstGeom prst="rect">
            <a:avLst/>
          </a:prstGeom>
          <a:noFill/>
          <a:ln>
            <a:noFill/>
          </a:ln>
        </p:spPr>
        <p:txBody>
          <a:bodyPr spcFirstLastPara="1" wrap="square" lIns="91425" tIns="91425" rIns="91425" bIns="91425" anchor="t" anchorCtr="0">
            <a:noAutofit/>
          </a:bodyPr>
          <a:lstStyle/>
          <a:p>
            <a:pPr marL="0" lvl="0" indent="0" algn="l" rtl="0">
              <a:lnSpc>
                <a:spcPct val="138750"/>
              </a:lnSpc>
              <a:spcBef>
                <a:spcPts val="0"/>
              </a:spcBef>
              <a:spcAft>
                <a:spcPts val="0"/>
              </a:spcAft>
              <a:buNone/>
            </a:pPr>
            <a:r>
              <a:rPr lang="en" sz="2400" dirty="0">
                <a:solidFill>
                  <a:schemeClr val="dk1"/>
                </a:solidFill>
                <a:latin typeface="+mj-lt"/>
                <a:ea typeface="Helvetica Neue"/>
                <a:cs typeface="Helvetica Neue"/>
                <a:sym typeface="Helvetica Neue"/>
              </a:rPr>
              <a:t>Finding 2: Saturation of network impact (1/2)</a:t>
            </a:r>
            <a:endParaRPr sz="2400" dirty="0">
              <a:solidFill>
                <a:schemeClr val="dk1"/>
              </a:solidFill>
              <a:latin typeface="+mj-lt"/>
            </a:endParaRPr>
          </a:p>
          <a:p>
            <a:pPr marL="0" lvl="0" indent="0" algn="l" rtl="0">
              <a:spcBef>
                <a:spcPts val="0"/>
              </a:spcBef>
              <a:spcAft>
                <a:spcPts val="0"/>
              </a:spcAft>
              <a:buNone/>
            </a:pPr>
            <a:endParaRPr dirty="0">
              <a:latin typeface="Helvetica Neue"/>
              <a:ea typeface="Helvetica Neue"/>
              <a:cs typeface="Helvetica Neue"/>
              <a:sym typeface="Helvetica Neue"/>
            </a:endParaRPr>
          </a:p>
        </p:txBody>
      </p:sp>
      <p:sp>
        <p:nvSpPr>
          <p:cNvPr id="39" name="Google Shape;491;p55">
            <a:extLst>
              <a:ext uri="{FF2B5EF4-FFF2-40B4-BE49-F238E27FC236}">
                <a16:creationId xmlns:a16="http://schemas.microsoft.com/office/drawing/2014/main" id="{30660FC6-2CAD-604D-BCF7-D4DCC11813F4}"/>
              </a:ext>
            </a:extLst>
          </p:cNvPr>
          <p:cNvSpPr txBox="1"/>
          <p:nvPr/>
        </p:nvSpPr>
        <p:spPr>
          <a:xfrm>
            <a:off x="4096990" y="4468606"/>
            <a:ext cx="1031400" cy="2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dirty="0">
                <a:latin typeface="Helvetica Neue"/>
                <a:ea typeface="Helvetica Neue"/>
                <a:cs typeface="Helvetica Neue"/>
                <a:sym typeface="Helvetica Neue"/>
              </a:rPr>
              <a:t>Chrome</a:t>
            </a:r>
            <a:endParaRPr sz="1700" b="1" dirty="0">
              <a:latin typeface="Helvetica Neue"/>
              <a:ea typeface="Helvetica Neue"/>
              <a:cs typeface="Helvetica Neue"/>
              <a:sym typeface="Helvetica Neue"/>
            </a:endParaRPr>
          </a:p>
        </p:txBody>
      </p:sp>
      <p:sp>
        <p:nvSpPr>
          <p:cNvPr id="40" name="Google Shape;469;p53">
            <a:extLst>
              <a:ext uri="{FF2B5EF4-FFF2-40B4-BE49-F238E27FC236}">
                <a16:creationId xmlns:a16="http://schemas.microsoft.com/office/drawing/2014/main" id="{D8AF90FA-E53B-C74A-AA4D-666574AE96FF}"/>
              </a:ext>
            </a:extLst>
          </p:cNvPr>
          <p:cNvSpPr txBox="1">
            <a:spLocks noGrp="1"/>
          </p:cNvSpPr>
          <p:nvPr>
            <p:ph type="sldNum" idx="12"/>
          </p:nvPr>
        </p:nvSpPr>
        <p:spPr>
          <a:xfrm>
            <a:off x="4516390" y="4905375"/>
            <a:ext cx="192600" cy="172800"/>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Helvetica Neue Light"/>
                <a:ea typeface="Helvetica Neue Light"/>
                <a:cs typeface="Helvetica Neue Light"/>
                <a:sym typeface="Helvetica Neue Light"/>
              </a:rPr>
              <a:t>15</a:t>
            </a:fld>
            <a:endParaRPr sz="500" dirty="0"/>
          </a:p>
        </p:txBody>
      </p:sp>
      <p:pic>
        <p:nvPicPr>
          <p:cNvPr id="2" name="Audio 1">
            <a:hlinkClick r:id="" action="ppaction://media"/>
            <a:extLst>
              <a:ext uri="{FF2B5EF4-FFF2-40B4-BE49-F238E27FC236}">
                <a16:creationId xmlns:a16="http://schemas.microsoft.com/office/drawing/2014/main" id="{7384EFCE-F10D-4B4D-99DF-311A654BC26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6018"/>
    </mc:Choice>
    <mc:Fallback>
      <p:transition spd="slow" advTm="46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5"/>
                                        </p:tgtEl>
                                        <p:attrNameLst>
                                          <p:attrName>style.visibility</p:attrName>
                                        </p:attrNameLst>
                                      </p:cBhvr>
                                      <p:to>
                                        <p:strVal val="visible"/>
                                      </p:to>
                                    </p:set>
                                    <p:animEffect transition="in" filter="fade">
                                      <p:cBhvr>
                                        <p:cTn id="11" dur="1000"/>
                                        <p:tgtEl>
                                          <p:spTgt spid="525"/>
                                        </p:tgtEl>
                                      </p:cBhvr>
                                    </p:animEffect>
                                  </p:childTnLst>
                                </p:cTn>
                              </p:par>
                              <p:par>
                                <p:cTn id="12" presetID="10" presetClass="entr" presetSubtype="0" fill="hold" nodeType="withEffect">
                                  <p:stCondLst>
                                    <p:cond delay="0"/>
                                  </p:stCondLst>
                                  <p:childTnLst>
                                    <p:set>
                                      <p:cBhvr>
                                        <p:cTn id="13" dur="1" fill="hold">
                                          <p:stCondLst>
                                            <p:cond delay="0"/>
                                          </p:stCondLst>
                                        </p:cTn>
                                        <p:tgtEl>
                                          <p:spTgt spid="529"/>
                                        </p:tgtEl>
                                        <p:attrNameLst>
                                          <p:attrName>style.visibility</p:attrName>
                                        </p:attrNameLst>
                                      </p:cBhvr>
                                      <p:to>
                                        <p:strVal val="visible"/>
                                      </p:to>
                                    </p:set>
                                    <p:animEffect transition="in" filter="fade">
                                      <p:cBhvr>
                                        <p:cTn id="14" dur="1000"/>
                                        <p:tgtEl>
                                          <p:spTgt spid="52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26"/>
                                        </p:tgtEl>
                                        <p:attrNameLst>
                                          <p:attrName>style.visibility</p:attrName>
                                        </p:attrNameLst>
                                      </p:cBhvr>
                                      <p:to>
                                        <p:strVal val="visible"/>
                                      </p:to>
                                    </p:set>
                                    <p:animEffect transition="in" filter="fade">
                                      <p:cBhvr>
                                        <p:cTn id="19" dur="1000"/>
                                        <p:tgtEl>
                                          <p:spTgt spid="526"/>
                                        </p:tgtEl>
                                      </p:cBhvr>
                                    </p:animEffect>
                                  </p:childTnLst>
                                </p:cTn>
                              </p:par>
                              <p:par>
                                <p:cTn id="20" presetID="10" presetClass="entr" presetSubtype="0" fill="hold" nodeType="withEffect">
                                  <p:stCondLst>
                                    <p:cond delay="0"/>
                                  </p:stCondLst>
                                  <p:childTnLst>
                                    <p:set>
                                      <p:cBhvr>
                                        <p:cTn id="21" dur="1" fill="hold">
                                          <p:stCondLst>
                                            <p:cond delay="0"/>
                                          </p:stCondLst>
                                        </p:cTn>
                                        <p:tgtEl>
                                          <p:spTgt spid="535"/>
                                        </p:tgtEl>
                                        <p:attrNameLst>
                                          <p:attrName>style.visibility</p:attrName>
                                        </p:attrNameLst>
                                      </p:cBhvr>
                                      <p:to>
                                        <p:strVal val="visible"/>
                                      </p:to>
                                    </p:set>
                                    <p:animEffect transition="in" filter="fade">
                                      <p:cBhvr>
                                        <p:cTn id="22" dur="1000"/>
                                        <p:tgtEl>
                                          <p:spTgt spid="535"/>
                                        </p:tgtEl>
                                      </p:cBhvr>
                                    </p:animEffect>
                                  </p:childTnLst>
                                </p:cTn>
                              </p:par>
                              <p:par>
                                <p:cTn id="23" presetID="10" presetClass="exit" presetSubtype="0" fill="hold" nodeType="withEffect">
                                  <p:stCondLst>
                                    <p:cond delay="0"/>
                                  </p:stCondLst>
                                  <p:childTnLst>
                                    <p:animEffect transition="out" filter="fade">
                                      <p:cBhvr>
                                        <p:cTn id="24" dur="1000"/>
                                        <p:tgtEl>
                                          <p:spTgt spid="525"/>
                                        </p:tgtEl>
                                      </p:cBhvr>
                                    </p:animEffect>
                                    <p:set>
                                      <p:cBhvr>
                                        <p:cTn id="25" dur="1" fill="hold">
                                          <p:stCondLst>
                                            <p:cond delay="1000"/>
                                          </p:stCondLst>
                                        </p:cTn>
                                        <p:tgtEl>
                                          <p:spTgt spid="52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27"/>
                                        </p:tgtEl>
                                        <p:attrNameLst>
                                          <p:attrName>style.visibility</p:attrName>
                                        </p:attrNameLst>
                                      </p:cBhvr>
                                      <p:to>
                                        <p:strVal val="visible"/>
                                      </p:to>
                                    </p:set>
                                    <p:animEffect transition="in" filter="fade">
                                      <p:cBhvr>
                                        <p:cTn id="30" dur="1000"/>
                                        <p:tgtEl>
                                          <p:spTgt spid="527"/>
                                        </p:tgtEl>
                                      </p:cBhvr>
                                    </p:animEffect>
                                  </p:childTnLst>
                                </p:cTn>
                              </p:par>
                              <p:par>
                                <p:cTn id="31" presetID="10" presetClass="entr" presetSubtype="0" fill="hold" nodeType="withEffect">
                                  <p:stCondLst>
                                    <p:cond delay="0"/>
                                  </p:stCondLst>
                                  <p:childTnLst>
                                    <p:set>
                                      <p:cBhvr>
                                        <p:cTn id="32" dur="1" fill="hold">
                                          <p:stCondLst>
                                            <p:cond delay="0"/>
                                          </p:stCondLst>
                                        </p:cTn>
                                        <p:tgtEl>
                                          <p:spTgt spid="538"/>
                                        </p:tgtEl>
                                        <p:attrNameLst>
                                          <p:attrName>style.visibility</p:attrName>
                                        </p:attrNameLst>
                                      </p:cBhvr>
                                      <p:to>
                                        <p:strVal val="visible"/>
                                      </p:to>
                                    </p:set>
                                    <p:animEffect transition="in" filter="fade">
                                      <p:cBhvr>
                                        <p:cTn id="33" dur="1000"/>
                                        <p:tgtEl>
                                          <p:spTgt spid="538"/>
                                        </p:tgtEl>
                                      </p:cBhvr>
                                    </p:animEffect>
                                  </p:childTnLst>
                                </p:cTn>
                              </p:par>
                              <p:par>
                                <p:cTn id="34" presetID="10" presetClass="exit" presetSubtype="0" fill="hold" nodeType="withEffect">
                                  <p:stCondLst>
                                    <p:cond delay="0"/>
                                  </p:stCondLst>
                                  <p:childTnLst>
                                    <p:animEffect transition="out" filter="fade">
                                      <p:cBhvr>
                                        <p:cTn id="35" dur="1000"/>
                                        <p:tgtEl>
                                          <p:spTgt spid="526"/>
                                        </p:tgtEl>
                                      </p:cBhvr>
                                    </p:animEffect>
                                    <p:set>
                                      <p:cBhvr>
                                        <p:cTn id="36" dur="1" fill="hold">
                                          <p:stCondLst>
                                            <p:cond delay="1000"/>
                                          </p:stCondLst>
                                        </p:cTn>
                                        <p:tgtEl>
                                          <p:spTgt spid="5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28"/>
                                        </p:tgtEl>
                                        <p:attrNameLst>
                                          <p:attrName>style.visibility</p:attrName>
                                        </p:attrNameLst>
                                      </p:cBhvr>
                                      <p:to>
                                        <p:strVal val="visible"/>
                                      </p:to>
                                    </p:set>
                                    <p:animEffect transition="in" filter="fade">
                                      <p:cBhvr>
                                        <p:cTn id="41" dur="1000"/>
                                        <p:tgtEl>
                                          <p:spTgt spid="528"/>
                                        </p:tgtEl>
                                      </p:cBhvr>
                                    </p:animEffect>
                                  </p:childTnLst>
                                </p:cTn>
                              </p:par>
                              <p:par>
                                <p:cTn id="42" presetID="10" presetClass="entr" presetSubtype="0" fill="hold" nodeType="withEffect">
                                  <p:stCondLst>
                                    <p:cond delay="0"/>
                                  </p:stCondLst>
                                  <p:childTnLst>
                                    <p:set>
                                      <p:cBhvr>
                                        <p:cTn id="43" dur="1" fill="hold">
                                          <p:stCondLst>
                                            <p:cond delay="0"/>
                                          </p:stCondLst>
                                        </p:cTn>
                                        <p:tgtEl>
                                          <p:spTgt spid="532"/>
                                        </p:tgtEl>
                                        <p:attrNameLst>
                                          <p:attrName>style.visibility</p:attrName>
                                        </p:attrNameLst>
                                      </p:cBhvr>
                                      <p:to>
                                        <p:strVal val="visible"/>
                                      </p:to>
                                    </p:set>
                                    <p:animEffect transition="in" filter="fade">
                                      <p:cBhvr>
                                        <p:cTn id="44" dur="1000"/>
                                        <p:tgtEl>
                                          <p:spTgt spid="532"/>
                                        </p:tgtEl>
                                      </p:cBhvr>
                                    </p:animEffect>
                                  </p:childTnLst>
                                </p:cTn>
                              </p:par>
                              <p:par>
                                <p:cTn id="45" presetID="10" presetClass="exit" presetSubtype="0" fill="hold" nodeType="withEffect">
                                  <p:stCondLst>
                                    <p:cond delay="0"/>
                                  </p:stCondLst>
                                  <p:childTnLst>
                                    <p:animEffect transition="out" filter="fade">
                                      <p:cBhvr>
                                        <p:cTn id="46" dur="1000"/>
                                        <p:tgtEl>
                                          <p:spTgt spid="527"/>
                                        </p:tgtEl>
                                      </p:cBhvr>
                                    </p:animEffect>
                                    <p:set>
                                      <p:cBhvr>
                                        <p:cTn id="47" dur="1" fill="hold">
                                          <p:stCondLst>
                                            <p:cond delay="1000"/>
                                          </p:stCondLst>
                                        </p:cTn>
                                        <p:tgtEl>
                                          <p:spTgt spid="5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58"/>
          <p:cNvSpPr txBox="1">
            <a:spLocks noGrp="1"/>
          </p:cNvSpPr>
          <p:nvPr>
            <p:ph type="sldNum" idx="12"/>
          </p:nvPr>
        </p:nvSpPr>
        <p:spPr>
          <a:xfrm>
            <a:off x="4484637" y="4769448"/>
            <a:ext cx="169964" cy="172897"/>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Helvetica Neue Light"/>
                <a:ea typeface="Helvetica Neue Light"/>
                <a:cs typeface="Helvetica Neue Light"/>
                <a:sym typeface="Helvetica Neue Light"/>
              </a:rPr>
              <a:t>16</a:t>
            </a:fld>
            <a:endParaRPr sz="500"/>
          </a:p>
        </p:txBody>
      </p:sp>
      <p:pic>
        <p:nvPicPr>
          <p:cNvPr id="549" name="Google Shape;549;p58" descr="plt_med_archive_box_a4567_net.pdf"/>
          <p:cNvPicPr preferRelativeResize="0"/>
          <p:nvPr/>
        </p:nvPicPr>
        <p:blipFill rotWithShape="1">
          <a:blip r:embed="rId6">
            <a:alphaModFix/>
          </a:blip>
          <a:srcRect/>
          <a:stretch/>
        </p:blipFill>
        <p:spPr>
          <a:xfrm>
            <a:off x="1599578" y="869327"/>
            <a:ext cx="5091507" cy="4048304"/>
          </a:xfrm>
          <a:prstGeom prst="rect">
            <a:avLst/>
          </a:prstGeom>
          <a:noFill/>
          <a:ln>
            <a:noFill/>
          </a:ln>
        </p:spPr>
      </p:pic>
      <p:sp>
        <p:nvSpPr>
          <p:cNvPr id="10" name="Google Shape;541;p57">
            <a:extLst>
              <a:ext uri="{FF2B5EF4-FFF2-40B4-BE49-F238E27FC236}">
                <a16:creationId xmlns:a16="http://schemas.microsoft.com/office/drawing/2014/main" id="{8BB611A2-2208-2B40-833B-5C06D15FA24E}"/>
              </a:ext>
            </a:extLst>
          </p:cNvPr>
          <p:cNvSpPr txBox="1"/>
          <p:nvPr/>
        </p:nvSpPr>
        <p:spPr>
          <a:xfrm>
            <a:off x="365119" y="292674"/>
            <a:ext cx="8457000" cy="667500"/>
          </a:xfrm>
          <a:prstGeom prst="rect">
            <a:avLst/>
          </a:prstGeom>
          <a:noFill/>
          <a:ln>
            <a:noFill/>
          </a:ln>
        </p:spPr>
        <p:txBody>
          <a:bodyPr spcFirstLastPara="1" wrap="square" lIns="91425" tIns="91425" rIns="91425" bIns="91425" anchor="t" anchorCtr="0">
            <a:noAutofit/>
          </a:bodyPr>
          <a:lstStyle/>
          <a:p>
            <a:pPr marL="0" lvl="0" indent="0" algn="l" rtl="0">
              <a:lnSpc>
                <a:spcPct val="138750"/>
              </a:lnSpc>
              <a:spcBef>
                <a:spcPts val="0"/>
              </a:spcBef>
              <a:spcAft>
                <a:spcPts val="0"/>
              </a:spcAft>
              <a:buNone/>
            </a:pPr>
            <a:r>
              <a:rPr lang="en" sz="2400" dirty="0">
                <a:solidFill>
                  <a:schemeClr val="dk1"/>
                </a:solidFill>
                <a:latin typeface="+mj-lt"/>
                <a:ea typeface="Helvetica Neue"/>
                <a:cs typeface="Helvetica Neue"/>
                <a:sym typeface="Helvetica Neue"/>
              </a:rPr>
              <a:t>Finding 2: Saturation of network impact (2/2)</a:t>
            </a:r>
            <a:endParaRPr sz="2400" dirty="0">
              <a:solidFill>
                <a:schemeClr val="dk1"/>
              </a:solidFill>
              <a:latin typeface="+mj-lt"/>
            </a:endParaRPr>
          </a:p>
          <a:p>
            <a:pPr marL="0" lvl="0" indent="0" algn="l" rtl="0">
              <a:spcBef>
                <a:spcPts val="0"/>
              </a:spcBef>
              <a:spcAft>
                <a:spcPts val="0"/>
              </a:spcAft>
              <a:buNone/>
            </a:pPr>
            <a:endParaRPr dirty="0">
              <a:latin typeface="Helvetica Neue"/>
              <a:ea typeface="Helvetica Neue"/>
              <a:cs typeface="Helvetica Neue"/>
              <a:sym typeface="Helvetica Neue"/>
            </a:endParaRPr>
          </a:p>
        </p:txBody>
      </p:sp>
      <p:cxnSp>
        <p:nvCxnSpPr>
          <p:cNvPr id="11" name="Straight Arrow Connector 10">
            <a:extLst>
              <a:ext uri="{FF2B5EF4-FFF2-40B4-BE49-F238E27FC236}">
                <a16:creationId xmlns:a16="http://schemas.microsoft.com/office/drawing/2014/main" id="{08BBB129-2086-0948-95E3-85441481D63B}"/>
              </a:ext>
            </a:extLst>
          </p:cNvPr>
          <p:cNvCxnSpPr>
            <a:cxnSpLocks/>
          </p:cNvCxnSpPr>
          <p:nvPr/>
        </p:nvCxnSpPr>
        <p:spPr>
          <a:xfrm flipH="1">
            <a:off x="6282338" y="4743322"/>
            <a:ext cx="2121878" cy="0"/>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grpSp>
        <p:nvGrpSpPr>
          <p:cNvPr id="12" name="Group 11">
            <a:extLst>
              <a:ext uri="{FF2B5EF4-FFF2-40B4-BE49-F238E27FC236}">
                <a16:creationId xmlns:a16="http://schemas.microsoft.com/office/drawing/2014/main" id="{7CA21A41-8C16-A144-A8C6-836E8559F645}"/>
              </a:ext>
            </a:extLst>
          </p:cNvPr>
          <p:cNvGrpSpPr/>
          <p:nvPr/>
        </p:nvGrpSpPr>
        <p:grpSpPr>
          <a:xfrm>
            <a:off x="6788332" y="3541424"/>
            <a:ext cx="1645265" cy="1137598"/>
            <a:chOff x="6795450" y="896722"/>
            <a:chExt cx="2072973" cy="1552711"/>
          </a:xfrm>
        </p:grpSpPr>
        <p:pic>
          <p:nvPicPr>
            <p:cNvPr id="13" name="Google Shape;283;p48" descr="Image">
              <a:extLst>
                <a:ext uri="{FF2B5EF4-FFF2-40B4-BE49-F238E27FC236}">
                  <a16:creationId xmlns:a16="http://schemas.microsoft.com/office/drawing/2014/main" id="{C5A187F3-30F3-2848-A395-87616B93EDDC}"/>
                </a:ext>
              </a:extLst>
            </p:cNvPr>
            <p:cNvPicPr preferRelativeResize="0"/>
            <p:nvPr/>
          </p:nvPicPr>
          <p:blipFill rotWithShape="1">
            <a:blip r:embed="rId7">
              <a:alphaModFix/>
            </a:blip>
            <a:srcRect/>
            <a:stretch/>
          </p:blipFill>
          <p:spPr>
            <a:xfrm>
              <a:off x="6914191" y="1820788"/>
              <a:ext cx="531639" cy="531639"/>
            </a:xfrm>
            <a:prstGeom prst="rect">
              <a:avLst/>
            </a:prstGeom>
            <a:noFill/>
            <a:ln>
              <a:noFill/>
            </a:ln>
          </p:spPr>
        </p:pic>
        <p:pic>
          <p:nvPicPr>
            <p:cNvPr id="14" name="Google Shape;284;p48" descr="Image">
              <a:extLst>
                <a:ext uri="{FF2B5EF4-FFF2-40B4-BE49-F238E27FC236}">
                  <a16:creationId xmlns:a16="http://schemas.microsoft.com/office/drawing/2014/main" id="{4E8041A3-895F-DC46-B37D-AEE9EEC59246}"/>
                </a:ext>
              </a:extLst>
            </p:cNvPr>
            <p:cNvPicPr preferRelativeResize="0"/>
            <p:nvPr/>
          </p:nvPicPr>
          <p:blipFill rotWithShape="1">
            <a:blip r:embed="rId8">
              <a:alphaModFix/>
            </a:blip>
            <a:srcRect/>
            <a:stretch/>
          </p:blipFill>
          <p:spPr>
            <a:xfrm>
              <a:off x="6795450" y="943037"/>
              <a:ext cx="650702" cy="650702"/>
            </a:xfrm>
            <a:prstGeom prst="rect">
              <a:avLst/>
            </a:prstGeom>
            <a:noFill/>
            <a:ln>
              <a:noFill/>
            </a:ln>
          </p:spPr>
        </p:pic>
        <p:pic>
          <p:nvPicPr>
            <p:cNvPr id="15" name="Google Shape;285;p48" descr="Image">
              <a:extLst>
                <a:ext uri="{FF2B5EF4-FFF2-40B4-BE49-F238E27FC236}">
                  <a16:creationId xmlns:a16="http://schemas.microsoft.com/office/drawing/2014/main" id="{B9370390-4453-F14D-9AE9-F88816959A37}"/>
                </a:ext>
              </a:extLst>
            </p:cNvPr>
            <p:cNvPicPr preferRelativeResize="0"/>
            <p:nvPr/>
          </p:nvPicPr>
          <p:blipFill rotWithShape="1">
            <a:blip r:embed="rId9">
              <a:alphaModFix/>
            </a:blip>
            <a:srcRect/>
            <a:stretch/>
          </p:blipFill>
          <p:spPr>
            <a:xfrm>
              <a:off x="7455050" y="940146"/>
              <a:ext cx="650702" cy="704418"/>
            </a:xfrm>
            <a:prstGeom prst="rect">
              <a:avLst/>
            </a:prstGeom>
            <a:noFill/>
            <a:ln>
              <a:noFill/>
            </a:ln>
          </p:spPr>
        </p:pic>
        <p:pic>
          <p:nvPicPr>
            <p:cNvPr id="16" name="Google Shape;286;p48" descr="Image">
              <a:extLst>
                <a:ext uri="{FF2B5EF4-FFF2-40B4-BE49-F238E27FC236}">
                  <a16:creationId xmlns:a16="http://schemas.microsoft.com/office/drawing/2014/main" id="{D94EDB55-7461-854F-8736-DEF5AC17F0AB}"/>
                </a:ext>
              </a:extLst>
            </p:cNvPr>
            <p:cNvPicPr preferRelativeResize="0"/>
            <p:nvPr/>
          </p:nvPicPr>
          <p:blipFill rotWithShape="1">
            <a:blip r:embed="rId10">
              <a:alphaModFix/>
            </a:blip>
            <a:srcRect/>
            <a:stretch/>
          </p:blipFill>
          <p:spPr>
            <a:xfrm>
              <a:off x="8172714" y="896722"/>
              <a:ext cx="695709" cy="695709"/>
            </a:xfrm>
            <a:prstGeom prst="rect">
              <a:avLst/>
            </a:prstGeom>
            <a:noFill/>
            <a:ln>
              <a:noFill/>
            </a:ln>
          </p:spPr>
        </p:pic>
        <p:pic>
          <p:nvPicPr>
            <p:cNvPr id="17" name="Google Shape;287;p48" descr="Image">
              <a:extLst>
                <a:ext uri="{FF2B5EF4-FFF2-40B4-BE49-F238E27FC236}">
                  <a16:creationId xmlns:a16="http://schemas.microsoft.com/office/drawing/2014/main" id="{F54B14CD-2EE0-B640-A3B4-BF823DEC12C2}"/>
                </a:ext>
              </a:extLst>
            </p:cNvPr>
            <p:cNvPicPr preferRelativeResize="0"/>
            <p:nvPr/>
          </p:nvPicPr>
          <p:blipFill rotWithShape="1">
            <a:blip r:embed="rId11">
              <a:alphaModFix/>
            </a:blip>
            <a:srcRect/>
            <a:stretch/>
          </p:blipFill>
          <p:spPr>
            <a:xfrm>
              <a:off x="8180702" y="1692366"/>
              <a:ext cx="650702" cy="757067"/>
            </a:xfrm>
            <a:prstGeom prst="rect">
              <a:avLst/>
            </a:prstGeom>
            <a:noFill/>
            <a:ln>
              <a:noFill/>
            </a:ln>
          </p:spPr>
        </p:pic>
        <p:pic>
          <p:nvPicPr>
            <p:cNvPr id="18" name="Google Shape;289;p48" descr="Image">
              <a:extLst>
                <a:ext uri="{FF2B5EF4-FFF2-40B4-BE49-F238E27FC236}">
                  <a16:creationId xmlns:a16="http://schemas.microsoft.com/office/drawing/2014/main" id="{E74B91F0-4E97-0347-88DE-FA2C429D09D0}"/>
                </a:ext>
              </a:extLst>
            </p:cNvPr>
            <p:cNvPicPr preferRelativeResize="0"/>
            <p:nvPr/>
          </p:nvPicPr>
          <p:blipFill rotWithShape="1">
            <a:blip r:embed="rId12">
              <a:alphaModFix/>
            </a:blip>
            <a:srcRect/>
            <a:stretch/>
          </p:blipFill>
          <p:spPr>
            <a:xfrm>
              <a:off x="7536632" y="1790678"/>
              <a:ext cx="576263" cy="576263"/>
            </a:xfrm>
            <a:prstGeom prst="rect">
              <a:avLst/>
            </a:prstGeom>
            <a:noFill/>
            <a:ln>
              <a:noFill/>
            </a:ln>
          </p:spPr>
        </p:pic>
      </p:grpSp>
      <p:sp>
        <p:nvSpPr>
          <p:cNvPr id="19" name="Google Shape;278;p48">
            <a:extLst>
              <a:ext uri="{FF2B5EF4-FFF2-40B4-BE49-F238E27FC236}">
                <a16:creationId xmlns:a16="http://schemas.microsoft.com/office/drawing/2014/main" id="{2D344351-80E0-8240-9B25-CBED46C91BAA}"/>
              </a:ext>
            </a:extLst>
          </p:cNvPr>
          <p:cNvSpPr txBox="1">
            <a:spLocks/>
          </p:cNvSpPr>
          <p:nvPr/>
        </p:nvSpPr>
        <p:spPr>
          <a:xfrm>
            <a:off x="4516411" y="4905375"/>
            <a:ext cx="169963" cy="172897"/>
          </a:xfrm>
          <a:prstGeom prst="rect">
            <a:avLst/>
          </a:prstGeom>
          <a:noFill/>
          <a:ln>
            <a:noFill/>
          </a:ln>
        </p:spPr>
        <p:txBody>
          <a:bodyPr spcFirstLastPara="1" wrap="square" lIns="19050" tIns="19050" rIns="19050" bIns="1905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16</a:t>
            </a:fld>
            <a:endParaRPr lang="en" sz="500" dirty="0"/>
          </a:p>
        </p:txBody>
      </p:sp>
      <p:cxnSp>
        <p:nvCxnSpPr>
          <p:cNvPr id="20" name="Straight Arrow Connector 19">
            <a:extLst>
              <a:ext uri="{FF2B5EF4-FFF2-40B4-BE49-F238E27FC236}">
                <a16:creationId xmlns:a16="http://schemas.microsoft.com/office/drawing/2014/main" id="{8D602F2B-61ED-3B48-BBCB-FBCC96ED98E5}"/>
              </a:ext>
            </a:extLst>
          </p:cNvPr>
          <p:cNvCxnSpPr>
            <a:cxnSpLocks/>
          </p:cNvCxnSpPr>
          <p:nvPr/>
        </p:nvCxnSpPr>
        <p:spPr>
          <a:xfrm flipV="1">
            <a:off x="3510195" y="3096136"/>
            <a:ext cx="0" cy="863560"/>
          </a:xfrm>
          <a:prstGeom prst="straightConnector1">
            <a:avLst/>
          </a:prstGeom>
          <a:ln w="44450" cap="rnd">
            <a:solidFill>
              <a:schemeClr val="accent5">
                <a:shade val="95000"/>
                <a:satMod val="105000"/>
              </a:schemeClr>
            </a:solidFill>
            <a:prstDash val="solid"/>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24" name="Straight Arrow Connector 23">
            <a:extLst>
              <a:ext uri="{FF2B5EF4-FFF2-40B4-BE49-F238E27FC236}">
                <a16:creationId xmlns:a16="http://schemas.microsoft.com/office/drawing/2014/main" id="{144BD2B2-7FB9-0D44-A60E-8311BF19F9AB}"/>
              </a:ext>
            </a:extLst>
          </p:cNvPr>
          <p:cNvCxnSpPr>
            <a:cxnSpLocks/>
          </p:cNvCxnSpPr>
          <p:nvPr/>
        </p:nvCxnSpPr>
        <p:spPr>
          <a:xfrm flipV="1">
            <a:off x="6092286" y="3252652"/>
            <a:ext cx="0" cy="480621"/>
          </a:xfrm>
          <a:prstGeom prst="straightConnector1">
            <a:avLst/>
          </a:prstGeom>
          <a:ln w="44450" cap="rnd">
            <a:solidFill>
              <a:schemeClr val="accent5">
                <a:shade val="95000"/>
                <a:satMod val="105000"/>
              </a:schemeClr>
            </a:solidFill>
            <a:prstDash val="solid"/>
            <a:headEnd type="triangle"/>
            <a:tailEnd type="triangle"/>
          </a:ln>
        </p:spPr>
        <p:style>
          <a:lnRef idx="1">
            <a:schemeClr val="accent5"/>
          </a:lnRef>
          <a:fillRef idx="0">
            <a:schemeClr val="accent5"/>
          </a:fillRef>
          <a:effectRef idx="0">
            <a:schemeClr val="accent5"/>
          </a:effectRef>
          <a:fontRef idx="minor">
            <a:schemeClr val="tx1"/>
          </a:fontRef>
        </p:style>
      </p:cxnSp>
      <p:cxnSp>
        <p:nvCxnSpPr>
          <p:cNvPr id="26" name="Straight Arrow Connector 25">
            <a:extLst>
              <a:ext uri="{FF2B5EF4-FFF2-40B4-BE49-F238E27FC236}">
                <a16:creationId xmlns:a16="http://schemas.microsoft.com/office/drawing/2014/main" id="{E95FC770-ABD8-B54B-A06F-6D63C720CED8}"/>
              </a:ext>
            </a:extLst>
          </p:cNvPr>
          <p:cNvCxnSpPr>
            <a:cxnSpLocks/>
          </p:cNvCxnSpPr>
          <p:nvPr/>
        </p:nvCxnSpPr>
        <p:spPr>
          <a:xfrm flipV="1">
            <a:off x="4812127" y="3083073"/>
            <a:ext cx="0" cy="767766"/>
          </a:xfrm>
          <a:prstGeom prst="straightConnector1">
            <a:avLst/>
          </a:prstGeom>
          <a:ln w="44450" cap="rnd">
            <a:solidFill>
              <a:schemeClr val="accent5">
                <a:shade val="95000"/>
                <a:satMod val="105000"/>
              </a:schemeClr>
            </a:solidFill>
            <a:prstDash val="solid"/>
            <a:headEnd type="triangle"/>
            <a:tailEnd type="triangle"/>
          </a:ln>
        </p:spPr>
        <p:style>
          <a:lnRef idx="1">
            <a:schemeClr val="accent5"/>
          </a:lnRef>
          <a:fillRef idx="0">
            <a:schemeClr val="accent5"/>
          </a:fillRef>
          <a:effectRef idx="0">
            <a:schemeClr val="accent5"/>
          </a:effectRef>
          <a:fontRef idx="minor">
            <a:schemeClr val="tx1"/>
          </a:fontRef>
        </p:style>
      </p:cxnSp>
      <p:pic>
        <p:nvPicPr>
          <p:cNvPr id="2" name="Audio 1">
            <a:hlinkClick r:id="" action="ppaction://media"/>
            <a:extLst>
              <a:ext uri="{FF2B5EF4-FFF2-40B4-BE49-F238E27FC236}">
                <a16:creationId xmlns:a16="http://schemas.microsoft.com/office/drawing/2014/main" id="{1BC2BCCD-4730-9F48-B639-CCA27CA8A868}"/>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7308"/>
    </mc:Choice>
    <mc:Fallback>
      <p:transition spd="slow" advTm="17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581"/>
        <p:cNvGrpSpPr/>
        <p:nvPr/>
      </p:nvGrpSpPr>
      <p:grpSpPr>
        <a:xfrm>
          <a:off x="0" y="0"/>
          <a:ext cx="0" cy="0"/>
          <a:chOff x="0" y="0"/>
          <a:chExt cx="0" cy="0"/>
        </a:xfrm>
      </p:grpSpPr>
      <p:pic>
        <p:nvPicPr>
          <p:cNvPr id="7" name="Google Shape;566;p60" descr="kraken_a47swapped.pdf">
            <a:extLst>
              <a:ext uri="{FF2B5EF4-FFF2-40B4-BE49-F238E27FC236}">
                <a16:creationId xmlns:a16="http://schemas.microsoft.com/office/drawing/2014/main" id="{74E1111A-6467-2045-B967-48E40CA6687C}"/>
              </a:ext>
            </a:extLst>
          </p:cNvPr>
          <p:cNvPicPr preferRelativeResize="0"/>
          <p:nvPr/>
        </p:nvPicPr>
        <p:blipFill rotWithShape="1">
          <a:blip r:embed="rId3">
            <a:alphaModFix/>
          </a:blip>
          <a:srcRect/>
          <a:stretch/>
        </p:blipFill>
        <p:spPr>
          <a:xfrm>
            <a:off x="31738" y="1506750"/>
            <a:ext cx="5561703" cy="3551647"/>
          </a:xfrm>
          <a:prstGeom prst="rect">
            <a:avLst/>
          </a:prstGeom>
          <a:noFill/>
          <a:ln>
            <a:noFill/>
          </a:ln>
        </p:spPr>
      </p:pic>
      <p:sp>
        <p:nvSpPr>
          <p:cNvPr id="8" name="Rectangle 7">
            <a:extLst>
              <a:ext uri="{FF2B5EF4-FFF2-40B4-BE49-F238E27FC236}">
                <a16:creationId xmlns:a16="http://schemas.microsoft.com/office/drawing/2014/main" id="{CC730C65-F1A8-4C4B-A7A2-90CE06F159A5}"/>
              </a:ext>
            </a:extLst>
          </p:cNvPr>
          <p:cNvSpPr/>
          <p:nvPr/>
        </p:nvSpPr>
        <p:spPr>
          <a:xfrm>
            <a:off x="1014182" y="2597473"/>
            <a:ext cx="1747594" cy="307777"/>
          </a:xfrm>
          <a:prstGeom prst="rect">
            <a:avLst/>
          </a:prstGeom>
        </p:spPr>
        <p:txBody>
          <a:bodyPr wrap="none">
            <a:spAutoFit/>
          </a:bodyPr>
          <a:lstStyle/>
          <a:p>
            <a:r>
              <a:rPr lang="en" dirty="0">
                <a:solidFill>
                  <a:schemeClr val="dk1"/>
                </a:solidFill>
                <a:latin typeface="Helvetica Neue"/>
                <a:ea typeface="Helvetica Neue"/>
                <a:cs typeface="Helvetica Neue"/>
                <a:sym typeface="Helvetica Neue"/>
              </a:rPr>
              <a:t>Kraken benchmark </a:t>
            </a:r>
            <a:endParaRPr lang="en-US" dirty="0"/>
          </a:p>
        </p:txBody>
      </p:sp>
      <p:sp>
        <p:nvSpPr>
          <p:cNvPr id="9" name="Oval 8">
            <a:extLst>
              <a:ext uri="{FF2B5EF4-FFF2-40B4-BE49-F238E27FC236}">
                <a16:creationId xmlns:a16="http://schemas.microsoft.com/office/drawing/2014/main" id="{14A9D1D8-327F-714F-B98B-3116B9F635CE}"/>
              </a:ext>
            </a:extLst>
          </p:cNvPr>
          <p:cNvSpPr/>
          <p:nvPr/>
        </p:nvSpPr>
        <p:spPr>
          <a:xfrm>
            <a:off x="702124" y="4579425"/>
            <a:ext cx="740228" cy="377372"/>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F79200-7AF2-7545-8B70-694D860E52E4}"/>
              </a:ext>
            </a:extLst>
          </p:cNvPr>
          <p:cNvSpPr/>
          <p:nvPr/>
        </p:nvSpPr>
        <p:spPr>
          <a:xfrm>
            <a:off x="1710869" y="4602733"/>
            <a:ext cx="740228" cy="377372"/>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A49C569-32D4-354B-A58A-8F3B62E8126D}"/>
              </a:ext>
            </a:extLst>
          </p:cNvPr>
          <p:cNvSpPr/>
          <p:nvPr/>
        </p:nvSpPr>
        <p:spPr>
          <a:xfrm>
            <a:off x="2678801" y="4611526"/>
            <a:ext cx="740228" cy="377372"/>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1EB445A-7BF6-6344-9B5E-4B4A8D059110}"/>
              </a:ext>
            </a:extLst>
          </p:cNvPr>
          <p:cNvSpPr/>
          <p:nvPr/>
        </p:nvSpPr>
        <p:spPr>
          <a:xfrm>
            <a:off x="3652153" y="4602733"/>
            <a:ext cx="867229" cy="493486"/>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CEC771B-5720-AC47-A2BB-46B7E5CCDFEC}"/>
              </a:ext>
            </a:extLst>
          </p:cNvPr>
          <p:cNvSpPr/>
          <p:nvPr/>
        </p:nvSpPr>
        <p:spPr>
          <a:xfrm>
            <a:off x="4664527" y="4609991"/>
            <a:ext cx="740228" cy="377372"/>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77EC35-2389-A24B-B167-7549AAA3FDAC}"/>
              </a:ext>
            </a:extLst>
          </p:cNvPr>
          <p:cNvSpPr/>
          <p:nvPr/>
        </p:nvSpPr>
        <p:spPr>
          <a:xfrm>
            <a:off x="5506357" y="3635199"/>
            <a:ext cx="3410402" cy="938014"/>
          </a:xfrm>
          <a:prstGeom prst="rect">
            <a:avLst/>
          </a:prstGeom>
          <a:solidFill>
            <a:schemeClr val="accent4">
              <a:lumMod val="20000"/>
              <a:lumOff val="80000"/>
            </a:schemeClr>
          </a:solidFill>
        </p:spPr>
        <p:txBody>
          <a:bodyPr wrap="square">
            <a:spAutoFit/>
          </a:bodyPr>
          <a:lstStyle/>
          <a:p>
            <a:pPr lvl="0">
              <a:lnSpc>
                <a:spcPct val="117999"/>
              </a:lnSpc>
            </a:pPr>
            <a:r>
              <a:rPr lang="en-US" sz="1600" b="1" dirty="0">
                <a:solidFill>
                  <a:schemeClr val="tx1">
                    <a:lumMod val="85000"/>
                    <a:lumOff val="15000"/>
                  </a:schemeClr>
                </a:solidFill>
                <a:latin typeface="+mj-lt"/>
                <a:ea typeface="Helvetica Neue"/>
                <a:cs typeface="Helvetica Neue"/>
                <a:sym typeface="Helvetica Neue"/>
              </a:rPr>
              <a:t>Older browsers run better than </a:t>
            </a:r>
          </a:p>
          <a:p>
            <a:pPr lvl="0">
              <a:lnSpc>
                <a:spcPct val="117999"/>
              </a:lnSpc>
            </a:pPr>
            <a:r>
              <a:rPr lang="en-US" sz="1600" b="1" dirty="0">
                <a:solidFill>
                  <a:schemeClr val="tx1">
                    <a:lumMod val="85000"/>
                    <a:lumOff val="15000"/>
                  </a:schemeClr>
                </a:solidFill>
                <a:latin typeface="+mj-lt"/>
                <a:ea typeface="Helvetica Neue"/>
                <a:cs typeface="Helvetica Neue"/>
                <a:sym typeface="Helvetica Neue"/>
              </a:rPr>
              <a:t>newer browsers on newer devices.</a:t>
            </a:r>
          </a:p>
        </p:txBody>
      </p:sp>
      <p:sp>
        <p:nvSpPr>
          <p:cNvPr id="19" name="Google Shape;541;p57">
            <a:extLst>
              <a:ext uri="{FF2B5EF4-FFF2-40B4-BE49-F238E27FC236}">
                <a16:creationId xmlns:a16="http://schemas.microsoft.com/office/drawing/2014/main" id="{4173516B-D91D-CE45-AEAA-6FA6EE572FB4}"/>
              </a:ext>
            </a:extLst>
          </p:cNvPr>
          <p:cNvSpPr txBox="1"/>
          <p:nvPr/>
        </p:nvSpPr>
        <p:spPr>
          <a:xfrm>
            <a:off x="365119" y="292674"/>
            <a:ext cx="8457000" cy="667500"/>
          </a:xfrm>
          <a:prstGeom prst="rect">
            <a:avLst/>
          </a:prstGeom>
          <a:noFill/>
          <a:ln>
            <a:noFill/>
          </a:ln>
        </p:spPr>
        <p:txBody>
          <a:bodyPr spcFirstLastPara="1" wrap="square" lIns="91425" tIns="91425" rIns="91425" bIns="91425" anchor="t" anchorCtr="0">
            <a:noAutofit/>
          </a:bodyPr>
          <a:lstStyle/>
          <a:p>
            <a:pPr lvl="0">
              <a:lnSpc>
                <a:spcPct val="138750"/>
              </a:lnSpc>
            </a:pPr>
            <a:r>
              <a:rPr lang="en" sz="2400" dirty="0">
                <a:solidFill>
                  <a:schemeClr val="dk1"/>
                </a:solidFill>
                <a:latin typeface="+mj-lt"/>
                <a:ea typeface="Helvetica Neue"/>
                <a:cs typeface="Helvetica Neue"/>
                <a:sym typeface="Helvetica Neue"/>
              </a:rPr>
              <a:t>Finding 3: </a:t>
            </a:r>
            <a:r>
              <a:rPr lang="en-US" sz="2400" dirty="0">
                <a:solidFill>
                  <a:schemeClr val="dk1"/>
                </a:solidFill>
                <a:ea typeface="Helvetica Neue"/>
                <a:cs typeface="Helvetica Neue"/>
                <a:sym typeface="Helvetica Neue"/>
              </a:rPr>
              <a:t>The increased performance is due to the more          powerful underlying hardware and operating system</a:t>
            </a:r>
            <a:endParaRPr dirty="0">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3" name="Picture 2">
            <a:extLst>
              <a:ext uri="{FF2B5EF4-FFF2-40B4-BE49-F238E27FC236}">
                <a16:creationId xmlns:a16="http://schemas.microsoft.com/office/drawing/2014/main" id="{A6D35BC5-5429-054F-98B4-63A1EA9557A7}"/>
              </a:ext>
            </a:extLst>
          </p:cNvPr>
          <p:cNvPicPr>
            <a:picLocks noChangeAspect="1"/>
          </p:cNvPicPr>
          <p:nvPr/>
        </p:nvPicPr>
        <p:blipFill>
          <a:blip r:embed="rId6"/>
          <a:stretch>
            <a:fillRect/>
          </a:stretch>
        </p:blipFill>
        <p:spPr>
          <a:xfrm>
            <a:off x="1512752" y="1276169"/>
            <a:ext cx="5306059" cy="3785996"/>
          </a:xfrm>
          <a:prstGeom prst="rect">
            <a:avLst/>
          </a:prstGeom>
        </p:spPr>
      </p:pic>
      <p:sp>
        <p:nvSpPr>
          <p:cNvPr id="19" name="Google Shape;541;p57">
            <a:extLst>
              <a:ext uri="{FF2B5EF4-FFF2-40B4-BE49-F238E27FC236}">
                <a16:creationId xmlns:a16="http://schemas.microsoft.com/office/drawing/2014/main" id="{4173516B-D91D-CE45-AEAA-6FA6EE572FB4}"/>
              </a:ext>
            </a:extLst>
          </p:cNvPr>
          <p:cNvSpPr txBox="1"/>
          <p:nvPr/>
        </p:nvSpPr>
        <p:spPr>
          <a:xfrm>
            <a:off x="365119" y="292674"/>
            <a:ext cx="8457000" cy="667500"/>
          </a:xfrm>
          <a:prstGeom prst="rect">
            <a:avLst/>
          </a:prstGeom>
          <a:noFill/>
          <a:ln>
            <a:noFill/>
          </a:ln>
        </p:spPr>
        <p:txBody>
          <a:bodyPr spcFirstLastPara="1" wrap="square" lIns="91425" tIns="91425" rIns="91425" bIns="91425" anchor="t" anchorCtr="0">
            <a:noAutofit/>
          </a:bodyPr>
          <a:lstStyle/>
          <a:p>
            <a:pPr lvl="0">
              <a:lnSpc>
                <a:spcPct val="138750"/>
              </a:lnSpc>
            </a:pPr>
            <a:r>
              <a:rPr lang="en" sz="2400" dirty="0">
                <a:solidFill>
                  <a:schemeClr val="dk1"/>
                </a:solidFill>
                <a:latin typeface="+mj-lt"/>
                <a:ea typeface="Helvetica Neue"/>
                <a:cs typeface="Helvetica Neue"/>
                <a:sym typeface="Helvetica Neue"/>
              </a:rPr>
              <a:t>Finding 3: </a:t>
            </a:r>
            <a:r>
              <a:rPr lang="en-US" sz="2400" dirty="0">
                <a:solidFill>
                  <a:schemeClr val="dk1"/>
                </a:solidFill>
                <a:ea typeface="Helvetica Neue"/>
                <a:cs typeface="Helvetica Neue"/>
                <a:sym typeface="Helvetica Neue"/>
              </a:rPr>
              <a:t>The increased performance is due to the more          powerful underlying hardware and operating system</a:t>
            </a:r>
            <a:endParaRPr dirty="0">
              <a:latin typeface="Helvetica Neue"/>
              <a:ea typeface="Helvetica Neue"/>
              <a:cs typeface="Helvetica Neue"/>
              <a:sym typeface="Helvetica Neue"/>
            </a:endParaRPr>
          </a:p>
        </p:txBody>
      </p:sp>
      <p:sp>
        <p:nvSpPr>
          <p:cNvPr id="15" name="Oval 14">
            <a:extLst>
              <a:ext uri="{FF2B5EF4-FFF2-40B4-BE49-F238E27FC236}">
                <a16:creationId xmlns:a16="http://schemas.microsoft.com/office/drawing/2014/main" id="{AECD0EE9-A5E6-8C41-B0BC-96616FA9981B}"/>
              </a:ext>
            </a:extLst>
          </p:cNvPr>
          <p:cNvSpPr/>
          <p:nvPr/>
        </p:nvSpPr>
        <p:spPr>
          <a:xfrm>
            <a:off x="3749040" y="1555205"/>
            <a:ext cx="2965269" cy="50872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F17D0D0-5FCC-1948-90AD-12660515FA65}"/>
              </a:ext>
            </a:extLst>
          </p:cNvPr>
          <p:cNvPicPr>
            <a:picLocks noChangeAspect="1"/>
          </p:cNvPicPr>
          <p:nvPr/>
        </p:nvPicPr>
        <p:blipFill>
          <a:blip r:embed="rId7"/>
          <a:stretch>
            <a:fillRect/>
          </a:stretch>
        </p:blipFill>
        <p:spPr>
          <a:xfrm>
            <a:off x="469622" y="1483733"/>
            <a:ext cx="1265427" cy="683331"/>
          </a:xfrm>
          <a:prstGeom prst="rect">
            <a:avLst/>
          </a:prstGeom>
        </p:spPr>
      </p:pic>
      <p:sp>
        <p:nvSpPr>
          <p:cNvPr id="17" name="Google Shape;591;p63">
            <a:extLst>
              <a:ext uri="{FF2B5EF4-FFF2-40B4-BE49-F238E27FC236}">
                <a16:creationId xmlns:a16="http://schemas.microsoft.com/office/drawing/2014/main" id="{F5684440-AE97-224D-BB3D-CEFF6E304E1F}"/>
              </a:ext>
            </a:extLst>
          </p:cNvPr>
          <p:cNvSpPr txBox="1">
            <a:spLocks noGrp="1"/>
          </p:cNvSpPr>
          <p:nvPr>
            <p:ph type="sldNum" idx="12"/>
          </p:nvPr>
        </p:nvSpPr>
        <p:spPr>
          <a:xfrm>
            <a:off x="4484637" y="4905375"/>
            <a:ext cx="169964" cy="172897"/>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Helvetica Neue Light"/>
                <a:ea typeface="Helvetica Neue Light"/>
                <a:cs typeface="Helvetica Neue Light"/>
                <a:sym typeface="Helvetica Neue Light"/>
              </a:rPr>
              <a:t>18</a:t>
            </a:fld>
            <a:endParaRPr sz="500" dirty="0"/>
          </a:p>
        </p:txBody>
      </p:sp>
      <p:pic>
        <p:nvPicPr>
          <p:cNvPr id="2" name="Audio 1">
            <a:hlinkClick r:id="" action="ppaction://media"/>
            <a:extLst>
              <a:ext uri="{FF2B5EF4-FFF2-40B4-BE49-F238E27FC236}">
                <a16:creationId xmlns:a16="http://schemas.microsoft.com/office/drawing/2014/main" id="{EDADCCF5-1987-384F-ADE2-A2D9B050359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2568089591"/>
      </p:ext>
    </p:extLst>
  </p:cSld>
  <p:clrMapOvr>
    <a:masterClrMapping/>
  </p:clrMapOvr>
  <mc:AlternateContent xmlns:mc="http://schemas.openxmlformats.org/markup-compatibility/2006">
    <mc:Choice xmlns:p14="http://schemas.microsoft.com/office/powerpoint/2010/main" Requires="p14">
      <p:transition spd="slow" p14:dur="2000" advTm="61887"/>
    </mc:Choice>
    <mc:Fallback>
      <p:transition spd="slow" advTm="61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62"/>
          <p:cNvSpPr txBox="1"/>
          <p:nvPr/>
        </p:nvSpPr>
        <p:spPr>
          <a:xfrm>
            <a:off x="555713" y="1090792"/>
            <a:ext cx="7867800" cy="376800"/>
          </a:xfrm>
          <a:prstGeom prst="rect">
            <a:avLst/>
          </a:prstGeom>
          <a:solidFill>
            <a:srgbClr val="F3F3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Helvetica Neue"/>
                <a:ea typeface="Helvetica Neue"/>
                <a:cs typeface="Helvetica Neue"/>
                <a:sym typeface="Helvetica Neue"/>
              </a:rPr>
              <a:t>There is little difference in </a:t>
            </a:r>
            <a:r>
              <a:rPr lang="en" sz="1800" b="1">
                <a:latin typeface="Helvetica Neue"/>
                <a:ea typeface="Helvetica Neue"/>
                <a:cs typeface="Helvetica Neue"/>
                <a:sym typeface="Helvetica Neue"/>
              </a:rPr>
              <a:t>median</a:t>
            </a:r>
            <a:r>
              <a:rPr lang="en" sz="1800">
                <a:latin typeface="Helvetica Neue"/>
                <a:ea typeface="Helvetica Neue"/>
                <a:cs typeface="Helvetica Neue"/>
                <a:sym typeface="Helvetica Neue"/>
              </a:rPr>
              <a:t> Web page load performance.</a:t>
            </a:r>
            <a:endParaRPr sz="1800">
              <a:latin typeface="Helvetica Neue"/>
              <a:ea typeface="Helvetica Neue"/>
              <a:cs typeface="Helvetica Neue"/>
              <a:sym typeface="Helvetica Neue"/>
            </a:endParaRPr>
          </a:p>
        </p:txBody>
      </p:sp>
      <p:pic>
        <p:nvPicPr>
          <p:cNvPr id="583" name="Google Shape;583;p62"/>
          <p:cNvPicPr preferRelativeResize="0"/>
          <p:nvPr/>
        </p:nvPicPr>
        <p:blipFill>
          <a:blip r:embed="rId5">
            <a:alphaModFix/>
          </a:blip>
          <a:stretch>
            <a:fillRect/>
          </a:stretch>
        </p:blipFill>
        <p:spPr>
          <a:xfrm>
            <a:off x="152400" y="2192125"/>
            <a:ext cx="8885051" cy="2247726"/>
          </a:xfrm>
          <a:prstGeom prst="rect">
            <a:avLst/>
          </a:prstGeom>
          <a:noFill/>
          <a:ln>
            <a:noFill/>
          </a:ln>
        </p:spPr>
      </p:pic>
      <p:sp>
        <p:nvSpPr>
          <p:cNvPr id="584" name="Google Shape;584;p62"/>
          <p:cNvSpPr txBox="1"/>
          <p:nvPr/>
        </p:nvSpPr>
        <p:spPr>
          <a:xfrm>
            <a:off x="559550" y="1569200"/>
            <a:ext cx="7867800" cy="605100"/>
          </a:xfrm>
          <a:prstGeom prst="rect">
            <a:avLst/>
          </a:prstGeom>
          <a:solidFill>
            <a:srgbClr val="F3F3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Helvetica Neue"/>
                <a:ea typeface="Helvetica Neue"/>
                <a:cs typeface="Helvetica Neue"/>
                <a:sym typeface="Helvetica Neue"/>
              </a:rPr>
              <a:t>However, for 87% of the webpages, the difference in browser performance ranges from 2 seconds to 12.9 second</a:t>
            </a:r>
            <a:endParaRPr sz="1800" dirty="0">
              <a:latin typeface="Helvetica Neue"/>
              <a:ea typeface="Helvetica Neue"/>
              <a:cs typeface="Helvetica Neue"/>
              <a:sym typeface="Helvetica Neue"/>
            </a:endParaRPr>
          </a:p>
        </p:txBody>
      </p:sp>
      <p:sp>
        <p:nvSpPr>
          <p:cNvPr id="585" name="Google Shape;585;p62"/>
          <p:cNvSpPr txBox="1"/>
          <p:nvPr/>
        </p:nvSpPr>
        <p:spPr>
          <a:xfrm>
            <a:off x="436605" y="373926"/>
            <a:ext cx="3937686" cy="605100"/>
          </a:xfrm>
          <a:prstGeom prst="rect">
            <a:avLst/>
          </a:prstGeom>
          <a:noFill/>
          <a:ln>
            <a:noFill/>
          </a:ln>
        </p:spPr>
        <p:txBody>
          <a:bodyPr spcFirstLastPara="1" wrap="square" lIns="19050" tIns="19050" rIns="19050" bIns="19050" anchor="ctr" anchorCtr="0">
            <a:noAutofit/>
          </a:bodyPr>
          <a:lstStyle>
            <a:defPPr marR="0" lvl="0" algn="l" rtl="0">
              <a:lnSpc>
                <a:spcPct val="100000"/>
              </a:lnSpc>
              <a:spcBef>
                <a:spcPts val="0"/>
              </a:spcBef>
              <a:spcAft>
                <a:spcPts val="0"/>
              </a:spcAft>
            </a:defPPr>
            <a:lvl1pPr marL="0" indent="0">
              <a:buSzPts val="2600"/>
              <a:buFont typeface="Helvetica Neue"/>
              <a:buNone/>
              <a:defRPr sz="2600">
                <a:latin typeface="+mj-lt"/>
                <a:ea typeface="Helvetica Neue"/>
                <a:cs typeface="Helvetica Neue"/>
                <a:sym typeface="Helvetica Neue"/>
              </a:defRPr>
            </a:lvl1pPr>
            <a:lvl2pPr>
              <a:buSzPts val="3000"/>
              <a:buFont typeface="Helvetica Neue"/>
              <a:buNone/>
              <a:defRPr sz="3000">
                <a:latin typeface="Helvetica Neue"/>
                <a:ea typeface="Helvetica Neue"/>
                <a:cs typeface="Helvetica Neue"/>
                <a:sym typeface="Helvetica Neue"/>
              </a:defRPr>
            </a:lvl2pPr>
            <a:lvl3pPr>
              <a:buSzPts val="3000"/>
              <a:buFont typeface="Helvetica Neue"/>
              <a:buNone/>
              <a:defRPr sz="3000">
                <a:latin typeface="Helvetica Neue"/>
                <a:ea typeface="Helvetica Neue"/>
                <a:cs typeface="Helvetica Neue"/>
                <a:sym typeface="Helvetica Neue"/>
              </a:defRPr>
            </a:lvl3pPr>
            <a:lvl4pPr>
              <a:buSzPts val="3000"/>
              <a:buFont typeface="Helvetica Neue"/>
              <a:buNone/>
              <a:defRPr sz="3000">
                <a:latin typeface="Helvetica Neue"/>
                <a:ea typeface="Helvetica Neue"/>
                <a:cs typeface="Helvetica Neue"/>
                <a:sym typeface="Helvetica Neue"/>
              </a:defRPr>
            </a:lvl4pPr>
            <a:lvl5pPr>
              <a:buSzPts val="3000"/>
              <a:buFont typeface="Helvetica Neue"/>
              <a:buNone/>
              <a:defRPr sz="3000">
                <a:latin typeface="Helvetica Neue"/>
                <a:ea typeface="Helvetica Neue"/>
                <a:cs typeface="Helvetica Neue"/>
                <a:sym typeface="Helvetica Neue"/>
              </a:defRPr>
            </a:lvl5pPr>
            <a:lvl6pPr>
              <a:buSzPts val="3000"/>
              <a:buFont typeface="Helvetica Neue"/>
              <a:buNone/>
              <a:defRPr sz="3000">
                <a:latin typeface="Helvetica Neue"/>
                <a:ea typeface="Helvetica Neue"/>
                <a:cs typeface="Helvetica Neue"/>
                <a:sym typeface="Helvetica Neue"/>
              </a:defRPr>
            </a:lvl6pPr>
            <a:lvl7pPr>
              <a:buSzPts val="3000"/>
              <a:buFont typeface="Helvetica Neue"/>
              <a:buNone/>
              <a:defRPr sz="3000">
                <a:latin typeface="Helvetica Neue"/>
                <a:ea typeface="Helvetica Neue"/>
                <a:cs typeface="Helvetica Neue"/>
                <a:sym typeface="Helvetica Neue"/>
              </a:defRPr>
            </a:lvl7pPr>
            <a:lvl8pPr>
              <a:buSzPts val="3000"/>
              <a:buFont typeface="Helvetica Neue"/>
              <a:buNone/>
              <a:defRPr sz="3000">
                <a:latin typeface="Helvetica Neue"/>
                <a:ea typeface="Helvetica Neue"/>
                <a:cs typeface="Helvetica Neue"/>
                <a:sym typeface="Helvetica Neue"/>
              </a:defRPr>
            </a:lvl8pPr>
            <a:lvl9pPr>
              <a:buSzPts val="3000"/>
              <a:buFont typeface="Helvetica Neue"/>
              <a:buNone/>
              <a:defRPr sz="3000">
                <a:latin typeface="Helvetica Neue"/>
                <a:ea typeface="Helvetica Neue"/>
                <a:cs typeface="Helvetica Neue"/>
                <a:sym typeface="Helvetica Neue"/>
              </a:defRPr>
            </a:lvl9pPr>
          </a:lstStyle>
          <a:p>
            <a:r>
              <a:rPr lang="en" sz="2400" dirty="0"/>
              <a:t>Browsers are not similar</a:t>
            </a:r>
            <a:endParaRPr sz="2400" dirty="0"/>
          </a:p>
        </p:txBody>
      </p:sp>
      <p:sp>
        <p:nvSpPr>
          <p:cNvPr id="17" name="Google Shape;591;p63">
            <a:extLst>
              <a:ext uri="{FF2B5EF4-FFF2-40B4-BE49-F238E27FC236}">
                <a16:creationId xmlns:a16="http://schemas.microsoft.com/office/drawing/2014/main" id="{6D6F2BED-B84C-DC44-AE82-F5ECA3F6B586}"/>
              </a:ext>
            </a:extLst>
          </p:cNvPr>
          <p:cNvSpPr txBox="1">
            <a:spLocks noGrp="1"/>
          </p:cNvSpPr>
          <p:nvPr>
            <p:ph type="sldNum" idx="12"/>
          </p:nvPr>
        </p:nvSpPr>
        <p:spPr>
          <a:xfrm>
            <a:off x="4484637" y="4905375"/>
            <a:ext cx="169964" cy="172897"/>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Helvetica Neue Light"/>
                <a:ea typeface="Helvetica Neue Light"/>
                <a:cs typeface="Helvetica Neue Light"/>
                <a:sym typeface="Helvetica Neue Light"/>
              </a:rPr>
              <a:t>19</a:t>
            </a:fld>
            <a:endParaRPr sz="500" dirty="0"/>
          </a:p>
        </p:txBody>
      </p:sp>
      <p:pic>
        <p:nvPicPr>
          <p:cNvPr id="2" name="Audio 1">
            <a:hlinkClick r:id="" action="ppaction://media"/>
            <a:extLst>
              <a:ext uri="{FF2B5EF4-FFF2-40B4-BE49-F238E27FC236}">
                <a16:creationId xmlns:a16="http://schemas.microsoft.com/office/drawing/2014/main" id="{569A266B-819F-A64A-88E8-48DDE72C29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255936480"/>
      </p:ext>
    </p:extLst>
  </p:cSld>
  <p:clrMapOvr>
    <a:masterClrMapping/>
  </p:clrMapOvr>
  <mc:AlternateContent xmlns:mc="http://schemas.openxmlformats.org/markup-compatibility/2006">
    <mc:Choice xmlns:p14="http://schemas.microsoft.com/office/powerpoint/2010/main" Requires="p14">
      <p:transition spd="slow" p14:dur="2000" advTm="45450"/>
    </mc:Choice>
    <mc:Fallback>
      <p:transition spd="slow" advTm="4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43"/>
          <p:cNvSpPr txBox="1">
            <a:spLocks noGrp="1"/>
          </p:cNvSpPr>
          <p:nvPr>
            <p:ph type="ctrTitle" idx="4294967295"/>
          </p:nvPr>
        </p:nvSpPr>
        <p:spPr>
          <a:xfrm>
            <a:off x="455129" y="423742"/>
            <a:ext cx="5583560" cy="533207"/>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00000"/>
              </a:buClr>
              <a:buSzPts val="2600"/>
              <a:buFont typeface="Helvetica Neue"/>
              <a:buNone/>
            </a:pPr>
            <a:r>
              <a:rPr lang="en" sz="2400" b="0" i="0" u="none" strike="noStrike" cap="none" dirty="0">
                <a:solidFill>
                  <a:srgbClr val="000000"/>
                </a:solidFill>
                <a:latin typeface="+mj-lt"/>
                <a:ea typeface="Helvetica Neue"/>
                <a:cs typeface="Helvetica Neue"/>
                <a:sym typeface="Helvetica Neue"/>
              </a:rPr>
              <a:t>Web page loads are extremely critical</a:t>
            </a:r>
            <a:endParaRPr sz="2400" dirty="0">
              <a:latin typeface="+mj-lt"/>
            </a:endParaRPr>
          </a:p>
        </p:txBody>
      </p:sp>
      <p:sp>
        <p:nvSpPr>
          <p:cNvPr id="182" name="Google Shape;182;p43"/>
          <p:cNvSpPr txBox="1">
            <a:spLocks noGrp="1"/>
          </p:cNvSpPr>
          <p:nvPr>
            <p:ph type="sldNum" idx="12"/>
          </p:nvPr>
        </p:nvSpPr>
        <p:spPr>
          <a:xfrm>
            <a:off x="4506054" y="4890806"/>
            <a:ext cx="106414" cy="172898"/>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Helvetica Neue Light"/>
                <a:ea typeface="Helvetica Neue Light"/>
                <a:cs typeface="Helvetica Neue Light"/>
                <a:sym typeface="Helvetica Neue Light"/>
              </a:rPr>
              <a:pPr marL="0" lvl="0" indent="0" algn="ctr" rtl="0">
                <a:lnSpc>
                  <a:spcPct val="100000"/>
                </a:lnSpc>
                <a:spcBef>
                  <a:spcPts val="0"/>
                </a:spcBef>
                <a:spcAft>
                  <a:spcPts val="0"/>
                </a:spcAft>
                <a:buClr>
                  <a:srgbClr val="000000"/>
                </a:buClr>
                <a:buSzPts val="900"/>
                <a:buFont typeface="Helvetica Neue Light"/>
                <a:buNone/>
              </a:pPr>
              <a:t>2</a:t>
            </a:fld>
            <a:endParaRPr sz="500" dirty="0"/>
          </a:p>
        </p:txBody>
      </p:sp>
      <p:sp>
        <p:nvSpPr>
          <p:cNvPr id="183" name="Google Shape;183;p43"/>
          <p:cNvSpPr txBox="1"/>
          <p:nvPr/>
        </p:nvSpPr>
        <p:spPr>
          <a:xfrm>
            <a:off x="744245" y="1228402"/>
            <a:ext cx="3402712" cy="590550"/>
          </a:xfrm>
          <a:prstGeom prst="rect">
            <a:avLst/>
          </a:prstGeom>
          <a:noFill/>
          <a:ln>
            <a:noFill/>
          </a:ln>
        </p:spPr>
        <p:txBody>
          <a:bodyPr spcFirstLastPara="1" wrap="square" lIns="19050" tIns="19050" rIns="19050" bIns="19050" anchor="ctr" anchorCtr="0">
            <a:noAutofit/>
          </a:bodyPr>
          <a:lstStyle/>
          <a:p>
            <a:pPr marL="190500" marR="0" lvl="0" indent="-190500" algn="l" rtl="0">
              <a:lnSpc>
                <a:spcPct val="100000"/>
              </a:lnSpc>
              <a:spcBef>
                <a:spcPts val="0"/>
              </a:spcBef>
              <a:spcAft>
                <a:spcPts val="0"/>
              </a:spcAft>
              <a:buClr>
                <a:srgbClr val="000000"/>
              </a:buClr>
              <a:buSzPts val="1800"/>
              <a:buFont typeface="Helvetica Neue"/>
              <a:buChar char="•"/>
            </a:pPr>
            <a:r>
              <a:rPr lang="en" sz="1800" b="0" i="0" u="none" strike="noStrike" cap="none" dirty="0">
                <a:solidFill>
                  <a:srgbClr val="000000"/>
                </a:solidFill>
                <a:latin typeface="+mj-lt"/>
                <a:ea typeface="Helvetica Neue"/>
                <a:cs typeface="Helvetica Neue"/>
                <a:sym typeface="Helvetica Neue"/>
              </a:rPr>
              <a:t>There are more than 4 Billion Internet Users.</a:t>
            </a:r>
            <a:endParaRPr sz="500" dirty="0">
              <a:latin typeface="+mj-lt"/>
            </a:endParaRPr>
          </a:p>
        </p:txBody>
      </p:sp>
      <p:sp>
        <p:nvSpPr>
          <p:cNvPr id="184" name="Google Shape;184;p43"/>
          <p:cNvSpPr/>
          <p:nvPr/>
        </p:nvSpPr>
        <p:spPr>
          <a:xfrm>
            <a:off x="675441" y="2637565"/>
            <a:ext cx="1335550" cy="745639"/>
          </a:xfrm>
          <a:prstGeom prst="rect">
            <a:avLst/>
          </a:prstGeom>
          <a:solidFill>
            <a:srgbClr val="D5D5D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 sz="1200" b="0" i="0" u="none" strike="noStrike" cap="none" dirty="0">
                <a:solidFill>
                  <a:srgbClr val="000000"/>
                </a:solidFill>
                <a:latin typeface="+mj-lt"/>
                <a:ea typeface="Helvetica Neue"/>
                <a:cs typeface="Helvetica Neue"/>
                <a:sym typeface="Helvetica Neue"/>
              </a:rPr>
              <a:t>A 1-Second DELAY in page load</a:t>
            </a:r>
            <a:endParaRPr sz="500" dirty="0">
              <a:latin typeface="+mj-lt"/>
            </a:endParaRPr>
          </a:p>
        </p:txBody>
      </p:sp>
      <p:grpSp>
        <p:nvGrpSpPr>
          <p:cNvPr id="185" name="Google Shape;185;p43"/>
          <p:cNvGrpSpPr/>
          <p:nvPr/>
        </p:nvGrpSpPr>
        <p:grpSpPr>
          <a:xfrm>
            <a:off x="2027448" y="2637565"/>
            <a:ext cx="1784047" cy="745640"/>
            <a:chOff x="0" y="0"/>
            <a:chExt cx="4757458" cy="1988372"/>
          </a:xfrm>
        </p:grpSpPr>
        <p:sp>
          <p:nvSpPr>
            <p:cNvPr id="186" name="Google Shape;186;p43"/>
            <p:cNvSpPr/>
            <p:nvPr/>
          </p:nvSpPr>
          <p:spPr>
            <a:xfrm>
              <a:off x="1195991" y="0"/>
              <a:ext cx="3561467" cy="1988372"/>
            </a:xfrm>
            <a:prstGeom prst="rect">
              <a:avLst/>
            </a:prstGeom>
            <a:solidFill>
              <a:srgbClr val="B2D3EB"/>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 sz="1200" b="0" i="0" u="none" strike="noStrike" cap="none" dirty="0">
                  <a:solidFill>
                    <a:srgbClr val="000000"/>
                  </a:solidFill>
                  <a:latin typeface="+mj-lt"/>
                  <a:ea typeface="Helvetica Neue"/>
                  <a:cs typeface="Helvetica Neue"/>
                  <a:sym typeface="Helvetica Neue"/>
                </a:rPr>
                <a:t>7% Loss in conversions</a:t>
              </a:r>
              <a:endParaRPr sz="500" dirty="0">
                <a:latin typeface="+mj-lt"/>
              </a:endParaRPr>
            </a:p>
          </p:txBody>
        </p:sp>
        <p:sp>
          <p:nvSpPr>
            <p:cNvPr id="187" name="Google Shape;187;p43"/>
            <p:cNvSpPr/>
            <p:nvPr/>
          </p:nvSpPr>
          <p:spPr>
            <a:xfrm>
              <a:off x="0" y="359185"/>
              <a:ext cx="1270000" cy="1270001"/>
            </a:xfrm>
            <a:prstGeom prst="rightArrow">
              <a:avLst>
                <a:gd name="adj1" fmla="val 32000"/>
                <a:gd name="adj2" fmla="val 64000"/>
              </a:avLst>
            </a:prstGeom>
            <a:solidFill>
              <a:srgbClr val="004D7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grpSp>
      <p:grpSp>
        <p:nvGrpSpPr>
          <p:cNvPr id="188" name="Google Shape;188;p43"/>
          <p:cNvGrpSpPr/>
          <p:nvPr/>
        </p:nvGrpSpPr>
        <p:grpSpPr>
          <a:xfrm>
            <a:off x="3844109" y="2637565"/>
            <a:ext cx="1844415" cy="745640"/>
            <a:chOff x="0" y="0"/>
            <a:chExt cx="4918439" cy="1988372"/>
          </a:xfrm>
        </p:grpSpPr>
        <p:sp>
          <p:nvSpPr>
            <p:cNvPr id="189" name="Google Shape;189;p43"/>
            <p:cNvSpPr/>
            <p:nvPr/>
          </p:nvSpPr>
          <p:spPr>
            <a:xfrm>
              <a:off x="1356972" y="0"/>
              <a:ext cx="3561467" cy="1988372"/>
            </a:xfrm>
            <a:prstGeom prst="rect">
              <a:avLst/>
            </a:prstGeom>
            <a:solidFill>
              <a:srgbClr val="B2DDC7"/>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 sz="1200" b="0" i="0" u="none" strike="noStrike" cap="none" dirty="0">
                  <a:solidFill>
                    <a:srgbClr val="000000"/>
                  </a:solidFill>
                  <a:latin typeface="+mj-lt"/>
                  <a:ea typeface="Helvetica Neue"/>
                  <a:cs typeface="Helvetica Neue"/>
                  <a:sym typeface="Helvetica Neue"/>
                </a:rPr>
                <a:t>11% Fewer page views</a:t>
              </a:r>
              <a:endParaRPr sz="500" dirty="0">
                <a:latin typeface="+mj-lt"/>
              </a:endParaRPr>
            </a:p>
          </p:txBody>
        </p:sp>
        <p:sp>
          <p:nvSpPr>
            <p:cNvPr id="190" name="Google Shape;190;p43"/>
            <p:cNvSpPr/>
            <p:nvPr/>
          </p:nvSpPr>
          <p:spPr>
            <a:xfrm>
              <a:off x="0" y="359185"/>
              <a:ext cx="1270000" cy="1270001"/>
            </a:xfrm>
            <a:prstGeom prst="rightArrow">
              <a:avLst>
                <a:gd name="adj1" fmla="val 32000"/>
                <a:gd name="adj2" fmla="val 64000"/>
              </a:avLst>
            </a:prstGeom>
            <a:solidFill>
              <a:srgbClr val="007C7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grpSp>
      <p:grpSp>
        <p:nvGrpSpPr>
          <p:cNvPr id="191" name="Google Shape;191;p43"/>
          <p:cNvGrpSpPr/>
          <p:nvPr/>
        </p:nvGrpSpPr>
        <p:grpSpPr>
          <a:xfrm>
            <a:off x="5495813" y="1114606"/>
            <a:ext cx="3548831" cy="1257654"/>
            <a:chOff x="0" y="0"/>
            <a:chExt cx="9463547" cy="3353743"/>
          </a:xfrm>
        </p:grpSpPr>
        <p:pic>
          <p:nvPicPr>
            <p:cNvPr id="192" name="Google Shape;192;p43" descr="Screen Shot 2020-01-13 at 6.24.09 PM.png"/>
            <p:cNvPicPr preferRelativeResize="0"/>
            <p:nvPr/>
          </p:nvPicPr>
          <p:blipFill rotWithShape="1">
            <a:blip r:embed="rId6">
              <a:alphaModFix/>
            </a:blip>
            <a:srcRect/>
            <a:stretch/>
          </p:blipFill>
          <p:spPr>
            <a:xfrm>
              <a:off x="0" y="79298"/>
              <a:ext cx="6181174" cy="3195147"/>
            </a:xfrm>
            <a:prstGeom prst="rect">
              <a:avLst/>
            </a:prstGeom>
            <a:noFill/>
            <a:ln>
              <a:noFill/>
            </a:ln>
          </p:spPr>
        </p:pic>
        <p:pic>
          <p:nvPicPr>
            <p:cNvPr id="193" name="Google Shape;193;p43" descr="Screen Shot 2020-01-13 at 6.22.10 PM.png"/>
            <p:cNvPicPr preferRelativeResize="0"/>
            <p:nvPr/>
          </p:nvPicPr>
          <p:blipFill rotWithShape="1">
            <a:blip r:embed="rId7">
              <a:alphaModFix/>
            </a:blip>
            <a:srcRect/>
            <a:stretch/>
          </p:blipFill>
          <p:spPr>
            <a:xfrm>
              <a:off x="2975226" y="0"/>
              <a:ext cx="6488321" cy="3353743"/>
            </a:xfrm>
            <a:prstGeom prst="rect">
              <a:avLst/>
            </a:prstGeom>
            <a:noFill/>
            <a:ln>
              <a:noFill/>
            </a:ln>
          </p:spPr>
        </p:pic>
      </p:grpSp>
      <p:sp>
        <p:nvSpPr>
          <p:cNvPr id="194" name="Google Shape;194;p43"/>
          <p:cNvSpPr txBox="1"/>
          <p:nvPr/>
        </p:nvSpPr>
        <p:spPr>
          <a:xfrm>
            <a:off x="455129" y="3425830"/>
            <a:ext cx="6326490" cy="533207"/>
          </a:xfrm>
          <a:prstGeom prst="rect">
            <a:avLst/>
          </a:prstGeom>
          <a:noFill/>
          <a:ln>
            <a:noFill/>
          </a:ln>
        </p:spPr>
        <p:txBody>
          <a:bodyPr spcFirstLastPara="1" wrap="square" lIns="19050" tIns="19050" rIns="19050" bIns="19050" anchor="b" anchorCtr="0">
            <a:noAutofit/>
          </a:bodyPr>
          <a:lstStyle/>
          <a:p>
            <a:pPr marL="0" marR="0" lvl="0" indent="0" algn="l" rtl="0">
              <a:lnSpc>
                <a:spcPct val="100000"/>
              </a:lnSpc>
              <a:spcBef>
                <a:spcPts val="0"/>
              </a:spcBef>
              <a:spcAft>
                <a:spcPts val="0"/>
              </a:spcAft>
              <a:buClr>
                <a:srgbClr val="000000"/>
              </a:buClr>
              <a:buSzPts val="2400"/>
              <a:buFont typeface="Helvetica Neue"/>
              <a:buNone/>
            </a:pPr>
            <a:r>
              <a:rPr lang="en" sz="2400" b="0" i="0" u="none" strike="noStrike" cap="none" dirty="0">
                <a:solidFill>
                  <a:srgbClr val="000000"/>
                </a:solidFill>
                <a:latin typeface="+mj-lt"/>
                <a:ea typeface="Helvetica Neue"/>
                <a:cs typeface="Helvetica Neue"/>
                <a:sym typeface="Helvetica Neue"/>
              </a:rPr>
              <a:t>Mobile Web performance is even more critical</a:t>
            </a:r>
            <a:endParaRPr sz="500" dirty="0">
              <a:latin typeface="+mj-lt"/>
            </a:endParaRPr>
          </a:p>
        </p:txBody>
      </p:sp>
      <p:grpSp>
        <p:nvGrpSpPr>
          <p:cNvPr id="195" name="Google Shape;195;p43"/>
          <p:cNvGrpSpPr/>
          <p:nvPr/>
        </p:nvGrpSpPr>
        <p:grpSpPr>
          <a:xfrm>
            <a:off x="210902" y="4001433"/>
            <a:ext cx="8109520" cy="1079152"/>
            <a:chOff x="0" y="20803"/>
            <a:chExt cx="21625386" cy="2877738"/>
          </a:xfrm>
        </p:grpSpPr>
        <p:sp>
          <p:nvSpPr>
            <p:cNvPr id="196" name="Google Shape;196;p43"/>
            <p:cNvSpPr txBox="1"/>
            <p:nvPr/>
          </p:nvSpPr>
          <p:spPr>
            <a:xfrm>
              <a:off x="959365" y="457443"/>
              <a:ext cx="14207401" cy="838200"/>
            </a:xfrm>
            <a:prstGeom prst="rect">
              <a:avLst/>
            </a:prstGeom>
            <a:noFill/>
            <a:ln>
              <a:noFill/>
            </a:ln>
          </p:spPr>
          <p:txBody>
            <a:bodyPr spcFirstLastPara="1" wrap="square" lIns="19050" tIns="19050" rIns="19050" bIns="19050" anchor="ctr" anchorCtr="0">
              <a:noAutofit/>
            </a:bodyPr>
            <a:lstStyle/>
            <a:p>
              <a:pPr marL="355600" marR="0" lvl="1" indent="-190500" algn="l" rtl="0">
                <a:lnSpc>
                  <a:spcPct val="100000"/>
                </a:lnSpc>
                <a:spcBef>
                  <a:spcPts val="0"/>
                </a:spcBef>
                <a:spcAft>
                  <a:spcPts val="0"/>
                </a:spcAft>
                <a:buClr>
                  <a:srgbClr val="000000"/>
                </a:buClr>
                <a:buSzPts val="1800"/>
                <a:buFont typeface="Helvetica Neue"/>
                <a:buChar char="•"/>
              </a:pPr>
              <a:r>
                <a:rPr lang="en" sz="1800" b="0" i="0" u="none" strike="noStrike" cap="none" dirty="0">
                  <a:solidFill>
                    <a:srgbClr val="000000"/>
                  </a:solidFill>
                  <a:latin typeface="+mj-lt"/>
                  <a:ea typeface="Helvetica Neue"/>
                  <a:cs typeface="Helvetica Neue"/>
                  <a:sym typeface="Helvetica Neue"/>
                </a:rPr>
                <a:t>Mobile Web visits exceed Desktop ones**.</a:t>
              </a:r>
              <a:endParaRPr sz="500" dirty="0">
                <a:latin typeface="+mj-lt"/>
              </a:endParaRPr>
            </a:p>
          </p:txBody>
        </p:sp>
        <p:grpSp>
          <p:nvGrpSpPr>
            <p:cNvPr id="197" name="Google Shape;197;p43"/>
            <p:cNvGrpSpPr/>
            <p:nvPr/>
          </p:nvGrpSpPr>
          <p:grpSpPr>
            <a:xfrm>
              <a:off x="14093096" y="20803"/>
              <a:ext cx="7532290" cy="1585511"/>
              <a:chOff x="-1426545" y="20804"/>
              <a:chExt cx="7532289" cy="1585509"/>
            </a:xfrm>
          </p:grpSpPr>
          <p:sp>
            <p:nvSpPr>
              <p:cNvPr id="198" name="Google Shape;198;p43"/>
              <p:cNvSpPr/>
              <p:nvPr/>
            </p:nvSpPr>
            <p:spPr>
              <a:xfrm>
                <a:off x="-1426545" y="20804"/>
                <a:ext cx="3526956" cy="1584898"/>
              </a:xfrm>
              <a:prstGeom prst="rect">
                <a:avLst/>
              </a:prstGeom>
              <a:solidFill>
                <a:srgbClr val="92AED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 sz="1400" b="0" i="0" u="none" strike="noStrike" cap="none">
                    <a:solidFill>
                      <a:srgbClr val="FFFFFF"/>
                    </a:solidFill>
                    <a:latin typeface="Helvetica Neue"/>
                    <a:ea typeface="Helvetica Neue"/>
                    <a:cs typeface="Helvetica Neue"/>
                    <a:sym typeface="Helvetica Neue"/>
                  </a:rPr>
                  <a:t>Desktop </a:t>
                </a:r>
                <a:endParaRPr sz="500"/>
              </a:p>
              <a:p>
                <a:pPr marL="0" marR="0" lvl="0" indent="0" algn="ctr" rtl="0">
                  <a:lnSpc>
                    <a:spcPct val="100000"/>
                  </a:lnSpc>
                  <a:spcBef>
                    <a:spcPts val="0"/>
                  </a:spcBef>
                  <a:spcAft>
                    <a:spcPts val="0"/>
                  </a:spcAft>
                  <a:buClr>
                    <a:srgbClr val="FFFFFF"/>
                  </a:buClr>
                  <a:buSzPts val="1200"/>
                  <a:buFont typeface="Helvetica Neue"/>
                  <a:buNone/>
                </a:pPr>
                <a:r>
                  <a:rPr lang="en" sz="1200" b="0" i="0" u="none" strike="noStrike" cap="none">
                    <a:solidFill>
                      <a:srgbClr val="FFFFFF"/>
                    </a:solidFill>
                    <a:latin typeface="Helvetica Neue"/>
                    <a:ea typeface="Helvetica Neue"/>
                    <a:cs typeface="Helvetica Neue"/>
                    <a:sym typeface="Helvetica Neue"/>
                  </a:rPr>
                  <a:t>48%</a:t>
                </a:r>
                <a:endParaRPr sz="500"/>
              </a:p>
            </p:txBody>
          </p:sp>
          <p:sp>
            <p:nvSpPr>
              <p:cNvPr id="199" name="Google Shape;199;p43"/>
              <p:cNvSpPr/>
              <p:nvPr/>
            </p:nvSpPr>
            <p:spPr>
              <a:xfrm>
                <a:off x="2114020" y="21415"/>
                <a:ext cx="3991724" cy="1584898"/>
              </a:xfrm>
              <a:prstGeom prst="rect">
                <a:avLst/>
              </a:prstGeom>
              <a:solidFill>
                <a:srgbClr val="3060BB"/>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Helvetica Neue"/>
                  <a:buNone/>
                </a:pPr>
                <a:r>
                  <a:rPr lang="en" sz="1400" b="0" i="0" u="none" strike="noStrike" cap="none" dirty="0">
                    <a:solidFill>
                      <a:srgbClr val="FFFFFF"/>
                    </a:solidFill>
                    <a:latin typeface="Helvetica Neue"/>
                    <a:ea typeface="Helvetica Neue"/>
                    <a:cs typeface="Helvetica Neue"/>
                    <a:sym typeface="Helvetica Neue"/>
                  </a:rPr>
                  <a:t>Mobile </a:t>
                </a:r>
                <a:endParaRPr sz="500" dirty="0"/>
              </a:p>
              <a:p>
                <a:pPr marL="0" marR="0" lvl="0" indent="0" algn="ctr" rtl="0">
                  <a:lnSpc>
                    <a:spcPct val="100000"/>
                  </a:lnSpc>
                  <a:spcBef>
                    <a:spcPts val="0"/>
                  </a:spcBef>
                  <a:spcAft>
                    <a:spcPts val="0"/>
                  </a:spcAft>
                  <a:buClr>
                    <a:srgbClr val="FFFFFF"/>
                  </a:buClr>
                  <a:buSzPts val="1200"/>
                  <a:buFont typeface="Helvetica Neue"/>
                  <a:buNone/>
                </a:pPr>
                <a:r>
                  <a:rPr lang="en" sz="1200" b="0" i="0" u="none" strike="noStrike" cap="none" dirty="0">
                    <a:solidFill>
                      <a:srgbClr val="FFFFFF"/>
                    </a:solidFill>
                    <a:latin typeface="Helvetica Neue"/>
                    <a:ea typeface="Helvetica Neue"/>
                    <a:cs typeface="Helvetica Neue"/>
                    <a:sym typeface="Helvetica Neue"/>
                  </a:rPr>
                  <a:t>52%</a:t>
                </a:r>
                <a:endParaRPr sz="500" dirty="0"/>
              </a:p>
            </p:txBody>
          </p:sp>
        </p:grpSp>
        <p:sp>
          <p:nvSpPr>
            <p:cNvPr id="200" name="Google Shape;200;p43"/>
            <p:cNvSpPr txBox="1"/>
            <p:nvPr/>
          </p:nvSpPr>
          <p:spPr>
            <a:xfrm>
              <a:off x="0" y="2425150"/>
              <a:ext cx="2857500" cy="473391"/>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00000"/>
                </a:buClr>
                <a:buSzPts val="900"/>
                <a:buFont typeface="Helvetica Neue"/>
                <a:buNone/>
              </a:pPr>
              <a:r>
                <a:rPr lang="en" sz="900" i="0" u="none" strike="noStrike" cap="none" dirty="0">
                  <a:solidFill>
                    <a:srgbClr val="000000"/>
                  </a:solidFill>
                  <a:latin typeface="Helvetica Neue"/>
                  <a:ea typeface="Helvetica Neue"/>
                  <a:cs typeface="Helvetica Neue"/>
                  <a:sym typeface="Helvetica Neue"/>
                </a:rPr>
                <a:t>** </a:t>
              </a:r>
              <a:r>
                <a:rPr lang="en" sz="900" i="0" u="none" strike="noStrike" cap="none" dirty="0" err="1">
                  <a:solidFill>
                    <a:srgbClr val="000000"/>
                  </a:solidFill>
                  <a:latin typeface="Helvetica Neue"/>
                  <a:ea typeface="Helvetica Neue"/>
                  <a:cs typeface="Helvetica Neue"/>
                  <a:sym typeface="Helvetica Neue"/>
                </a:rPr>
                <a:t>similarweb.com</a:t>
              </a:r>
              <a:endParaRPr sz="500" dirty="0"/>
            </a:p>
          </p:txBody>
        </p:sp>
      </p:grpSp>
      <p:grpSp>
        <p:nvGrpSpPr>
          <p:cNvPr id="201" name="Google Shape;201;p43"/>
          <p:cNvGrpSpPr/>
          <p:nvPr/>
        </p:nvGrpSpPr>
        <p:grpSpPr>
          <a:xfrm>
            <a:off x="933415" y="2637565"/>
            <a:ext cx="7098588" cy="2705655"/>
            <a:chOff x="1844278" y="340018"/>
            <a:chExt cx="18929568" cy="7215080"/>
          </a:xfrm>
        </p:grpSpPr>
        <p:grpSp>
          <p:nvGrpSpPr>
            <p:cNvPr id="202" name="Google Shape;202;p43"/>
            <p:cNvGrpSpPr/>
            <p:nvPr/>
          </p:nvGrpSpPr>
          <p:grpSpPr>
            <a:xfrm>
              <a:off x="14611542" y="340018"/>
              <a:ext cx="4918441" cy="1988373"/>
              <a:chOff x="0" y="0"/>
              <a:chExt cx="4918439" cy="1988372"/>
            </a:xfrm>
          </p:grpSpPr>
          <p:sp>
            <p:nvSpPr>
              <p:cNvPr id="203" name="Google Shape;203;p43"/>
              <p:cNvSpPr/>
              <p:nvPr/>
            </p:nvSpPr>
            <p:spPr>
              <a:xfrm>
                <a:off x="1356972" y="0"/>
                <a:ext cx="3561467" cy="1988372"/>
              </a:xfrm>
              <a:prstGeom prst="rect">
                <a:avLst/>
              </a:prstGeom>
              <a:solidFill>
                <a:srgbClr val="ECBEC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Helvetica Neue"/>
                  <a:buNone/>
                </a:pPr>
                <a:r>
                  <a:rPr lang="en" sz="1200" b="0" i="0" u="none" strike="noStrike" cap="none" dirty="0">
                    <a:solidFill>
                      <a:srgbClr val="000000"/>
                    </a:solidFill>
                    <a:latin typeface="+mj-lt"/>
                    <a:ea typeface="Helvetica Neue"/>
                    <a:cs typeface="Helvetica Neue"/>
                    <a:sym typeface="Helvetica Neue"/>
                  </a:rPr>
                  <a:t>16% Decrease in customer satisfaction</a:t>
                </a:r>
                <a:endParaRPr sz="500" dirty="0">
                  <a:latin typeface="+mj-lt"/>
                </a:endParaRPr>
              </a:p>
            </p:txBody>
          </p:sp>
          <p:sp>
            <p:nvSpPr>
              <p:cNvPr id="204" name="Google Shape;204;p43"/>
              <p:cNvSpPr/>
              <p:nvPr/>
            </p:nvSpPr>
            <p:spPr>
              <a:xfrm>
                <a:off x="0" y="359185"/>
                <a:ext cx="1270000" cy="1270001"/>
              </a:xfrm>
              <a:prstGeom prst="rightArrow">
                <a:avLst>
                  <a:gd name="adj1" fmla="val 32000"/>
                  <a:gd name="adj2" fmla="val 64000"/>
                </a:avLst>
              </a:prstGeom>
              <a:solidFill>
                <a:srgbClr val="991205"/>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grpSp>
        <p:cxnSp>
          <p:nvCxnSpPr>
            <p:cNvPr id="205" name="Google Shape;205;p43"/>
            <p:cNvCxnSpPr/>
            <p:nvPr/>
          </p:nvCxnSpPr>
          <p:spPr>
            <a:xfrm>
              <a:off x="1844278" y="6285097"/>
              <a:ext cx="1270001" cy="1270001"/>
            </a:xfrm>
            <a:prstGeom prst="straightConnector1">
              <a:avLst/>
            </a:prstGeom>
            <a:noFill/>
            <a:ln>
              <a:noFill/>
            </a:ln>
          </p:spPr>
        </p:cxnSp>
        <p:cxnSp>
          <p:nvCxnSpPr>
            <p:cNvPr id="206" name="Google Shape;206;p43"/>
            <p:cNvCxnSpPr/>
            <p:nvPr/>
          </p:nvCxnSpPr>
          <p:spPr>
            <a:xfrm>
              <a:off x="19503845" y="419100"/>
              <a:ext cx="1270001" cy="1270001"/>
            </a:xfrm>
            <a:prstGeom prst="straightConnector1">
              <a:avLst/>
            </a:prstGeom>
            <a:noFill/>
            <a:ln>
              <a:noFill/>
            </a:ln>
          </p:spPr>
        </p:cxnSp>
      </p:grpSp>
      <p:grpSp>
        <p:nvGrpSpPr>
          <p:cNvPr id="207" name="Google Shape;207;p43"/>
          <p:cNvGrpSpPr/>
          <p:nvPr/>
        </p:nvGrpSpPr>
        <p:grpSpPr>
          <a:xfrm>
            <a:off x="150400" y="2522275"/>
            <a:ext cx="7699025" cy="2349275"/>
            <a:chOff x="150400" y="2522275"/>
            <a:chExt cx="7699025" cy="2349275"/>
          </a:xfrm>
        </p:grpSpPr>
        <p:sp>
          <p:nvSpPr>
            <p:cNvPr id="208" name="Google Shape;208;p43"/>
            <p:cNvSpPr txBox="1"/>
            <p:nvPr/>
          </p:nvSpPr>
          <p:spPr>
            <a:xfrm>
              <a:off x="7540125" y="2522275"/>
              <a:ext cx="309300" cy="37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p:txBody>
        </p:sp>
        <p:sp>
          <p:nvSpPr>
            <p:cNvPr id="209" name="Google Shape;209;p43"/>
            <p:cNvSpPr txBox="1"/>
            <p:nvPr/>
          </p:nvSpPr>
          <p:spPr>
            <a:xfrm>
              <a:off x="150400" y="4648950"/>
              <a:ext cx="1844400" cy="2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dirty="0"/>
                <a:t>* </a:t>
              </a:r>
              <a:r>
                <a:rPr lang="en" sz="900" dirty="0" err="1"/>
                <a:t>strangeloop</a:t>
              </a:r>
              <a:r>
                <a:rPr lang="en" sz="900" dirty="0"/>
                <a:t> networks</a:t>
              </a:r>
              <a:endParaRPr sz="900" dirty="0"/>
            </a:p>
          </p:txBody>
        </p:sp>
      </p:grpSp>
      <p:pic>
        <p:nvPicPr>
          <p:cNvPr id="2" name="Audio 1">
            <a:hlinkClick r:id="" action="ppaction://media"/>
            <a:extLst>
              <a:ext uri="{FF2B5EF4-FFF2-40B4-BE49-F238E27FC236}">
                <a16:creationId xmlns:a16="http://schemas.microsoft.com/office/drawing/2014/main" id="{630593FC-5A0B-3342-BF6D-C6F53A40F96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0" advTm="39927">
        <p:fade thruBlk="1"/>
      </p:transition>
    </mc:Choice>
    <mc:Fallback xmlns="">
      <p:transition advTm="39927">
        <p:fade thruBlk="1"/>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63"/>
          <p:cNvSpPr txBox="1">
            <a:spLocks noGrp="1"/>
          </p:cNvSpPr>
          <p:nvPr>
            <p:ph type="ctrTitle" idx="4294967295"/>
          </p:nvPr>
        </p:nvSpPr>
        <p:spPr>
          <a:xfrm>
            <a:off x="448038" y="252639"/>
            <a:ext cx="2124600" cy="651600"/>
          </a:xfrm>
          <a:prstGeom prst="rect">
            <a:avLst/>
          </a:prstGeom>
          <a:noFill/>
          <a:ln>
            <a:noFill/>
          </a:ln>
        </p:spPr>
        <p:txBody>
          <a:bodyPr spcFirstLastPara="1" wrap="square" lIns="19050" tIns="19050" rIns="19050" bIns="19050" anchor="b" anchorCtr="0">
            <a:noAutofit/>
          </a:bodyPr>
          <a:lstStyle/>
          <a:p>
            <a:pPr marL="0" marR="0" lvl="0" indent="0" algn="l" rtl="0">
              <a:lnSpc>
                <a:spcPct val="100000"/>
              </a:lnSpc>
              <a:spcBef>
                <a:spcPts val="0"/>
              </a:spcBef>
              <a:spcAft>
                <a:spcPts val="0"/>
              </a:spcAft>
              <a:buClr>
                <a:srgbClr val="000000"/>
              </a:buClr>
              <a:buSzPts val="3000"/>
              <a:buFont typeface="Helvetica Neue"/>
              <a:buNone/>
            </a:pPr>
            <a:r>
              <a:rPr lang="en" sz="2400" b="0" i="0" u="none" strike="noStrike" cap="none" dirty="0">
                <a:solidFill>
                  <a:srgbClr val="000000"/>
                </a:solidFill>
                <a:latin typeface="Helvetica Neue"/>
                <a:ea typeface="Helvetica Neue"/>
                <a:cs typeface="Helvetica Neue"/>
                <a:sym typeface="Helvetica Neue"/>
              </a:rPr>
              <a:t>Conclusion</a:t>
            </a:r>
            <a:endParaRPr sz="2400" dirty="0"/>
          </a:p>
        </p:txBody>
      </p:sp>
      <p:sp>
        <p:nvSpPr>
          <p:cNvPr id="591" name="Google Shape;591;p63"/>
          <p:cNvSpPr txBox="1">
            <a:spLocks noGrp="1"/>
          </p:cNvSpPr>
          <p:nvPr>
            <p:ph type="sldNum" idx="12"/>
          </p:nvPr>
        </p:nvSpPr>
        <p:spPr>
          <a:xfrm>
            <a:off x="4484637" y="4905375"/>
            <a:ext cx="169964" cy="172897"/>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Helvetica Neue Light"/>
                <a:ea typeface="Helvetica Neue Light"/>
                <a:cs typeface="Helvetica Neue Light"/>
                <a:sym typeface="Helvetica Neue Light"/>
              </a:rPr>
              <a:t>20</a:t>
            </a:fld>
            <a:endParaRPr sz="500" dirty="0"/>
          </a:p>
        </p:txBody>
      </p:sp>
      <p:sp>
        <p:nvSpPr>
          <p:cNvPr id="592" name="Google Shape;592;p63"/>
          <p:cNvSpPr txBox="1"/>
          <p:nvPr/>
        </p:nvSpPr>
        <p:spPr>
          <a:xfrm>
            <a:off x="639030" y="1158032"/>
            <a:ext cx="8242200" cy="845700"/>
          </a:xfrm>
          <a:prstGeom prst="rect">
            <a:avLst/>
          </a:prstGeom>
          <a:solidFill>
            <a:srgbClr val="F3F3F3"/>
          </a:solidFill>
          <a:ln>
            <a:noFill/>
          </a:ln>
        </p:spPr>
        <p:txBody>
          <a:bodyPr spcFirstLastPara="1" wrap="square" lIns="91425" tIns="91425" rIns="91425" bIns="91425" anchor="t" anchorCtr="0">
            <a:noAutofit/>
          </a:bodyPr>
          <a:lstStyle/>
          <a:p>
            <a:pPr marL="88900" lvl="0" indent="-114300" algn="l" rtl="0">
              <a:lnSpc>
                <a:spcPct val="150000"/>
              </a:lnSpc>
              <a:spcBef>
                <a:spcPts val="0"/>
              </a:spcBef>
              <a:spcAft>
                <a:spcPts val="0"/>
              </a:spcAft>
              <a:buClr>
                <a:schemeClr val="dk1"/>
              </a:buClr>
              <a:buSzPts val="1800"/>
              <a:buFont typeface="Helvetica Neue"/>
              <a:buChar char="•"/>
            </a:pPr>
            <a:r>
              <a:rPr lang="en" sz="1800" dirty="0">
                <a:solidFill>
                  <a:schemeClr val="dk1"/>
                </a:solidFill>
                <a:latin typeface="+mj-lt"/>
                <a:ea typeface="Helvetica Neue"/>
                <a:cs typeface="Helvetica Neue"/>
                <a:sym typeface="Helvetica Neue"/>
              </a:rPr>
              <a:t>The underlying hardware of newer mobile devices is the key driver of mobile Web improvements. </a:t>
            </a:r>
            <a:endParaRPr sz="500" dirty="0">
              <a:solidFill>
                <a:schemeClr val="dk1"/>
              </a:solidFill>
              <a:latin typeface="+mj-lt"/>
            </a:endParaRPr>
          </a:p>
        </p:txBody>
      </p:sp>
      <p:sp>
        <p:nvSpPr>
          <p:cNvPr id="593" name="Google Shape;593;p63"/>
          <p:cNvSpPr txBox="1"/>
          <p:nvPr/>
        </p:nvSpPr>
        <p:spPr>
          <a:xfrm>
            <a:off x="668155" y="2161526"/>
            <a:ext cx="8213100" cy="961200"/>
          </a:xfrm>
          <a:prstGeom prst="rect">
            <a:avLst/>
          </a:prstGeom>
          <a:solidFill>
            <a:srgbClr val="F3F3F3"/>
          </a:solidFill>
          <a:ln>
            <a:noFill/>
          </a:ln>
        </p:spPr>
        <p:txBody>
          <a:bodyPr spcFirstLastPara="1" wrap="square" lIns="91425" tIns="91425" rIns="91425" bIns="91425" anchor="t" anchorCtr="0">
            <a:noAutofit/>
          </a:bodyPr>
          <a:lstStyle/>
          <a:p>
            <a:pPr marL="88900" lvl="0" indent="-114300" algn="l" rtl="0">
              <a:lnSpc>
                <a:spcPct val="150000"/>
              </a:lnSpc>
              <a:spcBef>
                <a:spcPts val="500"/>
              </a:spcBef>
              <a:spcAft>
                <a:spcPts val="0"/>
              </a:spcAft>
              <a:buClr>
                <a:schemeClr val="dk1"/>
              </a:buClr>
              <a:buSzPts val="1800"/>
              <a:buFont typeface="Helvetica Neue"/>
              <a:buChar char="•"/>
            </a:pPr>
            <a:r>
              <a:rPr lang="en" sz="1800" dirty="0">
                <a:solidFill>
                  <a:schemeClr val="dk1"/>
                </a:solidFill>
                <a:latin typeface="+mj-lt"/>
                <a:ea typeface="Helvetica Neue"/>
                <a:cs typeface="Helvetica Neue"/>
                <a:sym typeface="Helvetica Neue"/>
              </a:rPr>
              <a:t>Older browsers run faster than their newer counterparts on the same hardware.</a:t>
            </a:r>
            <a:endParaRPr sz="500" dirty="0">
              <a:solidFill>
                <a:schemeClr val="dk1"/>
              </a:solidFill>
              <a:latin typeface="+mj-lt"/>
            </a:endParaRPr>
          </a:p>
        </p:txBody>
      </p:sp>
      <p:sp>
        <p:nvSpPr>
          <p:cNvPr id="594" name="Google Shape;594;p63"/>
          <p:cNvSpPr txBox="1"/>
          <p:nvPr/>
        </p:nvSpPr>
        <p:spPr>
          <a:xfrm>
            <a:off x="639030" y="3310676"/>
            <a:ext cx="8213100" cy="961200"/>
          </a:xfrm>
          <a:prstGeom prst="rect">
            <a:avLst/>
          </a:prstGeom>
          <a:solidFill>
            <a:srgbClr val="F3F3F3"/>
          </a:solidFill>
          <a:ln>
            <a:noFill/>
          </a:ln>
        </p:spPr>
        <p:txBody>
          <a:bodyPr spcFirstLastPara="1" wrap="square" lIns="91425" tIns="91425" rIns="91425" bIns="91425" anchor="t" anchorCtr="0">
            <a:noAutofit/>
          </a:bodyPr>
          <a:lstStyle/>
          <a:p>
            <a:pPr marL="88900" lvl="0" indent="-114300" algn="l" rtl="0">
              <a:lnSpc>
                <a:spcPct val="150000"/>
              </a:lnSpc>
              <a:spcBef>
                <a:spcPts val="500"/>
              </a:spcBef>
              <a:spcAft>
                <a:spcPts val="0"/>
              </a:spcAft>
              <a:buClr>
                <a:schemeClr val="dk1"/>
              </a:buClr>
              <a:buSzPts val="1800"/>
              <a:buFont typeface="Helvetica Neue"/>
              <a:buChar char="•"/>
            </a:pPr>
            <a:r>
              <a:rPr lang="en" sz="1800" dirty="0">
                <a:solidFill>
                  <a:schemeClr val="dk1"/>
                </a:solidFill>
                <a:latin typeface="+mj-lt"/>
                <a:ea typeface="Helvetica Neue"/>
                <a:cs typeface="Helvetica Neue"/>
                <a:sym typeface="Helvetica Neue"/>
              </a:rPr>
              <a:t>Network improvements provide diminishing returns in terms of page performance </a:t>
            </a:r>
            <a:endParaRPr sz="500" dirty="0">
              <a:solidFill>
                <a:schemeClr val="dk1"/>
              </a:solidFill>
              <a:latin typeface="+mj-lt"/>
            </a:endParaRPr>
          </a:p>
        </p:txBody>
      </p:sp>
      <p:sp>
        <p:nvSpPr>
          <p:cNvPr id="2" name="Rounded Rectangle 1">
            <a:extLst>
              <a:ext uri="{FF2B5EF4-FFF2-40B4-BE49-F238E27FC236}">
                <a16:creationId xmlns:a16="http://schemas.microsoft.com/office/drawing/2014/main" id="{661DF829-F978-D945-83D0-7B4F3DAB3EC8}"/>
              </a:ext>
            </a:extLst>
          </p:cNvPr>
          <p:cNvSpPr/>
          <p:nvPr/>
        </p:nvSpPr>
        <p:spPr>
          <a:xfrm>
            <a:off x="639030" y="4416623"/>
            <a:ext cx="8213100" cy="350670"/>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a:t>We have shared the code at https://www.github.com/</a:t>
            </a:r>
            <a:r>
              <a:rPr lang="en-US" sz="1800" dirty="0" err="1"/>
              <a:t>jnejati</a:t>
            </a:r>
            <a:r>
              <a:rPr lang="en-US" sz="1800" dirty="0"/>
              <a:t>/tma2020</a:t>
            </a:r>
          </a:p>
        </p:txBody>
      </p:sp>
      <p:pic>
        <p:nvPicPr>
          <p:cNvPr id="4" name="Audio 3">
            <a:hlinkClick r:id="" action="ppaction://media"/>
            <a:extLst>
              <a:ext uri="{FF2B5EF4-FFF2-40B4-BE49-F238E27FC236}">
                <a16:creationId xmlns:a16="http://schemas.microsoft.com/office/drawing/2014/main" id="{131D3F07-99D1-E44E-89D2-F1A8B8D62E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575"/>
    </mc:Choice>
    <mc:Fallback>
      <p:transition spd="slow" advTm="24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64"/>
          <p:cNvSpPr txBox="1"/>
          <p:nvPr/>
        </p:nvSpPr>
        <p:spPr>
          <a:xfrm>
            <a:off x="2927200" y="1979400"/>
            <a:ext cx="3456900" cy="1184700"/>
          </a:xfrm>
          <a:prstGeom prst="rect">
            <a:avLst/>
          </a:prstGeom>
          <a:solidFill>
            <a:srgbClr val="F3F3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dirty="0">
                <a:latin typeface="+mj-lt"/>
                <a:ea typeface="Helvetica Neue"/>
                <a:cs typeface="Helvetica Neue"/>
                <a:sym typeface="Helvetica Neue"/>
              </a:rPr>
              <a:t>Q&amp;A</a:t>
            </a:r>
            <a:endParaRPr sz="6000" b="1" dirty="0">
              <a:latin typeface="+mj-lt"/>
              <a:ea typeface="Helvetica Neue"/>
              <a:cs typeface="Helvetica Neue"/>
              <a:sym typeface="Helvetica Neue"/>
            </a:endParaRPr>
          </a:p>
        </p:txBody>
      </p:sp>
      <p:pic>
        <p:nvPicPr>
          <p:cNvPr id="3" name="Audio 2">
            <a:hlinkClick r:id="" action="ppaction://media"/>
            <a:extLst>
              <a:ext uri="{FF2B5EF4-FFF2-40B4-BE49-F238E27FC236}">
                <a16:creationId xmlns:a16="http://schemas.microsoft.com/office/drawing/2014/main" id="{1DBBD19F-B711-A64E-B277-7C44631DA1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07"/>
    </mc:Choice>
    <mc:Fallback>
      <p:transition spd="slow" advTm="3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555"/>
        <p:cNvGrpSpPr/>
        <p:nvPr/>
      </p:nvGrpSpPr>
      <p:grpSpPr>
        <a:xfrm>
          <a:off x="0" y="0"/>
          <a:ext cx="0" cy="0"/>
          <a:chOff x="0" y="0"/>
          <a:chExt cx="0" cy="0"/>
        </a:xfrm>
      </p:grpSpPr>
      <p:sp>
        <p:nvSpPr>
          <p:cNvPr id="556" name="Google Shape;556;p59"/>
          <p:cNvSpPr txBox="1">
            <a:spLocks noGrp="1"/>
          </p:cNvSpPr>
          <p:nvPr>
            <p:ph type="sldNum" idx="12"/>
          </p:nvPr>
        </p:nvSpPr>
        <p:spPr>
          <a:xfrm>
            <a:off x="4515383" y="4905375"/>
            <a:ext cx="108471" cy="172897"/>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Helvetica Neue Light"/>
                <a:ea typeface="Helvetica Neue Light"/>
                <a:cs typeface="Helvetica Neue Light"/>
                <a:sym typeface="Helvetica Neue Light"/>
              </a:rPr>
              <a:t>22</a:t>
            </a:fld>
            <a:endParaRPr sz="500"/>
          </a:p>
        </p:txBody>
      </p:sp>
      <p:pic>
        <p:nvPicPr>
          <p:cNvPr id="557" name="Google Shape;557;p59" descr="trend_2015_pagescomp_med.pdf"/>
          <p:cNvPicPr preferRelativeResize="0"/>
          <p:nvPr/>
        </p:nvPicPr>
        <p:blipFill rotWithShape="1">
          <a:blip r:embed="rId3">
            <a:alphaModFix/>
          </a:blip>
          <a:srcRect/>
          <a:stretch/>
        </p:blipFill>
        <p:spPr>
          <a:xfrm>
            <a:off x="4293375" y="1322276"/>
            <a:ext cx="4204000" cy="3002045"/>
          </a:xfrm>
          <a:prstGeom prst="rect">
            <a:avLst/>
          </a:prstGeom>
          <a:noFill/>
          <a:ln>
            <a:noFill/>
          </a:ln>
        </p:spPr>
      </p:pic>
      <p:pic>
        <p:nvPicPr>
          <p:cNvPr id="558" name="Google Shape;558;p59" descr="trend_2015_pagesplt_med.pdf"/>
          <p:cNvPicPr preferRelativeResize="0"/>
          <p:nvPr/>
        </p:nvPicPr>
        <p:blipFill rotWithShape="1">
          <a:blip r:embed="rId4">
            <a:alphaModFix/>
          </a:blip>
          <a:srcRect/>
          <a:stretch/>
        </p:blipFill>
        <p:spPr>
          <a:xfrm>
            <a:off x="0" y="1322276"/>
            <a:ext cx="4204002" cy="3002036"/>
          </a:xfrm>
          <a:prstGeom prst="rect">
            <a:avLst/>
          </a:prstGeom>
          <a:noFill/>
          <a:ln>
            <a:noFill/>
          </a:ln>
        </p:spPr>
      </p:pic>
      <p:sp>
        <p:nvSpPr>
          <p:cNvPr id="559" name="Google Shape;559;p59"/>
          <p:cNvSpPr txBox="1"/>
          <p:nvPr/>
        </p:nvSpPr>
        <p:spPr>
          <a:xfrm>
            <a:off x="250925" y="487875"/>
            <a:ext cx="8447100" cy="489600"/>
          </a:xfrm>
          <a:prstGeom prst="rect">
            <a:avLst/>
          </a:prstGeom>
          <a:noFill/>
          <a:ln>
            <a:noFill/>
          </a:ln>
        </p:spPr>
        <p:txBody>
          <a:bodyPr spcFirstLastPara="1" wrap="square" lIns="91425" tIns="91425" rIns="91425" bIns="91425" anchor="t" anchorCtr="0">
            <a:noAutofit/>
          </a:bodyPr>
          <a:lstStyle/>
          <a:p>
            <a:pPr marL="0" lvl="0" indent="0" algn="l" rtl="0">
              <a:lnSpc>
                <a:spcPct val="138750"/>
              </a:lnSpc>
              <a:spcBef>
                <a:spcPts val="0"/>
              </a:spcBef>
              <a:spcAft>
                <a:spcPts val="0"/>
              </a:spcAft>
              <a:buClr>
                <a:schemeClr val="dk1"/>
              </a:buClr>
              <a:buSzPts val="3000"/>
              <a:buFont typeface="Helvetica Neue"/>
              <a:buNone/>
            </a:pPr>
            <a:r>
              <a:rPr lang="en" sz="2200">
                <a:solidFill>
                  <a:schemeClr val="dk1"/>
                </a:solidFill>
                <a:latin typeface="Helvetica Neue"/>
                <a:ea typeface="Helvetica Neue"/>
                <a:cs typeface="Helvetica Neue"/>
                <a:sym typeface="Helvetica Neue"/>
              </a:rPr>
              <a:t>Finding 2: Page load time and computation time follow the same trend.</a:t>
            </a:r>
            <a:endParaRPr sz="2200">
              <a:solidFill>
                <a:schemeClr val="dk1"/>
              </a:solidFill>
            </a:endParaRPr>
          </a:p>
          <a:p>
            <a:pPr marL="0" lvl="0" indent="0" algn="l" rtl="0">
              <a:spcBef>
                <a:spcPts val="0"/>
              </a:spcBef>
              <a:spcAft>
                <a:spcPts val="0"/>
              </a:spcAft>
              <a:buNone/>
            </a:pPr>
            <a:endParaRPr sz="600">
              <a:latin typeface="Helvetica Neue"/>
              <a:ea typeface="Helvetica Neue"/>
              <a:cs typeface="Helvetica Neue"/>
              <a:sym typeface="Helvetica Neue"/>
            </a:endParaRPr>
          </a:p>
        </p:txBody>
      </p:sp>
      <p:sp>
        <p:nvSpPr>
          <p:cNvPr id="560" name="Google Shape;560;p59"/>
          <p:cNvSpPr txBox="1"/>
          <p:nvPr/>
        </p:nvSpPr>
        <p:spPr>
          <a:xfrm>
            <a:off x="1129075" y="4415775"/>
            <a:ext cx="6439800" cy="48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sz="1500">
                <a:solidFill>
                  <a:schemeClr val="dk1"/>
                </a:solidFill>
              </a:rPr>
              <a:t>Computation time is total time of compute activities on the critical path. </a:t>
            </a:r>
            <a:endParaRPr sz="15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573"/>
        <p:cNvGrpSpPr/>
        <p:nvPr/>
      </p:nvGrpSpPr>
      <p:grpSpPr>
        <a:xfrm>
          <a:off x="0" y="0"/>
          <a:ext cx="0" cy="0"/>
          <a:chOff x="0" y="0"/>
          <a:chExt cx="0" cy="0"/>
        </a:xfrm>
      </p:grpSpPr>
      <p:sp>
        <p:nvSpPr>
          <p:cNvPr id="574" name="Google Shape;574;p61"/>
          <p:cNvSpPr txBox="1">
            <a:spLocks noGrp="1"/>
          </p:cNvSpPr>
          <p:nvPr>
            <p:ph type="sldNum" idx="12"/>
          </p:nvPr>
        </p:nvSpPr>
        <p:spPr>
          <a:xfrm>
            <a:off x="4484637" y="4905375"/>
            <a:ext cx="169964" cy="172897"/>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Helvetica Neue Light"/>
                <a:ea typeface="Helvetica Neue Light"/>
                <a:cs typeface="Helvetica Neue Light"/>
                <a:sym typeface="Helvetica Neue Light"/>
              </a:rPr>
              <a:t>23</a:t>
            </a:fld>
            <a:endParaRPr sz="500"/>
          </a:p>
        </p:txBody>
      </p:sp>
      <p:sp>
        <p:nvSpPr>
          <p:cNvPr id="575" name="Google Shape;575;p61"/>
          <p:cNvSpPr txBox="1"/>
          <p:nvPr/>
        </p:nvSpPr>
        <p:spPr>
          <a:xfrm>
            <a:off x="487524" y="1207053"/>
            <a:ext cx="4869600" cy="314400"/>
          </a:xfrm>
          <a:prstGeom prst="rect">
            <a:avLst/>
          </a:prstGeom>
          <a:solidFill>
            <a:srgbClr val="FFFFFF"/>
          </a:solidFill>
          <a:ln>
            <a:noFill/>
          </a:ln>
        </p:spPr>
        <p:txBody>
          <a:bodyPr spcFirstLastPara="1" wrap="square" lIns="19050" tIns="19050" rIns="19050" bIns="19050" anchor="ctr" anchorCtr="0">
            <a:noAutofit/>
          </a:bodyPr>
          <a:lstStyle/>
          <a:p>
            <a:pPr marL="0" marR="0" lvl="0" indent="0" algn="l" rtl="0">
              <a:lnSpc>
                <a:spcPct val="15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pic>
        <p:nvPicPr>
          <p:cNvPr id="576" name="Google Shape;576;p61" descr="trend_2015_2010_pages_median_wprofx_html_size_mean_size.pdf"/>
          <p:cNvPicPr preferRelativeResize="0"/>
          <p:nvPr/>
        </p:nvPicPr>
        <p:blipFill rotWithShape="1">
          <a:blip r:embed="rId3">
            <a:alphaModFix/>
          </a:blip>
          <a:srcRect/>
          <a:stretch/>
        </p:blipFill>
        <p:spPr>
          <a:xfrm>
            <a:off x="1282374" y="1004552"/>
            <a:ext cx="5554951" cy="3900826"/>
          </a:xfrm>
          <a:prstGeom prst="rect">
            <a:avLst/>
          </a:prstGeom>
          <a:noFill/>
          <a:ln>
            <a:noFill/>
          </a:ln>
        </p:spPr>
      </p:pic>
      <p:sp>
        <p:nvSpPr>
          <p:cNvPr id="577" name="Google Shape;577;p61"/>
          <p:cNvSpPr txBox="1"/>
          <p:nvPr/>
        </p:nvSpPr>
        <p:spPr>
          <a:xfrm>
            <a:off x="0" y="457200"/>
            <a:ext cx="8949000" cy="850200"/>
          </a:xfrm>
          <a:prstGeom prst="rect">
            <a:avLst/>
          </a:prstGeom>
          <a:noFill/>
          <a:ln>
            <a:noFill/>
          </a:ln>
        </p:spPr>
        <p:txBody>
          <a:bodyPr spcFirstLastPara="1" wrap="square" lIns="91425" tIns="91425" rIns="91425" bIns="91425" anchor="t" anchorCtr="0">
            <a:noAutofit/>
          </a:bodyPr>
          <a:lstStyle/>
          <a:p>
            <a:pPr marL="0" lvl="0" indent="0" algn="l" rtl="0">
              <a:lnSpc>
                <a:spcPct val="138750"/>
              </a:lnSpc>
              <a:spcBef>
                <a:spcPts val="0"/>
              </a:spcBef>
              <a:spcAft>
                <a:spcPts val="0"/>
              </a:spcAft>
              <a:buNone/>
            </a:pPr>
            <a:r>
              <a:rPr lang="en" sz="2600">
                <a:solidFill>
                  <a:schemeClr val="dk1"/>
                </a:solidFill>
                <a:latin typeface="Helvetica Neue"/>
                <a:ea typeface="Helvetica Neue"/>
                <a:cs typeface="Helvetica Neue"/>
                <a:sym typeface="Helvetica Neue"/>
              </a:rPr>
              <a:t>Finding 4: Pages are becoming increasingly complicated </a:t>
            </a:r>
            <a:endParaRPr sz="1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44"/>
          <p:cNvSpPr txBox="1">
            <a:spLocks noGrp="1"/>
          </p:cNvSpPr>
          <p:nvPr>
            <p:ph type="sldNum" idx="12"/>
          </p:nvPr>
        </p:nvSpPr>
        <p:spPr>
          <a:xfrm>
            <a:off x="4516412" y="4905375"/>
            <a:ext cx="106414" cy="172897"/>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Helvetica Neue Light"/>
                <a:ea typeface="Helvetica Neue Light"/>
                <a:cs typeface="Helvetica Neue Light"/>
                <a:sym typeface="Helvetica Neue Light"/>
              </a:rPr>
              <a:t>3</a:t>
            </a:fld>
            <a:endParaRPr sz="500"/>
          </a:p>
        </p:txBody>
      </p:sp>
      <p:sp>
        <p:nvSpPr>
          <p:cNvPr id="216" name="Google Shape;216;p44"/>
          <p:cNvSpPr txBox="1"/>
          <p:nvPr/>
        </p:nvSpPr>
        <p:spPr>
          <a:xfrm>
            <a:off x="128142" y="5262409"/>
            <a:ext cx="7169140" cy="314325"/>
          </a:xfrm>
          <a:prstGeom prst="rect">
            <a:avLst/>
          </a:prstGeom>
          <a:noFill/>
          <a:ln>
            <a:noFill/>
          </a:ln>
        </p:spPr>
        <p:txBody>
          <a:bodyPr spcFirstLastPara="1" wrap="square" lIns="19050" tIns="19050" rIns="19050" bIns="19050" anchor="ctr" anchorCtr="0">
            <a:noAutofit/>
          </a:bodyPr>
          <a:lstStyle/>
          <a:p>
            <a:pPr marL="0" marR="0" lvl="0" indent="0" algn="l" rtl="0">
              <a:lnSpc>
                <a:spcPct val="15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217" name="Google Shape;217;p44"/>
          <p:cNvSpPr txBox="1"/>
          <p:nvPr/>
        </p:nvSpPr>
        <p:spPr>
          <a:xfrm>
            <a:off x="4055450" y="4733725"/>
            <a:ext cx="7336500" cy="8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pic>
        <p:nvPicPr>
          <p:cNvPr id="218" name="Google Shape;218;p44"/>
          <p:cNvPicPr preferRelativeResize="0"/>
          <p:nvPr/>
        </p:nvPicPr>
        <p:blipFill>
          <a:blip r:embed="rId6">
            <a:alphaModFix/>
          </a:blip>
          <a:stretch>
            <a:fillRect/>
          </a:stretch>
        </p:blipFill>
        <p:spPr>
          <a:xfrm>
            <a:off x="370125" y="1761639"/>
            <a:ext cx="4201874" cy="2860944"/>
          </a:xfrm>
          <a:prstGeom prst="rect">
            <a:avLst/>
          </a:prstGeom>
          <a:noFill/>
          <a:ln>
            <a:noFill/>
          </a:ln>
        </p:spPr>
      </p:pic>
      <p:sp>
        <p:nvSpPr>
          <p:cNvPr id="219" name="Google Shape;219;p44"/>
          <p:cNvSpPr txBox="1"/>
          <p:nvPr/>
        </p:nvSpPr>
        <p:spPr>
          <a:xfrm>
            <a:off x="5280320" y="1026787"/>
            <a:ext cx="4611600" cy="50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dk1"/>
                </a:solidFill>
                <a:latin typeface="+mj-lt"/>
                <a:ea typeface="Helvetica Neue"/>
                <a:cs typeface="Helvetica Neue"/>
                <a:sym typeface="Helvetica Neue"/>
              </a:rPr>
              <a:t>Web user experience has been improving</a:t>
            </a:r>
            <a:endParaRPr sz="1500" b="1" dirty="0">
              <a:solidFill>
                <a:schemeClr val="dk1"/>
              </a:solidFill>
              <a:latin typeface="+mj-lt"/>
              <a:ea typeface="Helvetica Neue"/>
              <a:cs typeface="Helvetica Neue"/>
              <a:sym typeface="Helvetica Neue"/>
            </a:endParaRPr>
          </a:p>
        </p:txBody>
      </p:sp>
      <p:sp>
        <p:nvSpPr>
          <p:cNvPr id="220" name="Google Shape;220;p44"/>
          <p:cNvSpPr txBox="1"/>
          <p:nvPr/>
        </p:nvSpPr>
        <p:spPr>
          <a:xfrm>
            <a:off x="419553" y="798752"/>
            <a:ext cx="4692600" cy="9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sz="1700" b="1" dirty="0">
                <a:solidFill>
                  <a:schemeClr val="dk1"/>
                </a:solidFill>
                <a:latin typeface="+mj-lt"/>
                <a:ea typeface="Helvetica Neue"/>
                <a:cs typeface="Helvetica Neue"/>
                <a:sym typeface="Helvetica Neue"/>
              </a:rPr>
              <a:t>There exist hundreds of different mobile browsers on the Android Play Store</a:t>
            </a:r>
            <a:endParaRPr dirty="0">
              <a:latin typeface="+mj-lt"/>
              <a:ea typeface="Helvetica Neue"/>
              <a:cs typeface="Helvetica Neue"/>
              <a:sym typeface="Helvetica Neue"/>
            </a:endParaRPr>
          </a:p>
        </p:txBody>
      </p:sp>
      <p:sp>
        <p:nvSpPr>
          <p:cNvPr id="221" name="Google Shape;221;p44"/>
          <p:cNvSpPr/>
          <p:nvPr/>
        </p:nvSpPr>
        <p:spPr>
          <a:xfrm>
            <a:off x="473525" y="2360139"/>
            <a:ext cx="533400" cy="5061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4"/>
          <p:cNvSpPr/>
          <p:nvPr/>
        </p:nvSpPr>
        <p:spPr>
          <a:xfrm>
            <a:off x="2694175" y="2871864"/>
            <a:ext cx="702300" cy="6516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4"/>
          <p:cNvSpPr/>
          <p:nvPr/>
        </p:nvSpPr>
        <p:spPr>
          <a:xfrm>
            <a:off x="473525" y="4016214"/>
            <a:ext cx="604200" cy="573300"/>
          </a:xfrm>
          <a:prstGeom prst="ellipse">
            <a:avLst/>
          </a:prstGeom>
          <a:noFill/>
          <a:ln w="762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4" name="Google Shape;224;p44"/>
          <p:cNvPicPr preferRelativeResize="0"/>
          <p:nvPr/>
        </p:nvPicPr>
        <p:blipFill>
          <a:blip r:embed="rId7">
            <a:alphaModFix/>
          </a:blip>
          <a:stretch>
            <a:fillRect/>
          </a:stretch>
        </p:blipFill>
        <p:spPr>
          <a:xfrm>
            <a:off x="5062725" y="1446073"/>
            <a:ext cx="3959375" cy="3697427"/>
          </a:xfrm>
          <a:prstGeom prst="rect">
            <a:avLst/>
          </a:prstGeom>
          <a:noFill/>
          <a:ln>
            <a:noFill/>
          </a:ln>
        </p:spPr>
      </p:pic>
      <p:sp>
        <p:nvSpPr>
          <p:cNvPr id="14" name="Google Shape;214;p44">
            <a:extLst>
              <a:ext uri="{FF2B5EF4-FFF2-40B4-BE49-F238E27FC236}">
                <a16:creationId xmlns:a16="http://schemas.microsoft.com/office/drawing/2014/main" id="{5D89BA27-219C-894A-8AA0-13EDAB71498A}"/>
              </a:ext>
            </a:extLst>
          </p:cNvPr>
          <p:cNvSpPr txBox="1">
            <a:spLocks/>
          </p:cNvSpPr>
          <p:nvPr/>
        </p:nvSpPr>
        <p:spPr>
          <a:xfrm>
            <a:off x="419553" y="375187"/>
            <a:ext cx="7603668" cy="651600"/>
          </a:xfrm>
          <a:prstGeom prst="rect">
            <a:avLst/>
          </a:prstGeom>
          <a:noFill/>
          <a:ln>
            <a:noFill/>
          </a:ln>
        </p:spPr>
        <p:txBody>
          <a:bodyPr spcFirstLastPara="1" wrap="square" lIns="19050" tIns="19050" rIns="19050" bIns="190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9pPr>
          </a:lstStyle>
          <a:p>
            <a:pPr>
              <a:buSzPts val="2600"/>
            </a:pPr>
            <a:r>
              <a:rPr lang="en-US" sz="2400" dirty="0">
                <a:latin typeface="+mj-lt"/>
              </a:rPr>
              <a:t>Mobile Web browsers are evolving</a:t>
            </a:r>
          </a:p>
        </p:txBody>
      </p:sp>
      <p:pic>
        <p:nvPicPr>
          <p:cNvPr id="2" name="Audio 1">
            <a:hlinkClick r:id="" action="ppaction://media"/>
            <a:extLst>
              <a:ext uri="{FF2B5EF4-FFF2-40B4-BE49-F238E27FC236}">
                <a16:creationId xmlns:a16="http://schemas.microsoft.com/office/drawing/2014/main" id="{2D4E51F2-C7E8-4140-8F8A-848A455DFF1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807"/>
    </mc:Choice>
    <mc:Fallback xmlns="">
      <p:transition spd="slow" advTm="33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9"/>
                                        </p:tgtEl>
                                        <p:attrNameLst>
                                          <p:attrName>style.visibility</p:attrName>
                                        </p:attrNameLst>
                                      </p:cBhvr>
                                      <p:to>
                                        <p:strVal val="visible"/>
                                      </p:to>
                                    </p:set>
                                    <p:animEffect transition="in" filter="fade">
                                      <p:cBhvr>
                                        <p:cTn id="17" dur="1000"/>
                                        <p:tgtEl>
                                          <p:spTgt spid="219"/>
                                        </p:tgtEl>
                                      </p:cBhvr>
                                    </p:animEffect>
                                  </p:childTnLst>
                                </p:cTn>
                              </p:par>
                              <p:par>
                                <p:cTn id="18" presetID="10" presetClass="entr" presetSubtype="0" fill="hold" nodeType="withEffect">
                                  <p:stCondLst>
                                    <p:cond delay="0"/>
                                  </p:stCondLst>
                                  <p:childTnLst>
                                    <p:set>
                                      <p:cBhvr>
                                        <p:cTn id="19" dur="1" fill="hold">
                                          <p:stCondLst>
                                            <p:cond delay="0"/>
                                          </p:stCondLst>
                                        </p:cTn>
                                        <p:tgtEl>
                                          <p:spTgt spid="221"/>
                                        </p:tgtEl>
                                        <p:attrNameLst>
                                          <p:attrName>style.visibility</p:attrName>
                                        </p:attrNameLst>
                                      </p:cBhvr>
                                      <p:to>
                                        <p:strVal val="visible"/>
                                      </p:to>
                                    </p:set>
                                    <p:animEffect transition="in" filter="fade">
                                      <p:cBhvr>
                                        <p:cTn id="20" dur="1000"/>
                                        <p:tgtEl>
                                          <p:spTgt spid="221"/>
                                        </p:tgtEl>
                                      </p:cBhvr>
                                    </p:animEffect>
                                  </p:childTnLst>
                                </p:cTn>
                              </p:par>
                              <p:par>
                                <p:cTn id="21" presetID="10" presetClass="entr" presetSubtype="0" fill="hold" nodeType="withEffect">
                                  <p:stCondLst>
                                    <p:cond delay="0"/>
                                  </p:stCondLst>
                                  <p:childTnLst>
                                    <p:set>
                                      <p:cBhvr>
                                        <p:cTn id="22" dur="1" fill="hold">
                                          <p:stCondLst>
                                            <p:cond delay="0"/>
                                          </p:stCondLst>
                                        </p:cTn>
                                        <p:tgtEl>
                                          <p:spTgt spid="222"/>
                                        </p:tgtEl>
                                        <p:attrNameLst>
                                          <p:attrName>style.visibility</p:attrName>
                                        </p:attrNameLst>
                                      </p:cBhvr>
                                      <p:to>
                                        <p:strVal val="visible"/>
                                      </p:to>
                                    </p:set>
                                    <p:animEffect transition="in" filter="fade">
                                      <p:cBhvr>
                                        <p:cTn id="23" dur="1000"/>
                                        <p:tgtEl>
                                          <p:spTgt spid="222"/>
                                        </p:tgtEl>
                                      </p:cBhvr>
                                    </p:animEffect>
                                  </p:childTnLst>
                                </p:cTn>
                              </p:par>
                              <p:par>
                                <p:cTn id="24" presetID="10" presetClass="entr" presetSubtype="0" fill="hold" nodeType="withEffect">
                                  <p:stCondLst>
                                    <p:cond delay="0"/>
                                  </p:stCondLst>
                                  <p:childTnLst>
                                    <p:set>
                                      <p:cBhvr>
                                        <p:cTn id="25" dur="1" fill="hold">
                                          <p:stCondLst>
                                            <p:cond delay="0"/>
                                          </p:stCondLst>
                                        </p:cTn>
                                        <p:tgtEl>
                                          <p:spTgt spid="223"/>
                                        </p:tgtEl>
                                        <p:attrNameLst>
                                          <p:attrName>style.visibility</p:attrName>
                                        </p:attrNameLst>
                                      </p:cBhvr>
                                      <p:to>
                                        <p:strVal val="visible"/>
                                      </p:to>
                                    </p:set>
                                    <p:animEffect transition="in" filter="fade">
                                      <p:cBhvr>
                                        <p:cTn id="26" dur="1000"/>
                                        <p:tgtEl>
                                          <p:spTgt spid="223"/>
                                        </p:tgtEl>
                                      </p:cBhvr>
                                    </p:animEffect>
                                  </p:childTnLst>
                                </p:cTn>
                              </p:par>
                              <p:par>
                                <p:cTn id="27" presetID="10" presetClass="entr" presetSubtype="0" fill="hold" nodeType="withEffect">
                                  <p:stCondLst>
                                    <p:cond delay="0"/>
                                  </p:stCondLst>
                                  <p:childTnLst>
                                    <p:set>
                                      <p:cBhvr>
                                        <p:cTn id="28" dur="1" fill="hold">
                                          <p:stCondLst>
                                            <p:cond delay="0"/>
                                          </p:stCondLst>
                                        </p:cTn>
                                        <p:tgtEl>
                                          <p:spTgt spid="224"/>
                                        </p:tgtEl>
                                        <p:attrNameLst>
                                          <p:attrName>style.visibility</p:attrName>
                                        </p:attrNameLst>
                                      </p:cBhvr>
                                      <p:to>
                                        <p:strVal val="visible"/>
                                      </p:to>
                                    </p:set>
                                    <p:animEffect transition="in" filter="fade">
                                      <p:cBhvr>
                                        <p:cTn id="29" dur="10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4" name="Google Shape;244;p46"/>
          <p:cNvSpPr txBox="1">
            <a:spLocks noGrp="1"/>
          </p:cNvSpPr>
          <p:nvPr>
            <p:ph type="sldNum" idx="12"/>
          </p:nvPr>
        </p:nvSpPr>
        <p:spPr>
          <a:xfrm>
            <a:off x="4516412" y="4905375"/>
            <a:ext cx="106414" cy="172897"/>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Helvetica Neue Light"/>
                <a:ea typeface="Helvetica Neue Light"/>
                <a:cs typeface="Helvetica Neue Light"/>
                <a:sym typeface="Helvetica Neue Light"/>
              </a:rPr>
              <a:t>4</a:t>
            </a:fld>
            <a:endParaRPr sz="500"/>
          </a:p>
        </p:txBody>
      </p:sp>
      <p:grpSp>
        <p:nvGrpSpPr>
          <p:cNvPr id="246" name="Google Shape;246;p46"/>
          <p:cNvGrpSpPr/>
          <p:nvPr/>
        </p:nvGrpSpPr>
        <p:grpSpPr>
          <a:xfrm>
            <a:off x="173910" y="1518588"/>
            <a:ext cx="4074725" cy="3175008"/>
            <a:chOff x="173910" y="1518588"/>
            <a:chExt cx="4074725" cy="3175008"/>
          </a:xfrm>
        </p:grpSpPr>
        <p:pic>
          <p:nvPicPr>
            <p:cNvPr id="247" name="Google Shape;247;p46"/>
            <p:cNvPicPr preferRelativeResize="0"/>
            <p:nvPr/>
          </p:nvPicPr>
          <p:blipFill>
            <a:blip r:embed="rId6">
              <a:alphaModFix/>
            </a:blip>
            <a:stretch>
              <a:fillRect/>
            </a:stretch>
          </p:blipFill>
          <p:spPr>
            <a:xfrm>
              <a:off x="1547217" y="3543464"/>
              <a:ext cx="642124" cy="1085524"/>
            </a:xfrm>
            <a:prstGeom prst="rect">
              <a:avLst/>
            </a:prstGeom>
            <a:noFill/>
            <a:ln>
              <a:noFill/>
            </a:ln>
          </p:spPr>
        </p:pic>
        <p:pic>
          <p:nvPicPr>
            <p:cNvPr id="248" name="Google Shape;248;p46"/>
            <p:cNvPicPr preferRelativeResize="0"/>
            <p:nvPr/>
          </p:nvPicPr>
          <p:blipFill>
            <a:blip r:embed="rId7">
              <a:alphaModFix/>
            </a:blip>
            <a:stretch>
              <a:fillRect/>
            </a:stretch>
          </p:blipFill>
          <p:spPr>
            <a:xfrm>
              <a:off x="2471406" y="1518588"/>
              <a:ext cx="1777229" cy="3130045"/>
            </a:xfrm>
            <a:prstGeom prst="rect">
              <a:avLst/>
            </a:prstGeom>
            <a:noFill/>
            <a:ln>
              <a:noFill/>
            </a:ln>
          </p:spPr>
        </p:pic>
        <p:sp>
          <p:nvSpPr>
            <p:cNvPr id="249" name="Google Shape;249;p46"/>
            <p:cNvSpPr txBox="1"/>
            <p:nvPr/>
          </p:nvSpPr>
          <p:spPr>
            <a:xfrm>
              <a:off x="1040451" y="1548606"/>
              <a:ext cx="1282500" cy="682500"/>
            </a:xfrm>
            <a:prstGeom prst="rect">
              <a:avLst/>
            </a:prstGeom>
            <a:solidFill>
              <a:schemeClr val="accent3">
                <a:lumMod val="20000"/>
                <a:lumOff val="80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mj-lt"/>
                  <a:ea typeface="Helvetica Neue"/>
                  <a:cs typeface="Helvetica Neue"/>
                  <a:sym typeface="Helvetica Neue"/>
                </a:rPr>
                <a:t>2015 user experience</a:t>
              </a:r>
              <a:endParaRPr b="1" dirty="0">
                <a:latin typeface="+mj-lt"/>
                <a:ea typeface="Helvetica Neue"/>
                <a:cs typeface="Helvetica Neue"/>
                <a:sym typeface="Helvetica Neue"/>
              </a:endParaRPr>
            </a:p>
            <a:p>
              <a:pPr marL="0" lvl="0" indent="0" algn="l" rtl="0">
                <a:spcBef>
                  <a:spcPts val="0"/>
                </a:spcBef>
                <a:spcAft>
                  <a:spcPts val="0"/>
                </a:spcAft>
                <a:buNone/>
              </a:pPr>
              <a:endParaRPr b="1" dirty="0">
                <a:latin typeface="Helvetica Neue"/>
                <a:ea typeface="Helvetica Neue"/>
                <a:cs typeface="Helvetica Neue"/>
                <a:sym typeface="Helvetica Neue"/>
              </a:endParaRPr>
            </a:p>
          </p:txBody>
        </p:sp>
        <p:pic>
          <p:nvPicPr>
            <p:cNvPr id="250" name="Google Shape;250;p46"/>
            <p:cNvPicPr preferRelativeResize="0"/>
            <p:nvPr/>
          </p:nvPicPr>
          <p:blipFill>
            <a:blip r:embed="rId8">
              <a:alphaModFix/>
            </a:blip>
            <a:stretch>
              <a:fillRect/>
            </a:stretch>
          </p:blipFill>
          <p:spPr>
            <a:xfrm>
              <a:off x="1615343" y="2765023"/>
              <a:ext cx="729801" cy="568951"/>
            </a:xfrm>
            <a:prstGeom prst="rect">
              <a:avLst/>
            </a:prstGeom>
            <a:noFill/>
            <a:ln>
              <a:noFill/>
            </a:ln>
          </p:spPr>
        </p:pic>
        <p:sp>
          <p:nvSpPr>
            <p:cNvPr id="251" name="Google Shape;251;p46"/>
            <p:cNvSpPr txBox="1"/>
            <p:nvPr/>
          </p:nvSpPr>
          <p:spPr>
            <a:xfrm>
              <a:off x="173910" y="2765023"/>
              <a:ext cx="1373307" cy="568951"/>
            </a:xfrm>
            <a:prstGeom prst="rect">
              <a:avLst/>
            </a:prstGeom>
            <a:solidFill>
              <a:schemeClr val="accent3">
                <a:lumMod val="20000"/>
                <a:lumOff val="80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dirty="0">
                  <a:latin typeface="+mj-lt"/>
                  <a:ea typeface="Helvetica Neue"/>
                  <a:cs typeface="Helvetica Neue"/>
                  <a:sym typeface="Helvetica Neue"/>
                </a:rPr>
                <a:t>Download: 2Mbps</a:t>
              </a:r>
              <a:endParaRPr sz="1000" b="1" dirty="0">
                <a:latin typeface="+mj-lt"/>
                <a:ea typeface="Helvetica Neue"/>
                <a:cs typeface="Helvetica Neue"/>
                <a:sym typeface="Helvetica Neue"/>
              </a:endParaRPr>
            </a:p>
            <a:p>
              <a:pPr marL="0" lvl="0" indent="0" algn="l" rtl="0">
                <a:spcBef>
                  <a:spcPts val="0"/>
                </a:spcBef>
                <a:spcAft>
                  <a:spcPts val="0"/>
                </a:spcAft>
                <a:buNone/>
              </a:pPr>
              <a:r>
                <a:rPr lang="en" sz="1000" b="1" dirty="0">
                  <a:latin typeface="+mj-lt"/>
                  <a:ea typeface="Helvetica Neue"/>
                  <a:cs typeface="Helvetica Neue"/>
                  <a:sym typeface="Helvetica Neue"/>
                </a:rPr>
                <a:t>Upload:800Kbps</a:t>
              </a:r>
              <a:endParaRPr sz="1000" b="1" dirty="0">
                <a:latin typeface="+mj-lt"/>
                <a:ea typeface="Helvetica Neue"/>
                <a:cs typeface="Helvetica Neue"/>
                <a:sym typeface="Helvetica Neue"/>
              </a:endParaRPr>
            </a:p>
            <a:p>
              <a:pPr marL="0" lvl="0" indent="0" algn="l" rtl="0">
                <a:spcBef>
                  <a:spcPts val="0"/>
                </a:spcBef>
                <a:spcAft>
                  <a:spcPts val="0"/>
                </a:spcAft>
                <a:buNone/>
              </a:pPr>
              <a:r>
                <a:rPr lang="en" sz="1000" b="1" dirty="0">
                  <a:latin typeface="+mj-lt"/>
                  <a:ea typeface="Helvetica Neue"/>
                  <a:cs typeface="Helvetica Neue"/>
                  <a:sym typeface="Helvetica Neue"/>
                </a:rPr>
                <a:t>Delay: 300ms</a:t>
              </a:r>
              <a:endParaRPr sz="1000" b="1" dirty="0">
                <a:latin typeface="+mj-lt"/>
                <a:ea typeface="Helvetica Neue"/>
                <a:cs typeface="Helvetica Neue"/>
                <a:sym typeface="Helvetica Neue"/>
              </a:endParaRPr>
            </a:p>
          </p:txBody>
        </p:sp>
        <p:sp>
          <p:nvSpPr>
            <p:cNvPr id="252" name="Google Shape;252;p46"/>
            <p:cNvSpPr txBox="1"/>
            <p:nvPr/>
          </p:nvSpPr>
          <p:spPr>
            <a:xfrm>
              <a:off x="1443232" y="4520796"/>
              <a:ext cx="897600" cy="1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mj-lt"/>
                  <a:ea typeface="Helvetica Neue"/>
                  <a:cs typeface="Helvetica Neue"/>
                  <a:sym typeface="Helvetica Neue"/>
                </a:rPr>
                <a:t>Nexus 4</a:t>
              </a:r>
              <a:endParaRPr b="1" dirty="0">
                <a:latin typeface="+mj-lt"/>
                <a:ea typeface="Helvetica Neue"/>
                <a:cs typeface="Helvetica Neue"/>
                <a:sym typeface="Helvetica Neue"/>
              </a:endParaRPr>
            </a:p>
          </p:txBody>
        </p:sp>
      </p:grpSp>
      <p:grpSp>
        <p:nvGrpSpPr>
          <p:cNvPr id="253" name="Google Shape;253;p46"/>
          <p:cNvGrpSpPr/>
          <p:nvPr/>
        </p:nvGrpSpPr>
        <p:grpSpPr>
          <a:xfrm>
            <a:off x="4959956" y="1538186"/>
            <a:ext cx="4142472" cy="3178249"/>
            <a:chOff x="4998476" y="1291205"/>
            <a:chExt cx="4142472" cy="3178249"/>
          </a:xfrm>
        </p:grpSpPr>
        <p:sp>
          <p:nvSpPr>
            <p:cNvPr id="254" name="Google Shape;254;p46"/>
            <p:cNvSpPr txBox="1"/>
            <p:nvPr/>
          </p:nvSpPr>
          <p:spPr>
            <a:xfrm>
              <a:off x="6940704" y="1314225"/>
              <a:ext cx="1282500" cy="669900"/>
            </a:xfrm>
            <a:prstGeom prst="rect">
              <a:avLst/>
            </a:prstGeom>
            <a:solidFill>
              <a:schemeClr val="accent3">
                <a:lumMod val="20000"/>
                <a:lumOff val="80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mj-lt"/>
                  <a:ea typeface="Helvetica Neue"/>
                  <a:cs typeface="Helvetica Neue"/>
                  <a:sym typeface="Helvetica Neue"/>
                </a:rPr>
                <a:t>2018 user experience</a:t>
              </a:r>
              <a:endParaRPr b="1" dirty="0">
                <a:latin typeface="+mj-lt"/>
                <a:ea typeface="Helvetica Neue"/>
                <a:cs typeface="Helvetica Neue"/>
                <a:sym typeface="Helvetica Neue"/>
              </a:endParaRPr>
            </a:p>
          </p:txBody>
        </p:sp>
        <p:pic>
          <p:nvPicPr>
            <p:cNvPr id="255" name="Google Shape;255;p46"/>
            <p:cNvPicPr preferRelativeResize="0"/>
            <p:nvPr/>
          </p:nvPicPr>
          <p:blipFill>
            <a:blip r:embed="rId8">
              <a:alphaModFix/>
            </a:blip>
            <a:stretch>
              <a:fillRect/>
            </a:stretch>
          </p:blipFill>
          <p:spPr>
            <a:xfrm>
              <a:off x="6852153" y="2552153"/>
              <a:ext cx="729801" cy="568951"/>
            </a:xfrm>
            <a:prstGeom prst="rect">
              <a:avLst/>
            </a:prstGeom>
            <a:noFill/>
            <a:ln>
              <a:noFill/>
            </a:ln>
          </p:spPr>
        </p:pic>
        <p:sp>
          <p:nvSpPr>
            <p:cNvPr id="256" name="Google Shape;256;p46"/>
            <p:cNvSpPr txBox="1"/>
            <p:nvPr/>
          </p:nvSpPr>
          <p:spPr>
            <a:xfrm>
              <a:off x="7661048" y="2548907"/>
              <a:ext cx="1479900" cy="568800"/>
            </a:xfrm>
            <a:prstGeom prst="rect">
              <a:avLst/>
            </a:prstGeom>
            <a:solidFill>
              <a:schemeClr val="accent3">
                <a:lumMod val="20000"/>
                <a:lumOff val="80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dirty="0">
                  <a:latin typeface="+mj-lt"/>
                  <a:ea typeface="Helvetica Neue"/>
                  <a:cs typeface="Helvetica Neue"/>
                  <a:sym typeface="Helvetica Neue"/>
                </a:rPr>
                <a:t>Download: 11.1Mbps</a:t>
              </a:r>
              <a:endParaRPr sz="1000" b="1" dirty="0">
                <a:latin typeface="+mj-lt"/>
                <a:ea typeface="Helvetica Neue"/>
                <a:cs typeface="Helvetica Neue"/>
                <a:sym typeface="Helvetica Neue"/>
              </a:endParaRPr>
            </a:p>
            <a:p>
              <a:pPr marL="0" lvl="0" indent="0" algn="l" rtl="0">
                <a:spcBef>
                  <a:spcPts val="0"/>
                </a:spcBef>
                <a:spcAft>
                  <a:spcPts val="0"/>
                </a:spcAft>
                <a:buNone/>
              </a:pPr>
              <a:r>
                <a:rPr lang="en" sz="1000" b="1" dirty="0">
                  <a:latin typeface="+mj-lt"/>
                  <a:ea typeface="Helvetica Neue"/>
                  <a:cs typeface="Helvetica Neue"/>
                  <a:sym typeface="Helvetica Neue"/>
                </a:rPr>
                <a:t>Upload: 5Mbps</a:t>
              </a:r>
              <a:endParaRPr sz="1000" b="1" dirty="0">
                <a:latin typeface="+mj-lt"/>
                <a:ea typeface="Helvetica Neue"/>
                <a:cs typeface="Helvetica Neue"/>
                <a:sym typeface="Helvetica Neue"/>
              </a:endParaRPr>
            </a:p>
            <a:p>
              <a:pPr marL="0" lvl="0" indent="0" algn="l" rtl="0">
                <a:spcBef>
                  <a:spcPts val="0"/>
                </a:spcBef>
                <a:spcAft>
                  <a:spcPts val="0"/>
                </a:spcAft>
                <a:buNone/>
              </a:pPr>
              <a:r>
                <a:rPr lang="en" sz="1000" b="1" dirty="0">
                  <a:latin typeface="+mj-lt"/>
                  <a:ea typeface="Helvetica Neue"/>
                  <a:cs typeface="Helvetica Neue"/>
                  <a:sym typeface="Helvetica Neue"/>
                </a:rPr>
                <a:t>Delay: 50ms</a:t>
              </a:r>
              <a:endParaRPr sz="1000" b="1" dirty="0">
                <a:latin typeface="+mj-lt"/>
                <a:ea typeface="Helvetica Neue"/>
                <a:cs typeface="Helvetica Neue"/>
                <a:sym typeface="Helvetica Neue"/>
              </a:endParaRPr>
            </a:p>
          </p:txBody>
        </p:sp>
        <p:pic>
          <p:nvPicPr>
            <p:cNvPr id="257" name="Google Shape;257;p46"/>
            <p:cNvPicPr preferRelativeResize="0"/>
            <p:nvPr/>
          </p:nvPicPr>
          <p:blipFill>
            <a:blip r:embed="rId9">
              <a:alphaModFix/>
            </a:blip>
            <a:stretch>
              <a:fillRect/>
            </a:stretch>
          </p:blipFill>
          <p:spPr>
            <a:xfrm>
              <a:off x="4998476" y="1291205"/>
              <a:ext cx="1774583" cy="3130044"/>
            </a:xfrm>
            <a:prstGeom prst="rect">
              <a:avLst/>
            </a:prstGeom>
            <a:noFill/>
            <a:ln>
              <a:noFill/>
            </a:ln>
          </p:spPr>
        </p:pic>
        <p:pic>
          <p:nvPicPr>
            <p:cNvPr id="258" name="Google Shape;258;p46"/>
            <p:cNvPicPr preferRelativeResize="0"/>
            <p:nvPr/>
          </p:nvPicPr>
          <p:blipFill>
            <a:blip r:embed="rId10">
              <a:alphaModFix/>
            </a:blip>
            <a:stretch>
              <a:fillRect/>
            </a:stretch>
          </p:blipFill>
          <p:spPr>
            <a:xfrm>
              <a:off x="7226503" y="3342469"/>
              <a:ext cx="996701" cy="993551"/>
            </a:xfrm>
            <a:prstGeom prst="rect">
              <a:avLst/>
            </a:prstGeom>
            <a:noFill/>
            <a:ln>
              <a:noFill/>
            </a:ln>
          </p:spPr>
        </p:pic>
        <p:sp>
          <p:nvSpPr>
            <p:cNvPr id="259" name="Google Shape;259;p46"/>
            <p:cNvSpPr txBox="1"/>
            <p:nvPr/>
          </p:nvSpPr>
          <p:spPr>
            <a:xfrm>
              <a:off x="7074753" y="4296654"/>
              <a:ext cx="1121100" cy="1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mj-lt"/>
                  <a:ea typeface="Helvetica Neue"/>
                  <a:cs typeface="Helvetica Neue"/>
                  <a:sym typeface="Helvetica Neue"/>
                </a:rPr>
                <a:t>Nexus 6P</a:t>
              </a:r>
              <a:endParaRPr b="1" dirty="0">
                <a:latin typeface="+mj-lt"/>
                <a:ea typeface="Helvetica Neue"/>
                <a:cs typeface="Helvetica Neue"/>
                <a:sym typeface="Helvetica Neue"/>
              </a:endParaRPr>
            </a:p>
          </p:txBody>
        </p:sp>
      </p:grpSp>
      <p:sp>
        <p:nvSpPr>
          <p:cNvPr id="19" name="Google Shape;243;p46">
            <a:extLst>
              <a:ext uri="{FF2B5EF4-FFF2-40B4-BE49-F238E27FC236}">
                <a16:creationId xmlns:a16="http://schemas.microsoft.com/office/drawing/2014/main" id="{C25412B9-8289-3343-8704-B70F018119AD}"/>
              </a:ext>
            </a:extLst>
          </p:cNvPr>
          <p:cNvSpPr txBox="1">
            <a:spLocks/>
          </p:cNvSpPr>
          <p:nvPr/>
        </p:nvSpPr>
        <p:spPr>
          <a:xfrm>
            <a:off x="412742" y="509156"/>
            <a:ext cx="9094428" cy="752690"/>
          </a:xfrm>
          <a:prstGeom prst="rect">
            <a:avLst/>
          </a:prstGeom>
          <a:noFill/>
          <a:ln>
            <a:noFill/>
          </a:ln>
        </p:spPr>
        <p:txBody>
          <a:bodyPr spcFirstLastPara="1" wrap="square" lIns="19050" tIns="19050" rIns="19050" bIns="190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9pPr>
          </a:lstStyle>
          <a:p>
            <a:pPr>
              <a:buSzPts val="2600"/>
            </a:pPr>
            <a:r>
              <a:rPr lang="en-US" sz="2400" dirty="0">
                <a:latin typeface="+mj-lt"/>
              </a:rPr>
              <a:t>Goal: Study the evolution of mobile browser </a:t>
            </a:r>
            <a:br>
              <a:rPr lang="en-US" sz="2400" dirty="0">
                <a:latin typeface="+mj-lt"/>
              </a:rPr>
            </a:br>
            <a:r>
              <a:rPr lang="en-US" sz="2400" dirty="0">
                <a:latin typeface="+mj-lt"/>
              </a:rPr>
              <a:t>user experience from 2015 to 2018</a:t>
            </a:r>
          </a:p>
        </p:txBody>
      </p:sp>
      <p:pic>
        <p:nvPicPr>
          <p:cNvPr id="2" name="Audio 1">
            <a:hlinkClick r:id="" action="ppaction://media"/>
            <a:extLst>
              <a:ext uri="{FF2B5EF4-FFF2-40B4-BE49-F238E27FC236}">
                <a16:creationId xmlns:a16="http://schemas.microsoft.com/office/drawing/2014/main" id="{F812370C-ECED-4548-A155-6EB134EEEF8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4939"/>
    </mc:Choice>
    <mc:Fallback xmlns="">
      <p:transition spd="slow" advTm="34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46"/>
                                        </p:tgtEl>
                                        <p:attrNameLst>
                                          <p:attrName>style.visibility</p:attrName>
                                        </p:attrNameLst>
                                      </p:cBhvr>
                                      <p:to>
                                        <p:strVal val="visible"/>
                                      </p:to>
                                    </p:set>
                                    <p:animEffect transition="in" filter="fade">
                                      <p:cBhvr>
                                        <p:cTn id="11" dur="1000"/>
                                        <p:tgtEl>
                                          <p:spTgt spid="24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53"/>
                                        </p:tgtEl>
                                        <p:attrNameLst>
                                          <p:attrName>style.visibility</p:attrName>
                                        </p:attrNameLst>
                                      </p:cBhvr>
                                      <p:to>
                                        <p:strVal val="visible"/>
                                      </p:to>
                                    </p:set>
                                    <p:animEffect transition="in" filter="fade">
                                      <p:cBhvr>
                                        <p:cTn id="16" dur="10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7"/>
          <p:cNvSpPr txBox="1">
            <a:spLocks noGrp="1"/>
          </p:cNvSpPr>
          <p:nvPr>
            <p:ph type="subTitle" idx="4294967295"/>
          </p:nvPr>
        </p:nvSpPr>
        <p:spPr>
          <a:xfrm>
            <a:off x="1060450" y="3829200"/>
            <a:ext cx="7977550" cy="699300"/>
          </a:xfrm>
          <a:prstGeom prst="rect">
            <a:avLst/>
          </a:prstGeom>
          <a:noFill/>
          <a:ln>
            <a:noFill/>
          </a:ln>
        </p:spPr>
        <p:txBody>
          <a:bodyPr spcFirstLastPara="1" wrap="square" lIns="19050" tIns="19050" rIns="19050" bIns="19050" anchor="t" anchorCtr="0">
            <a:noAutofit/>
          </a:bodyPr>
          <a:lstStyle/>
          <a:p>
            <a:pPr marL="0" lvl="0" indent="0" algn="ctr" rtl="0">
              <a:spcBef>
                <a:spcPts val="0"/>
              </a:spcBef>
              <a:spcAft>
                <a:spcPts val="0"/>
              </a:spcAft>
              <a:buNone/>
            </a:pPr>
            <a:endParaRPr sz="500" dirty="0">
              <a:solidFill>
                <a:schemeClr val="dk1"/>
              </a:solidFill>
              <a:latin typeface="Arial"/>
              <a:ea typeface="Arial"/>
              <a:cs typeface="Arial"/>
              <a:sym typeface="Arial"/>
            </a:endParaRPr>
          </a:p>
          <a:p>
            <a:pPr marL="0" lvl="0" indent="0" algn="l" rtl="0">
              <a:spcBef>
                <a:spcPts val="0"/>
              </a:spcBef>
              <a:spcAft>
                <a:spcPts val="0"/>
              </a:spcAft>
              <a:buNone/>
            </a:pPr>
            <a:endParaRPr sz="500" dirty="0">
              <a:solidFill>
                <a:schemeClr val="dk1"/>
              </a:solidFill>
              <a:latin typeface="Arial"/>
              <a:ea typeface="Arial"/>
              <a:cs typeface="Arial"/>
              <a:sym typeface="Arial"/>
            </a:endParaRPr>
          </a:p>
          <a:p>
            <a:pPr marL="457200" marR="0" lvl="0" indent="-342900" algn="l" rtl="0">
              <a:lnSpc>
                <a:spcPct val="147916"/>
              </a:lnSpc>
              <a:spcBef>
                <a:spcPts val="500"/>
              </a:spcBef>
              <a:spcAft>
                <a:spcPts val="0"/>
              </a:spcAft>
              <a:buSzPts val="1800"/>
              <a:buChar char="●"/>
            </a:pPr>
            <a:r>
              <a:rPr lang="en" dirty="0"/>
              <a:t>Phone budgets are different in different regions:</a:t>
            </a:r>
            <a:endParaRPr dirty="0"/>
          </a:p>
          <a:p>
            <a:pPr lvl="1" indent="-342900">
              <a:buChar char="○"/>
            </a:pPr>
            <a:r>
              <a:rPr lang="en-US" sz="1600" dirty="0" err="1">
                <a:latin typeface="+mj-lt"/>
              </a:rPr>
              <a:t>Intex</a:t>
            </a:r>
            <a:r>
              <a:rPr lang="en-US" sz="1600" dirty="0">
                <a:latin typeface="+mj-lt"/>
              </a:rPr>
              <a:t> Amaze 4 (≈$60) and </a:t>
            </a:r>
            <a:r>
              <a:rPr lang="en-US" sz="1600" dirty="0" err="1">
                <a:latin typeface="+mj-lt"/>
              </a:rPr>
              <a:t>Gionee</a:t>
            </a:r>
            <a:r>
              <a:rPr lang="en-US" sz="1600" dirty="0">
                <a:latin typeface="+mj-lt"/>
              </a:rPr>
              <a:t> (≈$150) are two popular phones in India.</a:t>
            </a:r>
            <a:endParaRPr dirty="0">
              <a:latin typeface="+mj-lt"/>
            </a:endParaRPr>
          </a:p>
        </p:txBody>
      </p:sp>
      <p:sp>
        <p:nvSpPr>
          <p:cNvPr id="265" name="Google Shape;265;p47"/>
          <p:cNvSpPr txBox="1"/>
          <p:nvPr/>
        </p:nvSpPr>
        <p:spPr>
          <a:xfrm>
            <a:off x="755394" y="2858075"/>
            <a:ext cx="7683850" cy="652500"/>
          </a:xfrm>
          <a:prstGeom prst="rect">
            <a:avLst/>
          </a:prstGeom>
          <a:solidFill>
            <a:srgbClr val="F3F3F3"/>
          </a:solidFill>
          <a:ln>
            <a:noFill/>
          </a:ln>
        </p:spPr>
        <p:txBody>
          <a:bodyPr spcFirstLastPara="1" wrap="square" lIns="19050" tIns="19050" rIns="19050" bIns="19050" anchor="ctr" anchorCtr="0">
            <a:noAutofit/>
          </a:bodyPr>
          <a:lstStyle/>
          <a:p>
            <a:pPr marL="0" marR="0" lvl="0" indent="0" algn="ctr" rtl="0">
              <a:lnSpc>
                <a:spcPct val="147916"/>
              </a:lnSpc>
              <a:spcBef>
                <a:spcPts val="0"/>
              </a:spcBef>
              <a:spcAft>
                <a:spcPts val="0"/>
              </a:spcAft>
              <a:buClr>
                <a:srgbClr val="000000"/>
              </a:buClr>
              <a:buSzPts val="1800"/>
              <a:buFont typeface="Helvetica Neue"/>
              <a:buNone/>
            </a:pPr>
            <a:r>
              <a:rPr lang="en" sz="2400" b="1">
                <a:solidFill>
                  <a:srgbClr val="A61C00"/>
                </a:solidFill>
                <a:latin typeface="Helvetica Neue"/>
                <a:ea typeface="Helvetica Neue"/>
                <a:cs typeface="Helvetica Neue"/>
                <a:sym typeface="Helvetica Neue"/>
              </a:rPr>
              <a:t>These improvements are not universal</a:t>
            </a:r>
            <a:endParaRPr sz="1100" b="1">
              <a:solidFill>
                <a:srgbClr val="A61C00"/>
              </a:solidFill>
              <a:latin typeface="Helvetica Neue"/>
              <a:ea typeface="Helvetica Neue"/>
              <a:cs typeface="Helvetica Neue"/>
              <a:sym typeface="Helvetica Neue"/>
            </a:endParaRPr>
          </a:p>
        </p:txBody>
      </p:sp>
      <p:sp>
        <p:nvSpPr>
          <p:cNvPr id="266" name="Google Shape;266;p47"/>
          <p:cNvSpPr txBox="1"/>
          <p:nvPr/>
        </p:nvSpPr>
        <p:spPr>
          <a:xfrm>
            <a:off x="672250" y="1543550"/>
            <a:ext cx="8471700" cy="2952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000000"/>
              </a:buClr>
              <a:buSzPts val="1700"/>
              <a:buFont typeface="Helvetica Neue"/>
              <a:buNone/>
            </a:pPr>
            <a:endParaRPr sz="1700" b="1">
              <a:latin typeface="Helvetica Neue"/>
              <a:ea typeface="Helvetica Neue"/>
              <a:cs typeface="Helvetica Neue"/>
              <a:sym typeface="Helvetica Neue"/>
            </a:endParaRPr>
          </a:p>
          <a:p>
            <a:pPr marL="0" lvl="0" indent="0" algn="l" rtl="0">
              <a:spcBef>
                <a:spcPts val="0"/>
              </a:spcBef>
              <a:spcAft>
                <a:spcPts val="0"/>
              </a:spcAft>
              <a:buClr>
                <a:schemeClr val="dk1"/>
              </a:buClr>
              <a:buSzPts val="1700"/>
              <a:buFont typeface="Helvetica Neue"/>
              <a:buNone/>
            </a:pPr>
            <a:endParaRPr sz="24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700"/>
              <a:buFont typeface="Helvetica Neue"/>
              <a:buNone/>
            </a:pPr>
            <a:endParaRPr sz="1700" b="1">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700"/>
              <a:buFont typeface="Helvetica Neue"/>
              <a:buNone/>
            </a:pPr>
            <a:endParaRPr sz="1700" b="1">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700"/>
              <a:buFont typeface="Helvetica Neue"/>
              <a:buNone/>
            </a:pPr>
            <a:endParaRPr sz="1700" b="1">
              <a:latin typeface="Helvetica Neue"/>
              <a:ea typeface="Helvetica Neue"/>
              <a:cs typeface="Helvetica Neue"/>
              <a:sym typeface="Helvetica Neue"/>
            </a:endParaRPr>
          </a:p>
          <a:p>
            <a:pPr marL="457200" marR="0" lvl="0" indent="0" algn="l" rtl="0">
              <a:lnSpc>
                <a:spcPct val="100000"/>
              </a:lnSpc>
              <a:spcBef>
                <a:spcPts val="0"/>
              </a:spcBef>
              <a:spcAft>
                <a:spcPts val="0"/>
              </a:spcAft>
              <a:buNone/>
            </a:pPr>
            <a:r>
              <a:rPr lang="en" sz="1700" b="1">
                <a:latin typeface="Helvetica Neue"/>
                <a:ea typeface="Helvetica Neue"/>
                <a:cs typeface="Helvetica Neue"/>
                <a:sym typeface="Helvetica Neue"/>
              </a:rPr>
              <a:t> </a:t>
            </a:r>
            <a:endParaRPr sz="1700" b="1">
              <a:latin typeface="Helvetica Neue"/>
              <a:ea typeface="Helvetica Neue"/>
              <a:cs typeface="Helvetica Neue"/>
              <a:sym typeface="Helvetica Neue"/>
            </a:endParaRPr>
          </a:p>
          <a:p>
            <a:pPr marL="457200" marR="0" lvl="0" indent="0" algn="l" rtl="0">
              <a:lnSpc>
                <a:spcPct val="100000"/>
              </a:lnSpc>
              <a:spcBef>
                <a:spcPts val="0"/>
              </a:spcBef>
              <a:spcAft>
                <a:spcPts val="0"/>
              </a:spcAft>
              <a:buNone/>
            </a:pPr>
            <a:endParaRPr sz="1700" b="1">
              <a:latin typeface="Helvetica Neue"/>
              <a:ea typeface="Helvetica Neue"/>
              <a:cs typeface="Helvetica Neue"/>
              <a:sym typeface="Helvetica Neue"/>
            </a:endParaRPr>
          </a:p>
        </p:txBody>
      </p:sp>
      <p:sp>
        <p:nvSpPr>
          <p:cNvPr id="267" name="Google Shape;267;p47"/>
          <p:cNvSpPr txBox="1"/>
          <p:nvPr/>
        </p:nvSpPr>
        <p:spPr>
          <a:xfrm>
            <a:off x="422975" y="675160"/>
            <a:ext cx="8615025" cy="515700"/>
          </a:xfrm>
          <a:prstGeom prst="rect">
            <a:avLst/>
          </a:prstGeom>
          <a:noFill/>
          <a:ln>
            <a:noFill/>
          </a:ln>
        </p:spPr>
        <p:txBody>
          <a:bodyPr spcFirstLastPara="1" wrap="square" lIns="19050" tIns="19050" rIns="19050" bIns="19050" anchor="ctr" anchorCtr="0">
            <a:noAutofit/>
          </a:bodyPr>
          <a:lstStyle>
            <a:defPPr marR="0" lvl="0" algn="l" rtl="0">
              <a:lnSpc>
                <a:spcPct val="100000"/>
              </a:lnSpc>
              <a:spcBef>
                <a:spcPts val="0"/>
              </a:spcBef>
              <a:spcAft>
                <a:spcPts val="0"/>
              </a:spcAft>
            </a:defPPr>
            <a:lvl1pPr marL="0" indent="0">
              <a:buSzPts val="2600"/>
              <a:buFont typeface="Helvetica Neue"/>
              <a:buNone/>
              <a:defRPr sz="2600">
                <a:latin typeface="+mj-lt"/>
                <a:ea typeface="Helvetica Neue"/>
                <a:cs typeface="Helvetica Neue"/>
                <a:sym typeface="Helvetica Neue"/>
              </a:defRPr>
            </a:lvl1pPr>
            <a:lvl2pPr>
              <a:buSzPts val="3000"/>
              <a:buFont typeface="Helvetica Neue"/>
              <a:buNone/>
              <a:defRPr sz="3000">
                <a:latin typeface="Helvetica Neue"/>
                <a:ea typeface="Helvetica Neue"/>
                <a:cs typeface="Helvetica Neue"/>
                <a:sym typeface="Helvetica Neue"/>
              </a:defRPr>
            </a:lvl2pPr>
            <a:lvl3pPr>
              <a:buSzPts val="3000"/>
              <a:buFont typeface="Helvetica Neue"/>
              <a:buNone/>
              <a:defRPr sz="3000">
                <a:latin typeface="Helvetica Neue"/>
                <a:ea typeface="Helvetica Neue"/>
                <a:cs typeface="Helvetica Neue"/>
                <a:sym typeface="Helvetica Neue"/>
              </a:defRPr>
            </a:lvl3pPr>
            <a:lvl4pPr>
              <a:buSzPts val="3000"/>
              <a:buFont typeface="Helvetica Neue"/>
              <a:buNone/>
              <a:defRPr sz="3000">
                <a:latin typeface="Helvetica Neue"/>
                <a:ea typeface="Helvetica Neue"/>
                <a:cs typeface="Helvetica Neue"/>
                <a:sym typeface="Helvetica Neue"/>
              </a:defRPr>
            </a:lvl4pPr>
            <a:lvl5pPr>
              <a:buSzPts val="3000"/>
              <a:buFont typeface="Helvetica Neue"/>
              <a:buNone/>
              <a:defRPr sz="3000">
                <a:latin typeface="Helvetica Neue"/>
                <a:ea typeface="Helvetica Neue"/>
                <a:cs typeface="Helvetica Neue"/>
                <a:sym typeface="Helvetica Neue"/>
              </a:defRPr>
            </a:lvl5pPr>
            <a:lvl6pPr>
              <a:buSzPts val="3000"/>
              <a:buFont typeface="Helvetica Neue"/>
              <a:buNone/>
              <a:defRPr sz="3000">
                <a:latin typeface="Helvetica Neue"/>
                <a:ea typeface="Helvetica Neue"/>
                <a:cs typeface="Helvetica Neue"/>
                <a:sym typeface="Helvetica Neue"/>
              </a:defRPr>
            </a:lvl6pPr>
            <a:lvl7pPr>
              <a:buSzPts val="3000"/>
              <a:buFont typeface="Helvetica Neue"/>
              <a:buNone/>
              <a:defRPr sz="3000">
                <a:latin typeface="Helvetica Neue"/>
                <a:ea typeface="Helvetica Neue"/>
                <a:cs typeface="Helvetica Neue"/>
                <a:sym typeface="Helvetica Neue"/>
              </a:defRPr>
            </a:lvl7pPr>
            <a:lvl8pPr>
              <a:buSzPts val="3000"/>
              <a:buFont typeface="Helvetica Neue"/>
              <a:buNone/>
              <a:defRPr sz="3000">
                <a:latin typeface="Helvetica Neue"/>
                <a:ea typeface="Helvetica Neue"/>
                <a:cs typeface="Helvetica Neue"/>
                <a:sym typeface="Helvetica Neue"/>
              </a:defRPr>
            </a:lvl8pPr>
            <a:lvl9pPr>
              <a:buSzPts val="3000"/>
              <a:buFont typeface="Helvetica Neue"/>
              <a:buNone/>
              <a:defRPr sz="3000">
                <a:latin typeface="Helvetica Neue"/>
                <a:ea typeface="Helvetica Neue"/>
                <a:cs typeface="Helvetica Neue"/>
                <a:sym typeface="Helvetica Neue"/>
              </a:defRPr>
            </a:lvl9pPr>
          </a:lstStyle>
          <a:p>
            <a:r>
              <a:rPr lang="en" sz="2400" dirty="0"/>
              <a:t>What factors contribute to this improvement in performance. </a:t>
            </a:r>
            <a:endParaRPr sz="2400" dirty="0"/>
          </a:p>
          <a:p>
            <a:endParaRPr dirty="0"/>
          </a:p>
        </p:txBody>
      </p:sp>
      <p:sp>
        <p:nvSpPr>
          <p:cNvPr id="269" name="Google Shape;269;p47"/>
          <p:cNvSpPr/>
          <p:nvPr/>
        </p:nvSpPr>
        <p:spPr>
          <a:xfrm>
            <a:off x="755393" y="1285700"/>
            <a:ext cx="3591300" cy="515700"/>
          </a:xfrm>
          <a:prstGeom prst="rect">
            <a:avLst/>
          </a:prstGeom>
          <a:solidFill>
            <a:srgbClr val="D9EAD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rgbClr val="274E13"/>
                </a:solidFill>
                <a:latin typeface="Helvetica Neue"/>
                <a:ea typeface="Helvetica Neue"/>
                <a:cs typeface="Helvetica Neue"/>
                <a:sym typeface="Helvetica Neue"/>
              </a:rPr>
              <a:t>Better browsers</a:t>
            </a:r>
            <a:endParaRPr sz="1700" b="1">
              <a:solidFill>
                <a:srgbClr val="274E13"/>
              </a:solidFill>
              <a:latin typeface="Helvetica Neue"/>
              <a:ea typeface="Helvetica Neue"/>
              <a:cs typeface="Helvetica Neue"/>
              <a:sym typeface="Helvetica Neue"/>
            </a:endParaRPr>
          </a:p>
        </p:txBody>
      </p:sp>
      <p:sp>
        <p:nvSpPr>
          <p:cNvPr id="270" name="Google Shape;270;p47"/>
          <p:cNvSpPr txBox="1"/>
          <p:nvPr/>
        </p:nvSpPr>
        <p:spPr>
          <a:xfrm>
            <a:off x="4847943" y="1981381"/>
            <a:ext cx="3591300" cy="515700"/>
          </a:xfrm>
          <a:prstGeom prst="rect">
            <a:avLst/>
          </a:prstGeom>
          <a:solidFill>
            <a:srgbClr val="EAD1D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4C1130"/>
                </a:solidFill>
                <a:latin typeface="Helvetica Neue"/>
                <a:ea typeface="Helvetica Neue"/>
                <a:cs typeface="Helvetica Neue"/>
                <a:sym typeface="Helvetica Neue"/>
              </a:rPr>
              <a:t>Optimized web pages</a:t>
            </a:r>
            <a:endParaRPr sz="1700" b="1">
              <a:solidFill>
                <a:srgbClr val="4C1130"/>
              </a:solidFill>
              <a:latin typeface="Helvetica Neue"/>
              <a:ea typeface="Helvetica Neue"/>
              <a:cs typeface="Helvetica Neue"/>
              <a:sym typeface="Helvetica Neue"/>
            </a:endParaRPr>
          </a:p>
        </p:txBody>
      </p:sp>
      <p:sp>
        <p:nvSpPr>
          <p:cNvPr id="271" name="Google Shape;271;p47"/>
          <p:cNvSpPr txBox="1"/>
          <p:nvPr/>
        </p:nvSpPr>
        <p:spPr>
          <a:xfrm>
            <a:off x="755393" y="1976936"/>
            <a:ext cx="3591300" cy="515700"/>
          </a:xfrm>
          <a:prstGeom prst="rect">
            <a:avLst/>
          </a:prstGeom>
          <a:solidFill>
            <a:srgbClr val="C9DAF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1C4587"/>
                </a:solidFill>
                <a:latin typeface="Helvetica Neue"/>
                <a:ea typeface="Helvetica Neue"/>
                <a:cs typeface="Helvetica Neue"/>
                <a:sym typeface="Helvetica Neue"/>
              </a:rPr>
              <a:t>Newer hardware</a:t>
            </a:r>
            <a:endParaRPr sz="1700" b="1">
              <a:solidFill>
                <a:srgbClr val="1C4587"/>
              </a:solidFill>
              <a:latin typeface="Helvetica Neue"/>
              <a:ea typeface="Helvetica Neue"/>
              <a:cs typeface="Helvetica Neue"/>
              <a:sym typeface="Helvetica Neue"/>
            </a:endParaRPr>
          </a:p>
        </p:txBody>
      </p:sp>
      <p:sp>
        <p:nvSpPr>
          <p:cNvPr id="272" name="Google Shape;272;p47"/>
          <p:cNvSpPr txBox="1"/>
          <p:nvPr/>
        </p:nvSpPr>
        <p:spPr>
          <a:xfrm>
            <a:off x="4847943" y="1272121"/>
            <a:ext cx="3591300" cy="515700"/>
          </a:xfrm>
          <a:prstGeom prst="rect">
            <a:avLst/>
          </a:prstGeom>
          <a:solidFill>
            <a:srgbClr val="CFE2F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a:solidFill>
                  <a:srgbClr val="073763"/>
                </a:solidFill>
                <a:latin typeface="Helvetica Neue"/>
                <a:ea typeface="Helvetica Neue"/>
                <a:cs typeface="Helvetica Neue"/>
                <a:sym typeface="Helvetica Neue"/>
              </a:rPr>
              <a:t>Improved networks</a:t>
            </a:r>
            <a:endParaRPr sz="1700" b="1">
              <a:solidFill>
                <a:srgbClr val="073763"/>
              </a:solidFill>
              <a:latin typeface="Helvetica Neue"/>
              <a:ea typeface="Helvetica Neue"/>
              <a:cs typeface="Helvetica Neue"/>
              <a:sym typeface="Helvetica Neue"/>
            </a:endParaRPr>
          </a:p>
        </p:txBody>
      </p:sp>
      <p:sp>
        <p:nvSpPr>
          <p:cNvPr id="273" name="Google Shape;273;p47"/>
          <p:cNvSpPr txBox="1"/>
          <p:nvPr/>
        </p:nvSpPr>
        <p:spPr>
          <a:xfrm>
            <a:off x="964400" y="3585625"/>
            <a:ext cx="8073600" cy="4734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Font typeface="Helvetica Neue"/>
              <a:buChar char="●"/>
            </a:pPr>
            <a:r>
              <a:rPr lang="en" sz="1700" dirty="0">
                <a:solidFill>
                  <a:schemeClr val="dk1"/>
                </a:solidFill>
                <a:latin typeface="Helvetica Neue"/>
                <a:ea typeface="Helvetica Neue"/>
                <a:cs typeface="Helvetica Neue"/>
                <a:sym typeface="Helvetica Neue"/>
              </a:rPr>
              <a:t>Only 7% of mobile connections across sub Saharan Africa in 2018 were 4G.</a:t>
            </a:r>
            <a:endParaRPr sz="500" dirty="0">
              <a:solidFill>
                <a:schemeClr val="dk1"/>
              </a:solidFill>
            </a:endParaRPr>
          </a:p>
        </p:txBody>
      </p:sp>
      <p:sp>
        <p:nvSpPr>
          <p:cNvPr id="20" name="Google Shape;278;p48">
            <a:extLst>
              <a:ext uri="{FF2B5EF4-FFF2-40B4-BE49-F238E27FC236}">
                <a16:creationId xmlns:a16="http://schemas.microsoft.com/office/drawing/2014/main" id="{FE2B12B7-8D5F-DE42-A15A-F729CA2C9010}"/>
              </a:ext>
            </a:extLst>
          </p:cNvPr>
          <p:cNvSpPr txBox="1">
            <a:spLocks noGrp="1"/>
          </p:cNvSpPr>
          <p:nvPr>
            <p:ph type="sldNum" idx="12"/>
          </p:nvPr>
        </p:nvSpPr>
        <p:spPr>
          <a:xfrm>
            <a:off x="4516412" y="4905375"/>
            <a:ext cx="106414" cy="172897"/>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Helvetica Neue Light"/>
                <a:ea typeface="Helvetica Neue Light"/>
                <a:cs typeface="Helvetica Neue Light"/>
                <a:sym typeface="Helvetica Neue Light"/>
              </a:rPr>
              <a:t>5</a:t>
            </a:fld>
            <a:endParaRPr sz="500"/>
          </a:p>
        </p:txBody>
      </p:sp>
      <p:pic>
        <p:nvPicPr>
          <p:cNvPr id="2" name="Audio 1">
            <a:hlinkClick r:id="" action="ppaction://media"/>
            <a:extLst>
              <a:ext uri="{FF2B5EF4-FFF2-40B4-BE49-F238E27FC236}">
                <a16:creationId xmlns:a16="http://schemas.microsoft.com/office/drawing/2014/main" id="{E5F4563B-56F5-294F-B511-1E6DBBCF6EF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8207"/>
    </mc:Choice>
    <mc:Fallback xmlns="">
      <p:transition spd="slow" advTm="68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9"/>
                                        </p:tgtEl>
                                        <p:attrNameLst>
                                          <p:attrName>style.visibility</p:attrName>
                                        </p:attrNameLst>
                                      </p:cBhvr>
                                      <p:to>
                                        <p:strVal val="visible"/>
                                      </p:to>
                                    </p:set>
                                    <p:animEffect transition="in" filter="fade">
                                      <p:cBhvr>
                                        <p:cTn id="11" dur="1000"/>
                                        <p:tgtEl>
                                          <p:spTgt spid="26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2"/>
                                        </p:tgtEl>
                                        <p:attrNameLst>
                                          <p:attrName>style.visibility</p:attrName>
                                        </p:attrNameLst>
                                      </p:cBhvr>
                                      <p:to>
                                        <p:strVal val="visible"/>
                                      </p:to>
                                    </p:set>
                                    <p:animEffect transition="in" filter="fade">
                                      <p:cBhvr>
                                        <p:cTn id="16" dur="1000"/>
                                        <p:tgtEl>
                                          <p:spTgt spid="27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71"/>
                                        </p:tgtEl>
                                        <p:attrNameLst>
                                          <p:attrName>style.visibility</p:attrName>
                                        </p:attrNameLst>
                                      </p:cBhvr>
                                      <p:to>
                                        <p:strVal val="visible"/>
                                      </p:to>
                                    </p:set>
                                    <p:animEffect transition="in" filter="fade">
                                      <p:cBhvr>
                                        <p:cTn id="21" dur="1000"/>
                                        <p:tgtEl>
                                          <p:spTgt spid="27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0"/>
                                        </p:tgtEl>
                                        <p:attrNameLst>
                                          <p:attrName>style.visibility</p:attrName>
                                        </p:attrNameLst>
                                      </p:cBhvr>
                                      <p:to>
                                        <p:strVal val="visible"/>
                                      </p:to>
                                    </p:set>
                                    <p:animEffect transition="in" filter="fade">
                                      <p:cBhvr>
                                        <p:cTn id="26" dur="1000"/>
                                        <p:tgtEl>
                                          <p:spTgt spid="27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5"/>
                                        </p:tgtEl>
                                        <p:attrNameLst>
                                          <p:attrName>style.visibility</p:attrName>
                                        </p:attrNameLst>
                                      </p:cBhvr>
                                      <p:to>
                                        <p:strVal val="visible"/>
                                      </p:to>
                                    </p:set>
                                    <p:animEffect transition="in" filter="fade">
                                      <p:cBhvr>
                                        <p:cTn id="31" dur="1000"/>
                                        <p:tgtEl>
                                          <p:spTgt spid="26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73"/>
                                        </p:tgtEl>
                                        <p:attrNameLst>
                                          <p:attrName>style.visibility</p:attrName>
                                        </p:attrNameLst>
                                      </p:cBhvr>
                                      <p:to>
                                        <p:strVal val="visible"/>
                                      </p:to>
                                    </p:set>
                                    <p:animEffect transition="in" filter="fade">
                                      <p:cBhvr>
                                        <p:cTn id="36" dur="1000"/>
                                        <p:tgtEl>
                                          <p:spTgt spid="27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4"/>
                                        </p:tgtEl>
                                        <p:attrNameLst>
                                          <p:attrName>style.visibility</p:attrName>
                                        </p:attrNameLst>
                                      </p:cBhvr>
                                      <p:to>
                                        <p:strVal val="visible"/>
                                      </p:to>
                                    </p:set>
                                    <p:animEffect transition="in" filter="fade">
                                      <p:cBhvr>
                                        <p:cTn id="41" dur="10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8"/>
          <p:cNvSpPr txBox="1">
            <a:spLocks noGrp="1"/>
          </p:cNvSpPr>
          <p:nvPr>
            <p:ph type="sldNum" idx="12"/>
          </p:nvPr>
        </p:nvSpPr>
        <p:spPr>
          <a:xfrm>
            <a:off x="4516412" y="4905375"/>
            <a:ext cx="106414" cy="172897"/>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Helvetica Neue Light"/>
                <a:ea typeface="Helvetica Neue Light"/>
                <a:cs typeface="Helvetica Neue Light"/>
                <a:sym typeface="Helvetica Neue Light"/>
              </a:rPr>
              <a:t>6</a:t>
            </a:fld>
            <a:endParaRPr sz="500"/>
          </a:p>
        </p:txBody>
      </p:sp>
      <p:pic>
        <p:nvPicPr>
          <p:cNvPr id="282" name="Google Shape;282;p48" descr="Image"/>
          <p:cNvPicPr preferRelativeResize="0"/>
          <p:nvPr/>
        </p:nvPicPr>
        <p:blipFill rotWithShape="1">
          <a:blip r:embed="rId6">
            <a:alphaModFix/>
          </a:blip>
          <a:srcRect/>
          <a:stretch/>
        </p:blipFill>
        <p:spPr>
          <a:xfrm>
            <a:off x="6001972" y="2663973"/>
            <a:ext cx="2662151" cy="703249"/>
          </a:xfrm>
          <a:prstGeom prst="rect">
            <a:avLst/>
          </a:prstGeom>
          <a:noFill/>
          <a:ln>
            <a:noFill/>
          </a:ln>
        </p:spPr>
      </p:pic>
      <p:grpSp>
        <p:nvGrpSpPr>
          <p:cNvPr id="8" name="Group 7">
            <a:extLst>
              <a:ext uri="{FF2B5EF4-FFF2-40B4-BE49-F238E27FC236}">
                <a16:creationId xmlns:a16="http://schemas.microsoft.com/office/drawing/2014/main" id="{90E285B7-C588-E248-B23B-282BCD9DD3A1}"/>
              </a:ext>
            </a:extLst>
          </p:cNvPr>
          <p:cNvGrpSpPr/>
          <p:nvPr/>
        </p:nvGrpSpPr>
        <p:grpSpPr>
          <a:xfrm>
            <a:off x="6191563" y="1397725"/>
            <a:ext cx="2202721" cy="1015816"/>
            <a:chOff x="4080407" y="2418944"/>
            <a:chExt cx="3234879" cy="1581739"/>
          </a:xfrm>
        </p:grpSpPr>
        <p:pic>
          <p:nvPicPr>
            <p:cNvPr id="283" name="Google Shape;283;p48" descr="Image"/>
            <p:cNvPicPr preferRelativeResize="0"/>
            <p:nvPr/>
          </p:nvPicPr>
          <p:blipFill rotWithShape="1">
            <a:blip r:embed="rId7">
              <a:alphaModFix/>
            </a:blip>
            <a:srcRect/>
            <a:stretch/>
          </p:blipFill>
          <p:spPr>
            <a:xfrm>
              <a:off x="4162441" y="3319110"/>
              <a:ext cx="531639" cy="531639"/>
            </a:xfrm>
            <a:prstGeom prst="rect">
              <a:avLst/>
            </a:prstGeom>
            <a:noFill/>
            <a:ln>
              <a:noFill/>
            </a:ln>
          </p:spPr>
        </p:pic>
        <p:pic>
          <p:nvPicPr>
            <p:cNvPr id="284" name="Google Shape;284;p48" descr="Image"/>
            <p:cNvPicPr preferRelativeResize="0"/>
            <p:nvPr/>
          </p:nvPicPr>
          <p:blipFill rotWithShape="1">
            <a:blip r:embed="rId8">
              <a:alphaModFix/>
            </a:blip>
            <a:srcRect/>
            <a:stretch/>
          </p:blipFill>
          <p:spPr>
            <a:xfrm>
              <a:off x="4893970" y="2465259"/>
              <a:ext cx="650702" cy="650702"/>
            </a:xfrm>
            <a:prstGeom prst="rect">
              <a:avLst/>
            </a:prstGeom>
            <a:noFill/>
            <a:ln>
              <a:noFill/>
            </a:ln>
          </p:spPr>
        </p:pic>
        <p:pic>
          <p:nvPicPr>
            <p:cNvPr id="285" name="Google Shape;285;p48" descr="Image"/>
            <p:cNvPicPr preferRelativeResize="0"/>
            <p:nvPr/>
          </p:nvPicPr>
          <p:blipFill rotWithShape="1">
            <a:blip r:embed="rId9">
              <a:alphaModFix/>
            </a:blip>
            <a:srcRect/>
            <a:stretch/>
          </p:blipFill>
          <p:spPr>
            <a:xfrm>
              <a:off x="5756773" y="2462368"/>
              <a:ext cx="650702" cy="704418"/>
            </a:xfrm>
            <a:prstGeom prst="rect">
              <a:avLst/>
            </a:prstGeom>
            <a:noFill/>
            <a:ln>
              <a:noFill/>
            </a:ln>
          </p:spPr>
        </p:pic>
        <p:pic>
          <p:nvPicPr>
            <p:cNvPr id="286" name="Google Shape;286;p48" descr="Image"/>
            <p:cNvPicPr preferRelativeResize="0"/>
            <p:nvPr/>
          </p:nvPicPr>
          <p:blipFill rotWithShape="1">
            <a:blip r:embed="rId10">
              <a:alphaModFix/>
            </a:blip>
            <a:srcRect/>
            <a:stretch/>
          </p:blipFill>
          <p:spPr>
            <a:xfrm>
              <a:off x="6619577" y="2418944"/>
              <a:ext cx="695709" cy="695709"/>
            </a:xfrm>
            <a:prstGeom prst="rect">
              <a:avLst/>
            </a:prstGeom>
            <a:noFill/>
            <a:ln>
              <a:noFill/>
            </a:ln>
          </p:spPr>
        </p:pic>
        <p:pic>
          <p:nvPicPr>
            <p:cNvPr id="287" name="Google Shape;287;p48" descr="Image"/>
            <p:cNvPicPr preferRelativeResize="0"/>
            <p:nvPr/>
          </p:nvPicPr>
          <p:blipFill rotWithShape="1">
            <a:blip r:embed="rId11">
              <a:alphaModFix/>
            </a:blip>
            <a:srcRect/>
            <a:stretch/>
          </p:blipFill>
          <p:spPr>
            <a:xfrm>
              <a:off x="6642080" y="3243616"/>
              <a:ext cx="650702" cy="757067"/>
            </a:xfrm>
            <a:prstGeom prst="rect">
              <a:avLst/>
            </a:prstGeom>
            <a:noFill/>
            <a:ln>
              <a:noFill/>
            </a:ln>
          </p:spPr>
        </p:pic>
        <p:pic>
          <p:nvPicPr>
            <p:cNvPr id="288" name="Google Shape;288;p48" descr="Image"/>
            <p:cNvPicPr preferRelativeResize="0"/>
            <p:nvPr/>
          </p:nvPicPr>
          <p:blipFill rotWithShape="1">
            <a:blip r:embed="rId12">
              <a:alphaModFix/>
            </a:blip>
            <a:srcRect/>
            <a:stretch/>
          </p:blipFill>
          <p:spPr>
            <a:xfrm>
              <a:off x="4080407" y="2451100"/>
              <a:ext cx="695709" cy="695709"/>
            </a:xfrm>
            <a:prstGeom prst="rect">
              <a:avLst/>
            </a:prstGeom>
            <a:noFill/>
            <a:ln>
              <a:noFill/>
            </a:ln>
          </p:spPr>
        </p:pic>
        <p:pic>
          <p:nvPicPr>
            <p:cNvPr id="289" name="Google Shape;289;p48" descr="Image"/>
            <p:cNvPicPr preferRelativeResize="0"/>
            <p:nvPr/>
          </p:nvPicPr>
          <p:blipFill rotWithShape="1">
            <a:blip r:embed="rId13">
              <a:alphaModFix/>
            </a:blip>
            <a:srcRect/>
            <a:stretch/>
          </p:blipFill>
          <p:spPr>
            <a:xfrm>
              <a:off x="4992169" y="3296798"/>
              <a:ext cx="576263" cy="576263"/>
            </a:xfrm>
            <a:prstGeom prst="rect">
              <a:avLst/>
            </a:prstGeom>
            <a:noFill/>
            <a:ln>
              <a:noFill/>
            </a:ln>
          </p:spPr>
        </p:pic>
        <p:pic>
          <p:nvPicPr>
            <p:cNvPr id="290" name="Google Shape;290;p48" descr="Image"/>
            <p:cNvPicPr preferRelativeResize="0"/>
            <p:nvPr/>
          </p:nvPicPr>
          <p:blipFill rotWithShape="1">
            <a:blip r:embed="rId14">
              <a:alphaModFix/>
            </a:blip>
            <a:srcRect/>
            <a:stretch/>
          </p:blipFill>
          <p:spPr>
            <a:xfrm>
              <a:off x="5833183" y="3249173"/>
              <a:ext cx="630724" cy="650702"/>
            </a:xfrm>
            <a:prstGeom prst="rect">
              <a:avLst/>
            </a:prstGeom>
            <a:noFill/>
            <a:ln>
              <a:noFill/>
            </a:ln>
          </p:spPr>
        </p:pic>
      </p:grpSp>
      <p:sp>
        <p:nvSpPr>
          <p:cNvPr id="15" name="Google Shape;245;p46">
            <a:extLst>
              <a:ext uri="{FF2B5EF4-FFF2-40B4-BE49-F238E27FC236}">
                <a16:creationId xmlns:a16="http://schemas.microsoft.com/office/drawing/2014/main" id="{C1742D56-A664-B74D-8C46-56A2F01EA520}"/>
              </a:ext>
            </a:extLst>
          </p:cNvPr>
          <p:cNvSpPr txBox="1"/>
          <p:nvPr/>
        </p:nvSpPr>
        <p:spPr>
          <a:xfrm>
            <a:off x="250900" y="4110266"/>
            <a:ext cx="8704414" cy="793686"/>
          </a:xfrm>
          <a:prstGeom prst="rect">
            <a:avLst/>
          </a:prstGeom>
          <a:solidFill>
            <a:schemeClr val="bg1">
              <a:lumMod val="95000"/>
            </a:schemeClr>
          </a:solidFill>
          <a:ln>
            <a:noFill/>
          </a:ln>
        </p:spPr>
        <p:txBody>
          <a:bodyPr spcFirstLastPara="1" wrap="square" lIns="19050" tIns="19050" rIns="19050" bIns="19050" anchor="ctr" anchorCtr="0">
            <a:noAutofit/>
          </a:bodyPr>
          <a:lstStyle/>
          <a:p>
            <a:pPr marL="0" marR="0" lvl="0" indent="0" algn="ctr" rtl="0">
              <a:lnSpc>
                <a:spcPct val="150000"/>
              </a:lnSpc>
              <a:spcBef>
                <a:spcPts val="0"/>
              </a:spcBef>
              <a:spcAft>
                <a:spcPts val="0"/>
              </a:spcAft>
              <a:buClr>
                <a:srgbClr val="000000"/>
              </a:buClr>
              <a:buSzPts val="1800"/>
              <a:buFont typeface="Helvetica Neue"/>
              <a:buNone/>
            </a:pPr>
            <a:r>
              <a:rPr lang="en" sz="1600" b="1" dirty="0">
                <a:latin typeface="+mj-lt"/>
                <a:ea typeface="Helvetica Neue"/>
                <a:cs typeface="Helvetica Neue"/>
                <a:sym typeface="Helvetica Neue"/>
              </a:rPr>
              <a:t>Approach</a:t>
            </a:r>
            <a:r>
              <a:rPr lang="en" sz="1600" dirty="0">
                <a:latin typeface="+mj-lt"/>
                <a:ea typeface="Helvetica Neue"/>
                <a:cs typeface="Helvetica Neue"/>
                <a:sym typeface="Helvetica Neue"/>
              </a:rPr>
              <a:t>: Emulate performance of Web browsing as experienced by an average user from 2015 to 2018</a:t>
            </a:r>
            <a:endParaRPr sz="300" dirty="0">
              <a:latin typeface="+mj-lt"/>
            </a:endParaRPr>
          </a:p>
        </p:txBody>
      </p:sp>
      <p:sp>
        <p:nvSpPr>
          <p:cNvPr id="3" name="Rectangle 2">
            <a:extLst>
              <a:ext uri="{FF2B5EF4-FFF2-40B4-BE49-F238E27FC236}">
                <a16:creationId xmlns:a16="http://schemas.microsoft.com/office/drawing/2014/main" id="{3D3246E4-13BF-4F46-A39A-ADFBE8222CB7}"/>
              </a:ext>
            </a:extLst>
          </p:cNvPr>
          <p:cNvSpPr/>
          <p:nvPr/>
        </p:nvSpPr>
        <p:spPr>
          <a:xfrm>
            <a:off x="471372" y="1344456"/>
            <a:ext cx="3230372" cy="452432"/>
          </a:xfrm>
          <a:prstGeom prst="rect">
            <a:avLst/>
          </a:prstGeom>
        </p:spPr>
        <p:txBody>
          <a:bodyPr wrap="none">
            <a:spAutoFit/>
          </a:bodyPr>
          <a:lstStyle/>
          <a:p>
            <a:pPr marL="241300" lvl="0" indent="-247650" algn="just">
              <a:lnSpc>
                <a:spcPct val="147916"/>
              </a:lnSpc>
              <a:spcBef>
                <a:spcPts val="500"/>
              </a:spcBef>
              <a:buSzPts val="2300"/>
              <a:buFont typeface="Helvetica Neue"/>
              <a:buChar char="•"/>
            </a:pPr>
            <a:r>
              <a:rPr lang="en-US" sz="1800" dirty="0">
                <a:ea typeface="Helvetica Neue"/>
                <a:cs typeface="Helvetica Neue"/>
                <a:sym typeface="Helvetica Neue"/>
              </a:rPr>
              <a:t>8 popular mobile </a:t>
            </a:r>
            <a:r>
              <a:rPr lang="en-US" sz="1800" b="1" dirty="0">
                <a:ea typeface="Helvetica Neue"/>
                <a:cs typeface="Helvetica Neue"/>
                <a:sym typeface="Helvetica Neue"/>
              </a:rPr>
              <a:t>browsers</a:t>
            </a:r>
            <a:endParaRPr lang="en-US" sz="1800" dirty="0"/>
          </a:p>
        </p:txBody>
      </p:sp>
      <p:sp>
        <p:nvSpPr>
          <p:cNvPr id="5" name="Rectangle 4">
            <a:extLst>
              <a:ext uri="{FF2B5EF4-FFF2-40B4-BE49-F238E27FC236}">
                <a16:creationId xmlns:a16="http://schemas.microsoft.com/office/drawing/2014/main" id="{AE34D589-BFE4-1548-87B9-1FC96FB68ABC}"/>
              </a:ext>
            </a:extLst>
          </p:cNvPr>
          <p:cNvSpPr/>
          <p:nvPr/>
        </p:nvSpPr>
        <p:spPr>
          <a:xfrm>
            <a:off x="500333" y="1916190"/>
            <a:ext cx="2986715" cy="452432"/>
          </a:xfrm>
          <a:prstGeom prst="rect">
            <a:avLst/>
          </a:prstGeom>
        </p:spPr>
        <p:txBody>
          <a:bodyPr wrap="none">
            <a:spAutoFit/>
          </a:bodyPr>
          <a:lstStyle/>
          <a:p>
            <a:pPr marL="241300" lvl="0" indent="-247650" algn="just">
              <a:lnSpc>
                <a:spcPct val="147916"/>
              </a:lnSpc>
              <a:spcBef>
                <a:spcPts val="500"/>
              </a:spcBef>
              <a:buSzPts val="2300"/>
              <a:buFont typeface="Helvetica Neue"/>
              <a:buChar char="•"/>
            </a:pPr>
            <a:r>
              <a:rPr lang="en-US" sz="1800" dirty="0">
                <a:ea typeface="Helvetica Neue"/>
                <a:cs typeface="Helvetica Neue"/>
                <a:sym typeface="Helvetica Neue"/>
              </a:rPr>
              <a:t>Across 4 mobile </a:t>
            </a:r>
            <a:r>
              <a:rPr lang="en-US" sz="1800" b="1" dirty="0">
                <a:ea typeface="Helvetica Neue"/>
                <a:cs typeface="Helvetica Neue"/>
                <a:sym typeface="Helvetica Neue"/>
              </a:rPr>
              <a:t>devices</a:t>
            </a:r>
            <a:endParaRPr lang="en-US" sz="1800" dirty="0"/>
          </a:p>
        </p:txBody>
      </p:sp>
      <p:sp>
        <p:nvSpPr>
          <p:cNvPr id="6" name="Rectangle 5">
            <a:extLst>
              <a:ext uri="{FF2B5EF4-FFF2-40B4-BE49-F238E27FC236}">
                <a16:creationId xmlns:a16="http://schemas.microsoft.com/office/drawing/2014/main" id="{1949C500-A6E8-204D-BD8F-A486D7E148B9}"/>
              </a:ext>
            </a:extLst>
          </p:cNvPr>
          <p:cNvSpPr/>
          <p:nvPr/>
        </p:nvSpPr>
        <p:spPr>
          <a:xfrm>
            <a:off x="507102" y="2453292"/>
            <a:ext cx="3038011" cy="452432"/>
          </a:xfrm>
          <a:prstGeom prst="rect">
            <a:avLst/>
          </a:prstGeom>
        </p:spPr>
        <p:txBody>
          <a:bodyPr wrap="none">
            <a:spAutoFit/>
          </a:bodyPr>
          <a:lstStyle/>
          <a:p>
            <a:pPr marL="241300" lvl="0" indent="-247650" algn="just">
              <a:lnSpc>
                <a:spcPct val="147916"/>
              </a:lnSpc>
              <a:spcBef>
                <a:spcPts val="500"/>
              </a:spcBef>
              <a:buSzPts val="2300"/>
              <a:buFont typeface="Helvetica Neue"/>
              <a:buChar char="•"/>
            </a:pPr>
            <a:r>
              <a:rPr lang="en-US" sz="1800" dirty="0">
                <a:ea typeface="Helvetica Neue"/>
                <a:cs typeface="Helvetica Neue"/>
                <a:sym typeface="Helvetica Neue"/>
              </a:rPr>
              <a:t>Loading 150 Web </a:t>
            </a:r>
            <a:r>
              <a:rPr lang="en-US" sz="1800" b="1" dirty="0">
                <a:ea typeface="Helvetica Neue"/>
                <a:cs typeface="Helvetica Neue"/>
                <a:sym typeface="Helvetica Neue"/>
              </a:rPr>
              <a:t>pages</a:t>
            </a:r>
            <a:r>
              <a:rPr lang="en-US" sz="1800" dirty="0">
                <a:ea typeface="Helvetica Neue"/>
                <a:cs typeface="Helvetica Neue"/>
                <a:sym typeface="Helvetica Neue"/>
              </a:rPr>
              <a:t> </a:t>
            </a:r>
            <a:endParaRPr lang="en-US" sz="1800" dirty="0"/>
          </a:p>
        </p:txBody>
      </p:sp>
      <p:sp>
        <p:nvSpPr>
          <p:cNvPr id="7" name="Rectangle 6">
            <a:extLst>
              <a:ext uri="{FF2B5EF4-FFF2-40B4-BE49-F238E27FC236}">
                <a16:creationId xmlns:a16="http://schemas.microsoft.com/office/drawing/2014/main" id="{60045822-68AE-4443-8165-975866A3EF85}"/>
              </a:ext>
            </a:extLst>
          </p:cNvPr>
          <p:cNvSpPr/>
          <p:nvPr/>
        </p:nvSpPr>
        <p:spPr>
          <a:xfrm>
            <a:off x="529263" y="3060375"/>
            <a:ext cx="2383986" cy="452368"/>
          </a:xfrm>
          <a:prstGeom prst="rect">
            <a:avLst/>
          </a:prstGeom>
        </p:spPr>
        <p:txBody>
          <a:bodyPr wrap="none">
            <a:spAutoFit/>
          </a:bodyPr>
          <a:lstStyle/>
          <a:p>
            <a:pPr marL="241300" lvl="0" indent="-247650" algn="just">
              <a:lnSpc>
                <a:spcPct val="147916"/>
              </a:lnSpc>
              <a:spcBef>
                <a:spcPts val="500"/>
              </a:spcBef>
              <a:buSzPts val="2300"/>
              <a:buFont typeface="Helvetica Neue"/>
              <a:buChar char="•"/>
            </a:pPr>
            <a:r>
              <a:rPr lang="en-US" sz="1800" dirty="0">
                <a:ea typeface="Helvetica Neue"/>
                <a:cs typeface="Helvetica Neue"/>
                <a:sym typeface="Helvetica Neue"/>
              </a:rPr>
              <a:t>From 2015 to 2018</a:t>
            </a:r>
            <a:endParaRPr lang="en-US" sz="1800" dirty="0"/>
          </a:p>
        </p:txBody>
      </p:sp>
      <p:sp>
        <p:nvSpPr>
          <p:cNvPr id="11" name="Rectangle 10">
            <a:extLst>
              <a:ext uri="{FF2B5EF4-FFF2-40B4-BE49-F238E27FC236}">
                <a16:creationId xmlns:a16="http://schemas.microsoft.com/office/drawing/2014/main" id="{9BF2C5B4-E467-F64A-9384-3EC4B1874DF5}"/>
              </a:ext>
            </a:extLst>
          </p:cNvPr>
          <p:cNvSpPr/>
          <p:nvPr/>
        </p:nvSpPr>
        <p:spPr>
          <a:xfrm>
            <a:off x="948506" y="2881001"/>
            <a:ext cx="4830178" cy="323165"/>
          </a:xfrm>
          <a:prstGeom prst="rect">
            <a:avLst/>
          </a:prstGeom>
        </p:spPr>
        <p:txBody>
          <a:bodyPr wrap="square">
            <a:spAutoFit/>
          </a:bodyPr>
          <a:lstStyle/>
          <a:p>
            <a:pPr marL="285750" indent="-285750">
              <a:buFont typeface="Courier New" panose="02070309020205020404" pitchFamily="49" charset="0"/>
              <a:buChar char="o"/>
            </a:pPr>
            <a:r>
              <a:rPr lang="en" sz="1500" dirty="0">
                <a:solidFill>
                  <a:schemeClr val="dk1"/>
                </a:solidFill>
                <a:latin typeface="Helvetica Neue"/>
                <a:ea typeface="Helvetica Neue"/>
                <a:cs typeface="Helvetica Neue"/>
                <a:sym typeface="Helvetica Neue"/>
              </a:rPr>
              <a:t>Light (&lt;1MB), medium (1-3MB), and heavy (&gt;3MB)</a:t>
            </a:r>
            <a:endParaRPr lang="en-US" sz="1500" dirty="0"/>
          </a:p>
        </p:txBody>
      </p:sp>
      <p:sp>
        <p:nvSpPr>
          <p:cNvPr id="12" name="Rectangle 11">
            <a:extLst>
              <a:ext uri="{FF2B5EF4-FFF2-40B4-BE49-F238E27FC236}">
                <a16:creationId xmlns:a16="http://schemas.microsoft.com/office/drawing/2014/main" id="{0E5D0941-7B8D-634A-B636-E31744771197}"/>
              </a:ext>
            </a:extLst>
          </p:cNvPr>
          <p:cNvSpPr/>
          <p:nvPr/>
        </p:nvSpPr>
        <p:spPr>
          <a:xfrm>
            <a:off x="948506" y="3507071"/>
            <a:ext cx="2303836" cy="307777"/>
          </a:xfrm>
          <a:prstGeom prst="rect">
            <a:avLst/>
          </a:prstGeom>
        </p:spPr>
        <p:txBody>
          <a:bodyPr wrap="none">
            <a:spAutoFit/>
          </a:bodyPr>
          <a:lstStyle/>
          <a:p>
            <a:pPr marL="285750" indent="-285750">
              <a:buFont typeface="Courier New" panose="02070309020205020404" pitchFamily="49" charset="0"/>
              <a:buChar char="o"/>
            </a:pPr>
            <a:r>
              <a:rPr lang="en" dirty="0">
                <a:ea typeface="Helvetica Neue"/>
                <a:cs typeface="Helvetica Neue"/>
                <a:sym typeface="Helvetica Neue"/>
              </a:rPr>
              <a:t>250K total experiments</a:t>
            </a:r>
            <a:endParaRPr lang="en-US" dirty="0"/>
          </a:p>
        </p:txBody>
      </p:sp>
      <p:sp>
        <p:nvSpPr>
          <p:cNvPr id="25" name="Google Shape;243;p46">
            <a:extLst>
              <a:ext uri="{FF2B5EF4-FFF2-40B4-BE49-F238E27FC236}">
                <a16:creationId xmlns:a16="http://schemas.microsoft.com/office/drawing/2014/main" id="{5AC395BF-F4B5-1F45-B00E-F76AB1425A98}"/>
              </a:ext>
            </a:extLst>
          </p:cNvPr>
          <p:cNvSpPr txBox="1">
            <a:spLocks/>
          </p:cNvSpPr>
          <p:nvPr/>
        </p:nvSpPr>
        <p:spPr>
          <a:xfrm>
            <a:off x="412742" y="336159"/>
            <a:ext cx="9094428" cy="752690"/>
          </a:xfrm>
          <a:prstGeom prst="rect">
            <a:avLst/>
          </a:prstGeom>
          <a:noFill/>
          <a:ln>
            <a:noFill/>
          </a:ln>
        </p:spPr>
        <p:txBody>
          <a:bodyPr spcFirstLastPara="1" wrap="square" lIns="19050" tIns="19050" rIns="19050" bIns="190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3000"/>
              <a:buFont typeface="Helvetica Neue"/>
              <a:buNone/>
              <a:defRPr sz="3000" b="0" i="0" u="none" strike="noStrike" cap="none">
                <a:solidFill>
                  <a:srgbClr val="000000"/>
                </a:solidFill>
                <a:latin typeface="Helvetica Neue"/>
                <a:ea typeface="Helvetica Neue"/>
                <a:cs typeface="Helvetica Neue"/>
                <a:sym typeface="Helvetica Neue"/>
              </a:defRPr>
            </a:lvl9pPr>
          </a:lstStyle>
          <a:p>
            <a:pPr>
              <a:buSzPts val="2600"/>
            </a:pPr>
            <a:r>
              <a:rPr lang="en-US" sz="2400" dirty="0">
                <a:latin typeface="+mj-lt"/>
              </a:rPr>
              <a:t>This paper: Study historical performance of browsers</a:t>
            </a:r>
          </a:p>
        </p:txBody>
      </p:sp>
      <p:pic>
        <p:nvPicPr>
          <p:cNvPr id="2" name="Audio 1">
            <a:hlinkClick r:id="" action="ppaction://media"/>
            <a:extLst>
              <a:ext uri="{FF2B5EF4-FFF2-40B4-BE49-F238E27FC236}">
                <a16:creationId xmlns:a16="http://schemas.microsoft.com/office/drawing/2014/main" id="{B5BCF84E-6323-6E4B-AFF7-44A36D6B6A2C}"/>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9445"/>
    </mc:Choice>
    <mc:Fallback xmlns="">
      <p:transition spd="slow" advTm="59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15" grpId="0" animBg="1"/>
      <p:bldP spid="3" grpId="0"/>
      <p:bldP spid="5" grpId="0"/>
      <p:bldP spid="6" grpId="0"/>
      <p:bldP spid="7"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5" name="Google Shape;295;p49">
            <a:extLst>
              <a:ext uri="{FF2B5EF4-FFF2-40B4-BE49-F238E27FC236}">
                <a16:creationId xmlns:a16="http://schemas.microsoft.com/office/drawing/2014/main" id="{A231AC0B-7091-C343-A5E9-111E20D33B26}"/>
              </a:ext>
            </a:extLst>
          </p:cNvPr>
          <p:cNvSpPr txBox="1">
            <a:spLocks/>
          </p:cNvSpPr>
          <p:nvPr/>
        </p:nvSpPr>
        <p:spPr>
          <a:xfrm>
            <a:off x="459592" y="325569"/>
            <a:ext cx="5505781" cy="695700"/>
          </a:xfrm>
          <a:prstGeom prst="rect">
            <a:avLst/>
          </a:prstGeom>
          <a:noFill/>
          <a:ln>
            <a:noFill/>
          </a:ln>
        </p:spPr>
        <p:txBody>
          <a:bodyPr spcFirstLastPara="1" wrap="square" lIns="19050" tIns="19050" rIns="19050" bIns="19050" anchor="ctr" anchorCtr="0">
            <a:noAutofit/>
          </a:bodyPr>
          <a:lstStyle>
            <a:defPPr marR="0" lvl="0" algn="l" rtl="0">
              <a:lnSpc>
                <a:spcPct val="100000"/>
              </a:lnSpc>
              <a:spcBef>
                <a:spcPts val="0"/>
              </a:spcBef>
              <a:spcAft>
                <a:spcPts val="0"/>
              </a:spcAft>
            </a:defPPr>
            <a:lvl1pPr marL="0" indent="0">
              <a:buSzPts val="2600"/>
              <a:buFont typeface="Helvetica Neue"/>
              <a:buNone/>
              <a:defRPr sz="2600">
                <a:latin typeface="+mj-lt"/>
                <a:ea typeface="Helvetica Neue"/>
                <a:cs typeface="Helvetica Neue"/>
                <a:sym typeface="Helvetica Neue"/>
              </a:defRPr>
            </a:lvl1pPr>
            <a:lvl2pPr>
              <a:buSzPts val="3000"/>
              <a:buFont typeface="Helvetica Neue"/>
              <a:buNone/>
              <a:defRPr sz="3000">
                <a:latin typeface="Helvetica Neue"/>
                <a:ea typeface="Helvetica Neue"/>
                <a:cs typeface="Helvetica Neue"/>
                <a:sym typeface="Helvetica Neue"/>
              </a:defRPr>
            </a:lvl2pPr>
            <a:lvl3pPr>
              <a:buSzPts val="3000"/>
              <a:buFont typeface="Helvetica Neue"/>
              <a:buNone/>
              <a:defRPr sz="3000">
                <a:latin typeface="Helvetica Neue"/>
                <a:ea typeface="Helvetica Neue"/>
                <a:cs typeface="Helvetica Neue"/>
                <a:sym typeface="Helvetica Neue"/>
              </a:defRPr>
            </a:lvl3pPr>
            <a:lvl4pPr>
              <a:buSzPts val="3000"/>
              <a:buFont typeface="Helvetica Neue"/>
              <a:buNone/>
              <a:defRPr sz="3000">
                <a:latin typeface="Helvetica Neue"/>
                <a:ea typeface="Helvetica Neue"/>
                <a:cs typeface="Helvetica Neue"/>
                <a:sym typeface="Helvetica Neue"/>
              </a:defRPr>
            </a:lvl4pPr>
            <a:lvl5pPr>
              <a:buSzPts val="3000"/>
              <a:buFont typeface="Helvetica Neue"/>
              <a:buNone/>
              <a:defRPr sz="3000">
                <a:latin typeface="Helvetica Neue"/>
                <a:ea typeface="Helvetica Neue"/>
                <a:cs typeface="Helvetica Neue"/>
                <a:sym typeface="Helvetica Neue"/>
              </a:defRPr>
            </a:lvl5pPr>
            <a:lvl6pPr>
              <a:buSzPts val="3000"/>
              <a:buFont typeface="Helvetica Neue"/>
              <a:buNone/>
              <a:defRPr sz="3000">
                <a:latin typeface="Helvetica Neue"/>
                <a:ea typeface="Helvetica Neue"/>
                <a:cs typeface="Helvetica Neue"/>
                <a:sym typeface="Helvetica Neue"/>
              </a:defRPr>
            </a:lvl6pPr>
            <a:lvl7pPr>
              <a:buSzPts val="3000"/>
              <a:buFont typeface="Helvetica Neue"/>
              <a:buNone/>
              <a:defRPr sz="3000">
                <a:latin typeface="Helvetica Neue"/>
                <a:ea typeface="Helvetica Neue"/>
                <a:cs typeface="Helvetica Neue"/>
                <a:sym typeface="Helvetica Neue"/>
              </a:defRPr>
            </a:lvl7pPr>
            <a:lvl8pPr>
              <a:buSzPts val="3000"/>
              <a:buFont typeface="Helvetica Neue"/>
              <a:buNone/>
              <a:defRPr sz="3000">
                <a:latin typeface="Helvetica Neue"/>
                <a:ea typeface="Helvetica Neue"/>
                <a:cs typeface="Helvetica Neue"/>
                <a:sym typeface="Helvetica Neue"/>
              </a:defRPr>
            </a:lvl8pPr>
            <a:lvl9pPr>
              <a:buSzPts val="3000"/>
              <a:buFont typeface="Helvetica Neue"/>
              <a:buNone/>
              <a:defRPr sz="3000">
                <a:latin typeface="Helvetica Neue"/>
                <a:ea typeface="Helvetica Neue"/>
                <a:cs typeface="Helvetica Neue"/>
                <a:sym typeface="Helvetica Neue"/>
              </a:defRPr>
            </a:lvl9pPr>
          </a:lstStyle>
          <a:p>
            <a:r>
              <a:rPr lang="en-US" sz="2400" dirty="0"/>
              <a:t>Quantifying page load performance</a:t>
            </a:r>
          </a:p>
        </p:txBody>
      </p:sp>
      <p:sp>
        <p:nvSpPr>
          <p:cNvPr id="26" name="Rectangle 25">
            <a:extLst>
              <a:ext uri="{FF2B5EF4-FFF2-40B4-BE49-F238E27FC236}">
                <a16:creationId xmlns:a16="http://schemas.microsoft.com/office/drawing/2014/main" id="{F2A9A205-BA0E-C24F-863F-474AF53B5D36}"/>
              </a:ext>
            </a:extLst>
          </p:cNvPr>
          <p:cNvSpPr/>
          <p:nvPr/>
        </p:nvSpPr>
        <p:spPr>
          <a:xfrm>
            <a:off x="546676" y="1203197"/>
            <a:ext cx="2852063" cy="369332"/>
          </a:xfrm>
          <a:prstGeom prst="rect">
            <a:avLst/>
          </a:prstGeom>
        </p:spPr>
        <p:txBody>
          <a:bodyPr wrap="none">
            <a:spAutoFit/>
          </a:bodyPr>
          <a:lstStyle/>
          <a:p>
            <a:r>
              <a:rPr lang="en-US" sz="1800" dirty="0">
                <a:latin typeface="+mj-lt"/>
              </a:rPr>
              <a:t>1- Page Load Time (PLT) </a:t>
            </a:r>
          </a:p>
        </p:txBody>
      </p:sp>
      <p:sp>
        <p:nvSpPr>
          <p:cNvPr id="27" name="Rectangle 26">
            <a:extLst>
              <a:ext uri="{FF2B5EF4-FFF2-40B4-BE49-F238E27FC236}">
                <a16:creationId xmlns:a16="http://schemas.microsoft.com/office/drawing/2014/main" id="{C35AC0AE-51BC-4643-BC61-137C09FA4146}"/>
              </a:ext>
            </a:extLst>
          </p:cNvPr>
          <p:cNvSpPr/>
          <p:nvPr/>
        </p:nvSpPr>
        <p:spPr>
          <a:xfrm>
            <a:off x="546676" y="2166220"/>
            <a:ext cx="1685077" cy="369332"/>
          </a:xfrm>
          <a:prstGeom prst="rect">
            <a:avLst/>
          </a:prstGeom>
        </p:spPr>
        <p:txBody>
          <a:bodyPr wrap="none">
            <a:spAutoFit/>
          </a:bodyPr>
          <a:lstStyle/>
          <a:p>
            <a:r>
              <a:rPr lang="en-US" sz="1800" dirty="0">
                <a:latin typeface="+mj-lt"/>
              </a:rPr>
              <a:t>2- SpeedIndex</a:t>
            </a:r>
          </a:p>
        </p:txBody>
      </p:sp>
      <p:sp>
        <p:nvSpPr>
          <p:cNvPr id="28" name="Rectangle 27">
            <a:extLst>
              <a:ext uri="{FF2B5EF4-FFF2-40B4-BE49-F238E27FC236}">
                <a16:creationId xmlns:a16="http://schemas.microsoft.com/office/drawing/2014/main" id="{2086776F-D137-AB4C-984D-9B62EC9FB27F}"/>
              </a:ext>
            </a:extLst>
          </p:cNvPr>
          <p:cNvSpPr/>
          <p:nvPr/>
        </p:nvSpPr>
        <p:spPr>
          <a:xfrm>
            <a:off x="843433" y="1542133"/>
            <a:ext cx="6195995" cy="584775"/>
          </a:xfrm>
          <a:prstGeom prst="rect">
            <a:avLst/>
          </a:prstGeom>
        </p:spPr>
        <p:txBody>
          <a:bodyPr wrap="square">
            <a:spAutoFit/>
          </a:bodyPr>
          <a:lstStyle/>
          <a:p>
            <a:r>
              <a:rPr lang="en-US" sz="1600" dirty="0">
                <a:latin typeface="+mj-lt"/>
              </a:rPr>
              <a:t>The time between when the page is requested and when the Load event is fired by the browser.</a:t>
            </a:r>
          </a:p>
        </p:txBody>
      </p:sp>
      <p:sp>
        <p:nvSpPr>
          <p:cNvPr id="29" name="Rectangle 28">
            <a:extLst>
              <a:ext uri="{FF2B5EF4-FFF2-40B4-BE49-F238E27FC236}">
                <a16:creationId xmlns:a16="http://schemas.microsoft.com/office/drawing/2014/main" id="{E5F66544-AF10-214B-8A10-2D632BCFD7E5}"/>
              </a:ext>
            </a:extLst>
          </p:cNvPr>
          <p:cNvSpPr/>
          <p:nvPr/>
        </p:nvSpPr>
        <p:spPr>
          <a:xfrm>
            <a:off x="843433" y="2497764"/>
            <a:ext cx="6733023" cy="830997"/>
          </a:xfrm>
          <a:prstGeom prst="rect">
            <a:avLst/>
          </a:prstGeom>
        </p:spPr>
        <p:txBody>
          <a:bodyPr wrap="square">
            <a:spAutoFit/>
          </a:bodyPr>
          <a:lstStyle/>
          <a:p>
            <a:r>
              <a:rPr lang="en-US" sz="1600" dirty="0">
                <a:latin typeface="+mj-lt"/>
              </a:rPr>
              <a:t>A visual metric that measures the average time for visible content to appear on the browsers’ viewport. SpeedIndex is measured over a video of the page load process.</a:t>
            </a:r>
          </a:p>
        </p:txBody>
      </p:sp>
      <p:sp>
        <p:nvSpPr>
          <p:cNvPr id="30" name="Rectangle 29">
            <a:extLst>
              <a:ext uri="{FF2B5EF4-FFF2-40B4-BE49-F238E27FC236}">
                <a16:creationId xmlns:a16="http://schemas.microsoft.com/office/drawing/2014/main" id="{BAA0DCB8-0061-6A4B-A400-E5EF171130A9}"/>
              </a:ext>
            </a:extLst>
          </p:cNvPr>
          <p:cNvSpPr/>
          <p:nvPr/>
        </p:nvSpPr>
        <p:spPr>
          <a:xfrm>
            <a:off x="546676" y="3483792"/>
            <a:ext cx="3057247" cy="369332"/>
          </a:xfrm>
          <a:prstGeom prst="rect">
            <a:avLst/>
          </a:prstGeom>
        </p:spPr>
        <p:txBody>
          <a:bodyPr wrap="none">
            <a:spAutoFit/>
          </a:bodyPr>
          <a:lstStyle/>
          <a:p>
            <a:r>
              <a:rPr lang="en-US" sz="1800" dirty="0">
                <a:latin typeface="+mj-lt"/>
              </a:rPr>
              <a:t>3- Time To Interactive (TTI) </a:t>
            </a:r>
          </a:p>
        </p:txBody>
      </p:sp>
      <p:sp>
        <p:nvSpPr>
          <p:cNvPr id="31" name="Rectangle 30">
            <a:extLst>
              <a:ext uri="{FF2B5EF4-FFF2-40B4-BE49-F238E27FC236}">
                <a16:creationId xmlns:a16="http://schemas.microsoft.com/office/drawing/2014/main" id="{2FD710EA-EEA3-6040-9836-31BE7C7B2B1F}"/>
              </a:ext>
            </a:extLst>
          </p:cNvPr>
          <p:cNvSpPr/>
          <p:nvPr/>
        </p:nvSpPr>
        <p:spPr>
          <a:xfrm>
            <a:off x="843434" y="3829956"/>
            <a:ext cx="5777544" cy="338554"/>
          </a:xfrm>
          <a:prstGeom prst="rect">
            <a:avLst/>
          </a:prstGeom>
        </p:spPr>
        <p:txBody>
          <a:bodyPr wrap="none">
            <a:spAutoFit/>
          </a:bodyPr>
          <a:lstStyle/>
          <a:p>
            <a:r>
              <a:rPr lang="en-US" sz="1600" dirty="0">
                <a:latin typeface="+mj-lt"/>
              </a:rPr>
              <a:t>Measures how long it takes for a page to become interactive. </a:t>
            </a:r>
          </a:p>
        </p:txBody>
      </p:sp>
      <p:sp>
        <p:nvSpPr>
          <p:cNvPr id="32" name="TextBox 31">
            <a:extLst>
              <a:ext uri="{FF2B5EF4-FFF2-40B4-BE49-F238E27FC236}">
                <a16:creationId xmlns:a16="http://schemas.microsoft.com/office/drawing/2014/main" id="{5125C7BD-B682-F24E-9504-2BE0EFEE175E}"/>
              </a:ext>
            </a:extLst>
          </p:cNvPr>
          <p:cNvSpPr txBox="1"/>
          <p:nvPr/>
        </p:nvSpPr>
        <p:spPr>
          <a:xfrm>
            <a:off x="843433" y="4340506"/>
            <a:ext cx="7329714" cy="646331"/>
          </a:xfrm>
          <a:prstGeom prst="rect">
            <a:avLst/>
          </a:prstGeom>
          <a:solidFill>
            <a:schemeClr val="bg1">
              <a:lumMod val="95000"/>
            </a:schemeClr>
          </a:solidFill>
        </p:spPr>
        <p:txBody>
          <a:bodyPr wrap="square" rtlCol="0">
            <a:spAutoFit/>
          </a:bodyPr>
          <a:lstStyle/>
          <a:p>
            <a:r>
              <a:rPr lang="en-US" sz="1800" dirty="0"/>
              <a:t>We show results based on PLT in this talk since the other metrics follow the same trend in our study.</a:t>
            </a:r>
          </a:p>
        </p:txBody>
      </p:sp>
      <p:sp>
        <p:nvSpPr>
          <p:cNvPr id="11" name="Google Shape;278;p48">
            <a:extLst>
              <a:ext uri="{FF2B5EF4-FFF2-40B4-BE49-F238E27FC236}">
                <a16:creationId xmlns:a16="http://schemas.microsoft.com/office/drawing/2014/main" id="{D005D911-49BD-F64E-A275-5AE5554155CC}"/>
              </a:ext>
            </a:extLst>
          </p:cNvPr>
          <p:cNvSpPr txBox="1">
            <a:spLocks noGrp="1"/>
          </p:cNvSpPr>
          <p:nvPr>
            <p:ph type="sldNum" idx="12"/>
          </p:nvPr>
        </p:nvSpPr>
        <p:spPr>
          <a:xfrm>
            <a:off x="4516412" y="4905375"/>
            <a:ext cx="106414" cy="172897"/>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Helvetica Neue Light"/>
                <a:ea typeface="Helvetica Neue Light"/>
                <a:cs typeface="Helvetica Neue Light"/>
                <a:sym typeface="Helvetica Neue Light"/>
              </a:rPr>
              <a:t>7</a:t>
            </a:fld>
            <a:endParaRPr sz="500"/>
          </a:p>
        </p:txBody>
      </p:sp>
      <p:pic>
        <p:nvPicPr>
          <p:cNvPr id="2" name="Audio 1">
            <a:hlinkClick r:id="" action="ppaction://media"/>
            <a:extLst>
              <a:ext uri="{FF2B5EF4-FFF2-40B4-BE49-F238E27FC236}">
                <a16:creationId xmlns:a16="http://schemas.microsoft.com/office/drawing/2014/main" id="{AC5F80F4-E4C7-EE4D-A933-1EE91593072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929293006"/>
      </p:ext>
    </p:extLst>
  </p:cSld>
  <p:clrMapOvr>
    <a:masterClrMapping/>
  </p:clrMapOvr>
  <mc:AlternateContent xmlns:mc="http://schemas.openxmlformats.org/markup-compatibility/2006" xmlns:p14="http://schemas.microsoft.com/office/powerpoint/2010/main">
    <mc:Choice Requires="p14">
      <p:transition spd="slow" p14:dur="2000" advTm="49095"/>
    </mc:Choice>
    <mc:Fallback xmlns="">
      <p:transition spd="slow" advTm="49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26" grpId="0"/>
      <p:bldP spid="27" grpId="0"/>
      <p:bldP spid="28" grpId="0"/>
      <p:bldP spid="29" grpId="0"/>
      <p:bldP spid="30" grpId="0"/>
      <p:bldP spid="31" grpId="0"/>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9"/>
          <p:cNvSpPr txBox="1">
            <a:spLocks noGrp="1"/>
          </p:cNvSpPr>
          <p:nvPr>
            <p:ph type="ctrTitle" idx="4294967295"/>
          </p:nvPr>
        </p:nvSpPr>
        <p:spPr>
          <a:xfrm>
            <a:off x="438602" y="342240"/>
            <a:ext cx="6555174" cy="695700"/>
          </a:xfrm>
          <a:prstGeom prst="rect">
            <a:avLst/>
          </a:prstGeom>
          <a:noFill/>
          <a:ln>
            <a:noFill/>
          </a:ln>
        </p:spPr>
        <p:txBody>
          <a:bodyPr spcFirstLastPara="1" wrap="square" lIns="19050" tIns="19050" rIns="19050" bIns="19050" anchor="ctr" anchorCtr="0">
            <a:noAutofit/>
          </a:bodyPr>
          <a:lstStyle/>
          <a:p>
            <a:pPr>
              <a:buSzPts val="2600"/>
            </a:pPr>
            <a:r>
              <a:rPr lang="en" sz="2400" dirty="0">
                <a:latin typeface="+mj-lt"/>
              </a:rPr>
              <a:t>Challenges in performance measurement</a:t>
            </a:r>
            <a:endParaRPr sz="2400" dirty="0">
              <a:latin typeface="+mj-lt"/>
            </a:endParaRPr>
          </a:p>
        </p:txBody>
      </p:sp>
      <p:sp>
        <p:nvSpPr>
          <p:cNvPr id="296" name="Google Shape;296;p49"/>
          <p:cNvSpPr txBox="1"/>
          <p:nvPr/>
        </p:nvSpPr>
        <p:spPr>
          <a:xfrm>
            <a:off x="5923648" y="1861775"/>
            <a:ext cx="1541400" cy="2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Helvetica Neue"/>
                <a:ea typeface="Helvetica Neue"/>
                <a:cs typeface="Helvetica Neue"/>
                <a:sym typeface="Helvetica Neue"/>
              </a:rPr>
              <a:t>Web Server</a:t>
            </a:r>
            <a:endParaRPr b="1">
              <a:latin typeface="Helvetica Neue"/>
              <a:ea typeface="Helvetica Neue"/>
              <a:cs typeface="Helvetica Neue"/>
              <a:sym typeface="Helvetica Neue"/>
            </a:endParaRPr>
          </a:p>
        </p:txBody>
      </p:sp>
      <p:sp>
        <p:nvSpPr>
          <p:cNvPr id="297" name="Google Shape;297;p49"/>
          <p:cNvSpPr txBox="1"/>
          <p:nvPr/>
        </p:nvSpPr>
        <p:spPr>
          <a:xfrm>
            <a:off x="302380" y="2845530"/>
            <a:ext cx="2790900" cy="4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DCDEE0"/>
                </a:solidFill>
                <a:latin typeface="Helvetica Neue"/>
                <a:ea typeface="Helvetica Neue"/>
                <a:cs typeface="Helvetica Neue"/>
                <a:sym typeface="Helvetica Neue"/>
              </a:rPr>
              <a:t>Network fluctuation</a:t>
            </a:r>
            <a:endParaRPr sz="2100">
              <a:solidFill>
                <a:srgbClr val="DCDEE0"/>
              </a:solidFill>
              <a:latin typeface="Helvetica Neue"/>
              <a:ea typeface="Helvetica Neue"/>
              <a:cs typeface="Helvetica Neue"/>
              <a:sym typeface="Helvetica Neue"/>
            </a:endParaRPr>
          </a:p>
        </p:txBody>
      </p:sp>
      <p:sp>
        <p:nvSpPr>
          <p:cNvPr id="298" name="Google Shape;298;p49"/>
          <p:cNvSpPr txBox="1"/>
          <p:nvPr/>
        </p:nvSpPr>
        <p:spPr>
          <a:xfrm>
            <a:off x="288450" y="2399750"/>
            <a:ext cx="2790900" cy="4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D6D5D5"/>
                </a:solidFill>
                <a:latin typeface="Helvetica Neue"/>
                <a:ea typeface="Helvetica Neue"/>
                <a:cs typeface="Helvetica Neue"/>
                <a:sym typeface="Helvetica Neue"/>
              </a:rPr>
              <a:t>Content variations</a:t>
            </a:r>
            <a:endParaRPr sz="2100">
              <a:solidFill>
                <a:srgbClr val="D6D5D5"/>
              </a:solidFill>
              <a:latin typeface="Helvetica Neue"/>
              <a:ea typeface="Helvetica Neue"/>
              <a:cs typeface="Helvetica Neue"/>
              <a:sym typeface="Helvetica Neue"/>
            </a:endParaRPr>
          </a:p>
        </p:txBody>
      </p:sp>
      <p:sp>
        <p:nvSpPr>
          <p:cNvPr id="299" name="Google Shape;299;p49"/>
          <p:cNvSpPr txBox="1"/>
          <p:nvPr/>
        </p:nvSpPr>
        <p:spPr>
          <a:xfrm>
            <a:off x="302374" y="3259225"/>
            <a:ext cx="6748753" cy="8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b="1" dirty="0">
                <a:solidFill>
                  <a:srgbClr val="990000"/>
                </a:solidFill>
                <a:latin typeface="+mj-lt"/>
                <a:ea typeface="Helvetica Neue"/>
                <a:cs typeface="Helvetica Neue"/>
                <a:sym typeface="Helvetica Neue"/>
              </a:rPr>
              <a:t>Lack of a universal browser management interface</a:t>
            </a:r>
            <a:r>
              <a:rPr lang="en" sz="2100" b="1" dirty="0">
                <a:solidFill>
                  <a:srgbClr val="990000"/>
                </a:solidFill>
                <a:latin typeface="+mj-lt"/>
                <a:ea typeface="Helvetica Neue"/>
                <a:cs typeface="Helvetica Neue"/>
                <a:sym typeface="Helvetica Neue"/>
              </a:rPr>
              <a:t>	 </a:t>
            </a:r>
            <a:r>
              <a:rPr lang="en" sz="2100" b="1" dirty="0">
                <a:solidFill>
                  <a:srgbClr val="FF0000"/>
                </a:solidFill>
                <a:latin typeface="+mj-lt"/>
                <a:ea typeface="Helvetica Neue"/>
                <a:cs typeface="Helvetica Neue"/>
                <a:sym typeface="Helvetica Neue"/>
              </a:rPr>
              <a:t>	 	 		</a:t>
            </a:r>
            <a:endParaRPr sz="2100" b="1" dirty="0">
              <a:solidFill>
                <a:srgbClr val="FF0000"/>
              </a:solidFill>
              <a:latin typeface="+mj-lt"/>
              <a:ea typeface="Helvetica Neue"/>
              <a:cs typeface="Helvetica Neue"/>
              <a:sym typeface="Helvetica Neue"/>
            </a:endParaRPr>
          </a:p>
          <a:p>
            <a:pPr marL="0" lvl="0" indent="0" algn="l" rtl="0">
              <a:spcBef>
                <a:spcPts val="0"/>
              </a:spcBef>
              <a:spcAft>
                <a:spcPts val="0"/>
              </a:spcAft>
              <a:buNone/>
            </a:pPr>
            <a:r>
              <a:rPr lang="en" sz="1100" dirty="0">
                <a:solidFill>
                  <a:schemeClr val="dk1"/>
                </a:solidFill>
              </a:rPr>
              <a:t>			</a:t>
            </a:r>
            <a:endParaRPr sz="1100" dirty="0">
              <a:solidFill>
                <a:schemeClr val="dk1"/>
              </a:solidFill>
            </a:endParaRPr>
          </a:p>
          <a:p>
            <a:pPr marL="0" lvl="0" indent="0" algn="l" rtl="0">
              <a:spcBef>
                <a:spcPts val="0"/>
              </a:spcBef>
              <a:spcAft>
                <a:spcPts val="0"/>
              </a:spcAft>
              <a:buNone/>
            </a:pPr>
            <a:r>
              <a:rPr lang="en" sz="1100" dirty="0">
                <a:solidFill>
                  <a:schemeClr val="dk1"/>
                </a:solidFill>
              </a:rPr>
              <a:t>				</a:t>
            </a:r>
            <a:endParaRPr sz="1100" dirty="0">
              <a:solidFill>
                <a:schemeClr val="dk1"/>
              </a:solidFill>
            </a:endParaRPr>
          </a:p>
          <a:p>
            <a:pPr marL="0" lvl="0" indent="0" algn="l" rtl="0">
              <a:spcBef>
                <a:spcPts val="0"/>
              </a:spcBef>
              <a:spcAft>
                <a:spcPts val="0"/>
              </a:spcAft>
              <a:buNone/>
            </a:pPr>
            <a:r>
              <a:rPr lang="en" sz="1100" dirty="0">
                <a:solidFill>
                  <a:schemeClr val="dk1"/>
                </a:solidFill>
              </a:rPr>
              <a:t>					</a:t>
            </a:r>
            <a:endParaRPr sz="1100" dirty="0">
              <a:solidFill>
                <a:schemeClr val="dk1"/>
              </a:solidFill>
            </a:endParaRPr>
          </a:p>
          <a:p>
            <a:pPr marL="0" lvl="0" indent="0" algn="l" rtl="0">
              <a:spcBef>
                <a:spcPts val="0"/>
              </a:spcBef>
              <a:spcAft>
                <a:spcPts val="0"/>
              </a:spcAft>
              <a:buNone/>
            </a:pPr>
            <a:endParaRPr dirty="0">
              <a:solidFill>
                <a:schemeClr val="dk1"/>
              </a:solidFill>
              <a:latin typeface="Helvetica Neue"/>
              <a:ea typeface="Helvetica Neue"/>
              <a:cs typeface="Helvetica Neue"/>
              <a:sym typeface="Helvetica Neue"/>
            </a:endParaRPr>
          </a:p>
        </p:txBody>
      </p:sp>
      <p:grpSp>
        <p:nvGrpSpPr>
          <p:cNvPr id="300" name="Google Shape;300;p49"/>
          <p:cNvGrpSpPr/>
          <p:nvPr/>
        </p:nvGrpSpPr>
        <p:grpSpPr>
          <a:xfrm>
            <a:off x="212240" y="1162681"/>
            <a:ext cx="6713957" cy="1041176"/>
            <a:chOff x="703566" y="970663"/>
            <a:chExt cx="7736757" cy="1437889"/>
          </a:xfrm>
        </p:grpSpPr>
        <p:pic>
          <p:nvPicPr>
            <p:cNvPr id="301" name="Google Shape;301;p49" descr="Image"/>
            <p:cNvPicPr preferRelativeResize="0"/>
            <p:nvPr/>
          </p:nvPicPr>
          <p:blipFill rotWithShape="1">
            <a:blip r:embed="rId6">
              <a:alphaModFix/>
            </a:blip>
            <a:srcRect/>
            <a:stretch/>
          </p:blipFill>
          <p:spPr>
            <a:xfrm>
              <a:off x="7417907" y="1046691"/>
              <a:ext cx="1022416" cy="1041140"/>
            </a:xfrm>
            <a:prstGeom prst="rect">
              <a:avLst/>
            </a:prstGeom>
            <a:noFill/>
            <a:ln>
              <a:noFill/>
            </a:ln>
          </p:spPr>
        </p:pic>
        <p:pic>
          <p:nvPicPr>
            <p:cNvPr id="302" name="Google Shape;302;p49" descr="Image"/>
            <p:cNvPicPr preferRelativeResize="0"/>
            <p:nvPr/>
          </p:nvPicPr>
          <p:blipFill rotWithShape="1">
            <a:blip r:embed="rId7">
              <a:alphaModFix/>
            </a:blip>
            <a:srcRect/>
            <a:stretch/>
          </p:blipFill>
          <p:spPr>
            <a:xfrm>
              <a:off x="703566" y="1084705"/>
              <a:ext cx="1300040" cy="1323848"/>
            </a:xfrm>
            <a:prstGeom prst="rect">
              <a:avLst/>
            </a:prstGeom>
            <a:noFill/>
            <a:ln>
              <a:noFill/>
            </a:ln>
          </p:spPr>
        </p:pic>
        <p:pic>
          <p:nvPicPr>
            <p:cNvPr id="303" name="Google Shape;303;p49"/>
            <p:cNvPicPr preferRelativeResize="0"/>
            <p:nvPr/>
          </p:nvPicPr>
          <p:blipFill>
            <a:blip r:embed="rId8">
              <a:alphaModFix/>
            </a:blip>
            <a:stretch>
              <a:fillRect/>
            </a:stretch>
          </p:blipFill>
          <p:spPr>
            <a:xfrm>
              <a:off x="3804547" y="970663"/>
              <a:ext cx="1698115" cy="1323850"/>
            </a:xfrm>
            <a:prstGeom prst="rect">
              <a:avLst/>
            </a:prstGeom>
            <a:noFill/>
            <a:ln>
              <a:noFill/>
            </a:ln>
          </p:spPr>
        </p:pic>
        <p:cxnSp>
          <p:nvCxnSpPr>
            <p:cNvPr id="304" name="Google Shape;304;p49"/>
            <p:cNvCxnSpPr/>
            <p:nvPr/>
          </p:nvCxnSpPr>
          <p:spPr>
            <a:xfrm rot="10800000" flipH="1">
              <a:off x="2003606" y="1730729"/>
              <a:ext cx="1539600" cy="15900"/>
            </a:xfrm>
            <a:prstGeom prst="straightConnector1">
              <a:avLst/>
            </a:prstGeom>
            <a:noFill/>
            <a:ln w="38100" cap="flat" cmpd="sng">
              <a:solidFill>
                <a:schemeClr val="dk2"/>
              </a:solidFill>
              <a:prstDash val="solid"/>
              <a:round/>
              <a:headEnd type="none" w="med" len="med"/>
              <a:tailEnd type="triangle" w="med" len="med"/>
            </a:ln>
          </p:spPr>
        </p:cxnSp>
        <p:cxnSp>
          <p:nvCxnSpPr>
            <p:cNvPr id="305" name="Google Shape;305;p49"/>
            <p:cNvCxnSpPr/>
            <p:nvPr/>
          </p:nvCxnSpPr>
          <p:spPr>
            <a:xfrm rot="10800000" flipH="1">
              <a:off x="5764006" y="1730729"/>
              <a:ext cx="1539600" cy="15900"/>
            </a:xfrm>
            <a:prstGeom prst="straightConnector1">
              <a:avLst/>
            </a:prstGeom>
            <a:noFill/>
            <a:ln w="38100" cap="flat" cmpd="sng">
              <a:solidFill>
                <a:schemeClr val="dk2"/>
              </a:solidFill>
              <a:prstDash val="solid"/>
              <a:round/>
              <a:headEnd type="none" w="med" len="med"/>
              <a:tailEnd type="triangle" w="med" len="med"/>
            </a:ln>
          </p:spPr>
        </p:cxnSp>
      </p:grpSp>
      <p:sp>
        <p:nvSpPr>
          <p:cNvPr id="306" name="Google Shape;306;p49"/>
          <p:cNvSpPr txBox="1"/>
          <p:nvPr/>
        </p:nvSpPr>
        <p:spPr>
          <a:xfrm>
            <a:off x="288439" y="2408867"/>
            <a:ext cx="2790900" cy="4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dirty="0">
                <a:solidFill>
                  <a:srgbClr val="B61A36"/>
                </a:solidFill>
                <a:latin typeface="+mj-lt"/>
                <a:ea typeface="Helvetica Neue"/>
                <a:cs typeface="Helvetica Neue"/>
                <a:sym typeface="Helvetica Neue"/>
              </a:rPr>
              <a:t>Content variations</a:t>
            </a:r>
            <a:endParaRPr sz="2100" b="1" dirty="0">
              <a:solidFill>
                <a:srgbClr val="B61A36"/>
              </a:solidFill>
              <a:latin typeface="+mj-lt"/>
              <a:ea typeface="Helvetica Neue"/>
              <a:cs typeface="Helvetica Neue"/>
              <a:sym typeface="Helvetica Neue"/>
            </a:endParaRPr>
          </a:p>
        </p:txBody>
      </p:sp>
      <p:grpSp>
        <p:nvGrpSpPr>
          <p:cNvPr id="307" name="Google Shape;307;p49"/>
          <p:cNvGrpSpPr/>
          <p:nvPr/>
        </p:nvGrpSpPr>
        <p:grpSpPr>
          <a:xfrm>
            <a:off x="7101860" y="997213"/>
            <a:ext cx="2042140" cy="3760778"/>
            <a:chOff x="6960610" y="906050"/>
            <a:chExt cx="2042140" cy="3760778"/>
          </a:xfrm>
        </p:grpSpPr>
        <p:pic>
          <p:nvPicPr>
            <p:cNvPr id="308" name="Google Shape;308;p49"/>
            <p:cNvPicPr preferRelativeResize="0"/>
            <p:nvPr/>
          </p:nvPicPr>
          <p:blipFill>
            <a:blip r:embed="rId9">
              <a:alphaModFix/>
            </a:blip>
            <a:stretch>
              <a:fillRect/>
            </a:stretch>
          </p:blipFill>
          <p:spPr>
            <a:xfrm>
              <a:off x="6960610" y="906050"/>
              <a:ext cx="2042140" cy="3437750"/>
            </a:xfrm>
            <a:prstGeom prst="rect">
              <a:avLst/>
            </a:prstGeom>
            <a:noFill/>
            <a:ln>
              <a:noFill/>
            </a:ln>
          </p:spPr>
        </p:pic>
        <p:sp>
          <p:nvSpPr>
            <p:cNvPr id="309" name="Google Shape;309;p49"/>
            <p:cNvSpPr txBox="1"/>
            <p:nvPr/>
          </p:nvSpPr>
          <p:spPr>
            <a:xfrm>
              <a:off x="7001831" y="4372828"/>
              <a:ext cx="1932600" cy="2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err="1">
                  <a:solidFill>
                    <a:schemeClr val="dk1"/>
                  </a:solidFill>
                  <a:latin typeface="+mj-lt"/>
                  <a:ea typeface="Helvetica Neue"/>
                  <a:cs typeface="Helvetica Neue"/>
                  <a:sym typeface="Helvetica Neue"/>
                </a:rPr>
                <a:t>npr.org</a:t>
              </a:r>
              <a:r>
                <a:rPr lang="en" dirty="0">
                  <a:solidFill>
                    <a:schemeClr val="dk1"/>
                  </a:solidFill>
                  <a:latin typeface="+mj-lt"/>
                  <a:ea typeface="Helvetica Neue"/>
                  <a:cs typeface="Helvetica Neue"/>
                  <a:sym typeface="Helvetica Neue"/>
                </a:rPr>
                <a:t> 15 mins later</a:t>
              </a:r>
              <a:endParaRPr dirty="0">
                <a:solidFill>
                  <a:schemeClr val="dk1"/>
                </a:solidFill>
                <a:latin typeface="+mj-lt"/>
                <a:ea typeface="Helvetica Neue"/>
                <a:cs typeface="Helvetica Neue"/>
                <a:sym typeface="Helvetica Neue"/>
              </a:endParaRPr>
            </a:p>
            <a:p>
              <a:pPr marL="0" lvl="0" indent="0" algn="l" rtl="0">
                <a:spcBef>
                  <a:spcPts val="0"/>
                </a:spcBef>
                <a:spcAft>
                  <a:spcPts val="0"/>
                </a:spcAft>
                <a:buNone/>
              </a:pPr>
              <a:endParaRPr dirty="0">
                <a:latin typeface="Helvetica Neue"/>
                <a:ea typeface="Helvetica Neue"/>
                <a:cs typeface="Helvetica Neue"/>
                <a:sym typeface="Helvetica Neue"/>
              </a:endParaRPr>
            </a:p>
          </p:txBody>
        </p:sp>
      </p:grpSp>
      <p:grpSp>
        <p:nvGrpSpPr>
          <p:cNvPr id="310" name="Google Shape;310;p49"/>
          <p:cNvGrpSpPr/>
          <p:nvPr/>
        </p:nvGrpSpPr>
        <p:grpSpPr>
          <a:xfrm>
            <a:off x="7051127" y="1019809"/>
            <a:ext cx="2171475" cy="3733575"/>
            <a:chOff x="4758200" y="923675"/>
            <a:chExt cx="2171475" cy="3733575"/>
          </a:xfrm>
        </p:grpSpPr>
        <p:pic>
          <p:nvPicPr>
            <p:cNvPr id="311" name="Google Shape;311;p49"/>
            <p:cNvPicPr preferRelativeResize="0"/>
            <p:nvPr/>
          </p:nvPicPr>
          <p:blipFill>
            <a:blip r:embed="rId10">
              <a:alphaModFix/>
            </a:blip>
            <a:stretch>
              <a:fillRect/>
            </a:stretch>
          </p:blipFill>
          <p:spPr>
            <a:xfrm>
              <a:off x="4758200" y="923675"/>
              <a:ext cx="2000350" cy="3437746"/>
            </a:xfrm>
            <a:prstGeom prst="rect">
              <a:avLst/>
            </a:prstGeom>
            <a:noFill/>
            <a:ln>
              <a:noFill/>
            </a:ln>
          </p:spPr>
        </p:pic>
        <p:sp>
          <p:nvSpPr>
            <p:cNvPr id="312" name="Google Shape;312;p49"/>
            <p:cNvSpPr txBox="1"/>
            <p:nvPr/>
          </p:nvSpPr>
          <p:spPr>
            <a:xfrm>
              <a:off x="5088875" y="4363250"/>
              <a:ext cx="1840800" cy="2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mj-lt"/>
                  <a:ea typeface="Helvetica Neue"/>
                  <a:cs typeface="Helvetica Neue"/>
                  <a:sym typeface="Helvetica Neue"/>
                </a:rPr>
                <a:t>npr.org</a:t>
              </a:r>
              <a:r>
                <a:rPr lang="en" dirty="0">
                  <a:latin typeface="+mj-lt"/>
                  <a:ea typeface="Helvetica Neue"/>
                  <a:cs typeface="Helvetica Neue"/>
                  <a:sym typeface="Helvetica Neue"/>
                </a:rPr>
                <a:t> now</a:t>
              </a:r>
              <a:endParaRPr dirty="0">
                <a:latin typeface="+mj-lt"/>
                <a:ea typeface="Helvetica Neue"/>
                <a:cs typeface="Helvetica Neue"/>
                <a:sym typeface="Helvetica Neue"/>
              </a:endParaRPr>
            </a:p>
          </p:txBody>
        </p:sp>
      </p:grpSp>
      <p:sp>
        <p:nvSpPr>
          <p:cNvPr id="313" name="Google Shape;313;p49"/>
          <p:cNvSpPr txBox="1"/>
          <p:nvPr/>
        </p:nvSpPr>
        <p:spPr>
          <a:xfrm>
            <a:off x="288450" y="2833375"/>
            <a:ext cx="3001200" cy="4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b="1" dirty="0">
                <a:solidFill>
                  <a:srgbClr val="990000"/>
                </a:solidFill>
                <a:latin typeface="+mj-lt"/>
                <a:ea typeface="Helvetica Neue"/>
                <a:cs typeface="Helvetica Neue"/>
                <a:sym typeface="Helvetica Neue"/>
              </a:rPr>
              <a:t>Network fluctuation</a:t>
            </a:r>
            <a:endParaRPr sz="2100" b="1" dirty="0">
              <a:solidFill>
                <a:srgbClr val="990000"/>
              </a:solidFill>
              <a:latin typeface="+mj-lt"/>
              <a:ea typeface="Helvetica Neue"/>
              <a:cs typeface="Helvetica Neue"/>
              <a:sym typeface="Helvetica Neue"/>
            </a:endParaRPr>
          </a:p>
        </p:txBody>
      </p:sp>
      <p:pic>
        <p:nvPicPr>
          <p:cNvPr id="314" name="Google Shape;314;p49"/>
          <p:cNvPicPr preferRelativeResize="0"/>
          <p:nvPr/>
        </p:nvPicPr>
        <p:blipFill>
          <a:blip r:embed="rId11">
            <a:alphaModFix/>
          </a:blip>
          <a:stretch>
            <a:fillRect/>
          </a:stretch>
        </p:blipFill>
        <p:spPr>
          <a:xfrm>
            <a:off x="1395500" y="997225"/>
            <a:ext cx="1266838" cy="1266838"/>
          </a:xfrm>
          <a:prstGeom prst="rect">
            <a:avLst/>
          </a:prstGeom>
          <a:noFill/>
          <a:ln>
            <a:noFill/>
          </a:ln>
        </p:spPr>
      </p:pic>
      <p:pic>
        <p:nvPicPr>
          <p:cNvPr id="315" name="Google Shape;315;p49"/>
          <p:cNvPicPr preferRelativeResize="0"/>
          <p:nvPr/>
        </p:nvPicPr>
        <p:blipFill>
          <a:blip r:embed="rId12">
            <a:alphaModFix/>
          </a:blip>
          <a:stretch>
            <a:fillRect/>
          </a:stretch>
        </p:blipFill>
        <p:spPr>
          <a:xfrm>
            <a:off x="7101850" y="912650"/>
            <a:ext cx="1743125" cy="1743125"/>
          </a:xfrm>
          <a:prstGeom prst="rect">
            <a:avLst/>
          </a:prstGeom>
          <a:noFill/>
          <a:ln>
            <a:noFill/>
          </a:ln>
        </p:spPr>
      </p:pic>
      <p:sp>
        <p:nvSpPr>
          <p:cNvPr id="316" name="Google Shape;316;p49"/>
          <p:cNvSpPr txBox="1"/>
          <p:nvPr/>
        </p:nvSpPr>
        <p:spPr>
          <a:xfrm>
            <a:off x="632888" y="3767894"/>
            <a:ext cx="5854500" cy="425850"/>
          </a:xfrm>
          <a:prstGeom prst="rect">
            <a:avLst/>
          </a:prstGeom>
          <a:noFill/>
          <a:ln>
            <a:noFill/>
          </a:ln>
        </p:spPr>
        <p:txBody>
          <a:bodyPr spcFirstLastPara="1" wrap="square" lIns="91425" tIns="91425" rIns="91425" bIns="91425" anchor="t" anchorCtr="0">
            <a:noAutofit/>
          </a:bodyPr>
          <a:lstStyle/>
          <a:p>
            <a:pPr marL="285750" lvl="0" indent="-285750" algn="l" rtl="0">
              <a:spcBef>
                <a:spcPts val="0"/>
              </a:spcBef>
              <a:spcAft>
                <a:spcPts val="0"/>
              </a:spcAft>
              <a:buFont typeface="Courier New" panose="02070309020205020404" pitchFamily="49" charset="0"/>
              <a:buChar char="o"/>
            </a:pPr>
            <a:r>
              <a:rPr lang="en" sz="1600" b="1" dirty="0">
                <a:solidFill>
                  <a:schemeClr val="tx1">
                    <a:lumMod val="85000"/>
                    <a:lumOff val="15000"/>
                  </a:schemeClr>
                </a:solidFill>
                <a:latin typeface="+mj-lt"/>
                <a:ea typeface="Helvetica Neue"/>
                <a:cs typeface="Helvetica Neue"/>
                <a:sym typeface="Helvetica Neue"/>
              </a:rPr>
              <a:t>Chrome has it’s own Remote Debugging Protocol.</a:t>
            </a:r>
          </a:p>
        </p:txBody>
      </p:sp>
      <p:sp>
        <p:nvSpPr>
          <p:cNvPr id="2" name="Rectangle 1">
            <a:extLst>
              <a:ext uri="{FF2B5EF4-FFF2-40B4-BE49-F238E27FC236}">
                <a16:creationId xmlns:a16="http://schemas.microsoft.com/office/drawing/2014/main" id="{ABEBD5D4-BE09-E241-B914-11B7757F6A1D}"/>
              </a:ext>
            </a:extLst>
          </p:cNvPr>
          <p:cNvSpPr/>
          <p:nvPr/>
        </p:nvSpPr>
        <p:spPr>
          <a:xfrm>
            <a:off x="632888" y="4258278"/>
            <a:ext cx="4382931" cy="338554"/>
          </a:xfrm>
          <a:prstGeom prst="rect">
            <a:avLst/>
          </a:prstGeom>
        </p:spPr>
        <p:txBody>
          <a:bodyPr wrap="none">
            <a:spAutoFit/>
          </a:bodyPr>
          <a:lstStyle/>
          <a:p>
            <a:pPr marL="285750" indent="-285750">
              <a:buFont typeface="Courier New" panose="02070309020205020404" pitchFamily="49" charset="0"/>
              <a:buChar char="o"/>
            </a:pPr>
            <a:r>
              <a:rPr lang="en" sz="1600" b="1" dirty="0">
                <a:solidFill>
                  <a:schemeClr val="tx1">
                    <a:lumMod val="85000"/>
                    <a:lumOff val="15000"/>
                  </a:schemeClr>
                </a:solidFill>
                <a:latin typeface="+mj-lt"/>
                <a:ea typeface="Helvetica Neue"/>
                <a:cs typeface="Helvetica Neue"/>
                <a:sym typeface="Helvetica Neue"/>
              </a:rPr>
              <a:t>Selenium supports only a few browsers.</a:t>
            </a:r>
          </a:p>
        </p:txBody>
      </p:sp>
      <p:sp>
        <p:nvSpPr>
          <p:cNvPr id="29" name="Google Shape;278;p48">
            <a:extLst>
              <a:ext uri="{FF2B5EF4-FFF2-40B4-BE49-F238E27FC236}">
                <a16:creationId xmlns:a16="http://schemas.microsoft.com/office/drawing/2014/main" id="{1748ACB2-1CFD-444B-B375-68738E595C11}"/>
              </a:ext>
            </a:extLst>
          </p:cNvPr>
          <p:cNvSpPr txBox="1">
            <a:spLocks noGrp="1"/>
          </p:cNvSpPr>
          <p:nvPr>
            <p:ph type="sldNum" idx="12"/>
          </p:nvPr>
        </p:nvSpPr>
        <p:spPr>
          <a:xfrm>
            <a:off x="4516412" y="4905375"/>
            <a:ext cx="106414" cy="172897"/>
          </a:xfrm>
          <a:prstGeom prst="rect">
            <a:avLst/>
          </a:prstGeom>
          <a:noFill/>
          <a:ln>
            <a:noFill/>
          </a:ln>
        </p:spPr>
        <p:txBody>
          <a:bodyPr spcFirstLastPara="1" wrap="square" lIns="19050" tIns="19050" rIns="19050" bIns="19050" anchor="t" anchorCtr="0">
            <a:noAutofit/>
          </a:bodyPr>
          <a:lstStyle/>
          <a:p>
            <a:pPr marL="0" lvl="0" indent="0" algn="ctr" rtl="0">
              <a:lnSpc>
                <a:spcPct val="100000"/>
              </a:lnSpc>
              <a:spcBef>
                <a:spcPts val="0"/>
              </a:spcBef>
              <a:spcAft>
                <a:spcPts val="0"/>
              </a:spcAft>
              <a:buClr>
                <a:srgbClr val="000000"/>
              </a:buClr>
              <a:buSzPts val="900"/>
              <a:buFont typeface="Helvetica Neue Light"/>
              <a:buNone/>
            </a:pPr>
            <a:fld id="{00000000-1234-1234-1234-123412341234}" type="slidenum">
              <a:rPr lang="en" sz="900" b="0">
                <a:latin typeface="Helvetica Neue Light"/>
                <a:ea typeface="Helvetica Neue Light"/>
                <a:cs typeface="Helvetica Neue Light"/>
                <a:sym typeface="Helvetica Neue Light"/>
              </a:rPr>
              <a:t>8</a:t>
            </a:fld>
            <a:endParaRPr sz="500"/>
          </a:p>
        </p:txBody>
      </p:sp>
      <p:pic>
        <p:nvPicPr>
          <p:cNvPr id="3" name="Audio 2">
            <a:hlinkClick r:id="" action="ppaction://media"/>
            <a:extLst>
              <a:ext uri="{FF2B5EF4-FFF2-40B4-BE49-F238E27FC236}">
                <a16:creationId xmlns:a16="http://schemas.microsoft.com/office/drawing/2014/main" id="{18ACC7B0-0DDF-984B-A2ED-E041D42CE06E}"/>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2263"/>
    </mc:Choice>
    <mc:Fallback xmlns="">
      <p:transition spd="slow" advTm="42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06"/>
                                        </p:tgtEl>
                                        <p:attrNameLst>
                                          <p:attrName>style.visibility</p:attrName>
                                        </p:attrNameLst>
                                      </p:cBhvr>
                                      <p:to>
                                        <p:strVal val="visible"/>
                                      </p:to>
                                    </p:set>
                                    <p:animEffect transition="in" filter="fade">
                                      <p:cBhvr>
                                        <p:cTn id="11" dur="1000"/>
                                        <p:tgtEl>
                                          <p:spTgt spid="306"/>
                                        </p:tgtEl>
                                      </p:cBhvr>
                                    </p:animEffect>
                                  </p:childTnLst>
                                </p:cTn>
                              </p:par>
                              <p:par>
                                <p:cTn id="12" presetID="10" presetClass="entr" presetSubtype="0" fill="hold" nodeType="withEffect">
                                  <p:stCondLst>
                                    <p:cond delay="0"/>
                                  </p:stCondLst>
                                  <p:childTnLst>
                                    <p:set>
                                      <p:cBhvr>
                                        <p:cTn id="13" dur="1" fill="hold">
                                          <p:stCondLst>
                                            <p:cond delay="0"/>
                                          </p:stCondLst>
                                        </p:cTn>
                                        <p:tgtEl>
                                          <p:spTgt spid="310"/>
                                        </p:tgtEl>
                                        <p:attrNameLst>
                                          <p:attrName>style.visibility</p:attrName>
                                        </p:attrNameLst>
                                      </p:cBhvr>
                                      <p:to>
                                        <p:strVal val="visible"/>
                                      </p:to>
                                    </p:set>
                                    <p:animEffect transition="in" filter="fade">
                                      <p:cBhvr>
                                        <p:cTn id="14" dur="1000"/>
                                        <p:tgtEl>
                                          <p:spTgt spid="3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
                                        </p:tgtEl>
                                        <p:attrNameLst>
                                          <p:attrName>style.visibility</p:attrName>
                                        </p:attrNameLst>
                                      </p:cBhvr>
                                      <p:to>
                                        <p:strVal val="visible"/>
                                      </p:to>
                                    </p:set>
                                    <p:animEffect transition="in" filter="fade">
                                      <p:cBhvr>
                                        <p:cTn id="19" dur="1000"/>
                                        <p:tgtEl>
                                          <p:spTgt spid="307"/>
                                        </p:tgtEl>
                                      </p:cBhvr>
                                    </p:animEffect>
                                  </p:childTnLst>
                                </p:cTn>
                              </p:par>
                              <p:par>
                                <p:cTn id="20" presetID="10" presetClass="exit" presetSubtype="0" fill="hold" nodeType="withEffect">
                                  <p:stCondLst>
                                    <p:cond delay="0"/>
                                  </p:stCondLst>
                                  <p:childTnLst>
                                    <p:animEffect transition="out" filter="fade">
                                      <p:cBhvr>
                                        <p:cTn id="21" dur="1000"/>
                                        <p:tgtEl>
                                          <p:spTgt spid="310"/>
                                        </p:tgtEl>
                                      </p:cBhvr>
                                    </p:animEffect>
                                    <p:set>
                                      <p:cBhvr>
                                        <p:cTn id="22" dur="1" fill="hold">
                                          <p:stCondLst>
                                            <p:cond delay="1000"/>
                                          </p:stCondLst>
                                        </p:cTn>
                                        <p:tgtEl>
                                          <p:spTgt spid="3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8"/>
                                        </p:tgtEl>
                                        <p:attrNameLst>
                                          <p:attrName>style.visibility</p:attrName>
                                        </p:attrNameLst>
                                      </p:cBhvr>
                                      <p:to>
                                        <p:strVal val="visible"/>
                                      </p:to>
                                    </p:set>
                                    <p:animEffect transition="in" filter="fade">
                                      <p:cBhvr>
                                        <p:cTn id="27" dur="1000"/>
                                        <p:tgtEl>
                                          <p:spTgt spid="298"/>
                                        </p:tgtEl>
                                      </p:cBhvr>
                                    </p:animEffect>
                                  </p:childTnLst>
                                </p:cTn>
                              </p:par>
                              <p:par>
                                <p:cTn id="28" presetID="10" presetClass="exit" presetSubtype="0" fill="hold" nodeType="withEffect">
                                  <p:stCondLst>
                                    <p:cond delay="0"/>
                                  </p:stCondLst>
                                  <p:childTnLst>
                                    <p:animEffect transition="out" filter="fade">
                                      <p:cBhvr>
                                        <p:cTn id="29" dur="1000"/>
                                        <p:tgtEl>
                                          <p:spTgt spid="306"/>
                                        </p:tgtEl>
                                      </p:cBhvr>
                                    </p:animEffect>
                                    <p:set>
                                      <p:cBhvr>
                                        <p:cTn id="30" dur="1" fill="hold">
                                          <p:stCondLst>
                                            <p:cond delay="1000"/>
                                          </p:stCondLst>
                                        </p:cTn>
                                        <p:tgtEl>
                                          <p:spTgt spid="30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307"/>
                                        </p:tgtEl>
                                      </p:cBhvr>
                                    </p:animEffect>
                                    <p:set>
                                      <p:cBhvr>
                                        <p:cTn id="33" dur="1" fill="hold">
                                          <p:stCondLst>
                                            <p:cond delay="1000"/>
                                          </p:stCondLst>
                                        </p:cTn>
                                        <p:tgtEl>
                                          <p:spTgt spid="307"/>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313"/>
                                        </p:tgtEl>
                                        <p:attrNameLst>
                                          <p:attrName>style.visibility</p:attrName>
                                        </p:attrNameLst>
                                      </p:cBhvr>
                                      <p:to>
                                        <p:strVal val="visible"/>
                                      </p:to>
                                    </p:set>
                                    <p:animEffect transition="in" filter="fade">
                                      <p:cBhvr>
                                        <p:cTn id="36" dur="1000"/>
                                        <p:tgtEl>
                                          <p:spTgt spid="313"/>
                                        </p:tgtEl>
                                      </p:cBhvr>
                                    </p:animEffect>
                                  </p:childTnLst>
                                </p:cTn>
                              </p:par>
                              <p:par>
                                <p:cTn id="37" presetID="10" presetClass="entr" presetSubtype="0" fill="hold" nodeType="withEffect">
                                  <p:stCondLst>
                                    <p:cond delay="0"/>
                                  </p:stCondLst>
                                  <p:childTnLst>
                                    <p:set>
                                      <p:cBhvr>
                                        <p:cTn id="38" dur="1" fill="hold">
                                          <p:stCondLst>
                                            <p:cond delay="0"/>
                                          </p:stCondLst>
                                        </p:cTn>
                                        <p:tgtEl>
                                          <p:spTgt spid="315"/>
                                        </p:tgtEl>
                                        <p:attrNameLst>
                                          <p:attrName>style.visibility</p:attrName>
                                        </p:attrNameLst>
                                      </p:cBhvr>
                                      <p:to>
                                        <p:strVal val="visible"/>
                                      </p:to>
                                    </p:set>
                                    <p:animEffect transition="in" filter="fade">
                                      <p:cBhvr>
                                        <p:cTn id="39" dur="1000"/>
                                        <p:tgtEl>
                                          <p:spTgt spid="315"/>
                                        </p:tgtEl>
                                      </p:cBhvr>
                                    </p:animEffect>
                                  </p:childTnLst>
                                </p:cTn>
                              </p:par>
                              <p:par>
                                <p:cTn id="40" presetID="10" presetClass="entr" presetSubtype="0" fill="hold" nodeType="withEffect">
                                  <p:stCondLst>
                                    <p:cond delay="0"/>
                                  </p:stCondLst>
                                  <p:childTnLst>
                                    <p:set>
                                      <p:cBhvr>
                                        <p:cTn id="41" dur="1" fill="hold">
                                          <p:stCondLst>
                                            <p:cond delay="0"/>
                                          </p:stCondLst>
                                        </p:cTn>
                                        <p:tgtEl>
                                          <p:spTgt spid="314"/>
                                        </p:tgtEl>
                                        <p:attrNameLst>
                                          <p:attrName>style.visibility</p:attrName>
                                        </p:attrNameLst>
                                      </p:cBhvr>
                                      <p:to>
                                        <p:strVal val="visible"/>
                                      </p:to>
                                    </p:set>
                                    <p:animEffect transition="in" filter="fade">
                                      <p:cBhvr>
                                        <p:cTn id="42" dur="1000"/>
                                        <p:tgtEl>
                                          <p:spTgt spid="3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9"/>
                                        </p:tgtEl>
                                        <p:attrNameLst>
                                          <p:attrName>style.visibility</p:attrName>
                                        </p:attrNameLst>
                                      </p:cBhvr>
                                      <p:to>
                                        <p:strVal val="visible"/>
                                      </p:to>
                                    </p:set>
                                    <p:animEffect transition="in" filter="fade">
                                      <p:cBhvr>
                                        <p:cTn id="47" dur="1000"/>
                                        <p:tgtEl>
                                          <p:spTgt spid="299"/>
                                        </p:tgtEl>
                                      </p:cBhvr>
                                    </p:animEffect>
                                  </p:childTnLst>
                                </p:cTn>
                              </p:par>
                              <p:par>
                                <p:cTn id="48" presetID="10" presetClass="exit" presetSubtype="0" fill="hold" nodeType="withEffect">
                                  <p:stCondLst>
                                    <p:cond delay="0"/>
                                  </p:stCondLst>
                                  <p:childTnLst>
                                    <p:animEffect transition="out" filter="fade">
                                      <p:cBhvr>
                                        <p:cTn id="49" dur="1000"/>
                                        <p:tgtEl>
                                          <p:spTgt spid="314"/>
                                        </p:tgtEl>
                                      </p:cBhvr>
                                    </p:animEffect>
                                    <p:set>
                                      <p:cBhvr>
                                        <p:cTn id="50" dur="1" fill="hold">
                                          <p:stCondLst>
                                            <p:cond delay="1000"/>
                                          </p:stCondLst>
                                        </p:cTn>
                                        <p:tgtEl>
                                          <p:spTgt spid="31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100"/>
                                        <p:tgtEl>
                                          <p:spTgt spid="313"/>
                                        </p:tgtEl>
                                      </p:cBhvr>
                                    </p:animEffect>
                                    <p:set>
                                      <p:cBhvr>
                                        <p:cTn id="53" dur="1" fill="hold">
                                          <p:stCondLst>
                                            <p:cond delay="1100"/>
                                          </p:stCondLst>
                                        </p:cTn>
                                        <p:tgtEl>
                                          <p:spTgt spid="313"/>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297"/>
                                        </p:tgtEl>
                                        <p:attrNameLst>
                                          <p:attrName>style.visibility</p:attrName>
                                        </p:attrNameLst>
                                      </p:cBhvr>
                                      <p:to>
                                        <p:strVal val="visible"/>
                                      </p:to>
                                    </p:set>
                                    <p:animEffect transition="in" filter="fade">
                                      <p:cBhvr>
                                        <p:cTn id="56" dur="1000"/>
                                        <p:tgtEl>
                                          <p:spTgt spid="297"/>
                                        </p:tgtEl>
                                      </p:cBhvr>
                                    </p:animEffect>
                                  </p:childTnLst>
                                </p:cTn>
                              </p:par>
                              <p:par>
                                <p:cTn id="57" presetID="10" presetClass="entr" presetSubtype="0" fill="hold" nodeType="withEffect">
                                  <p:stCondLst>
                                    <p:cond delay="0"/>
                                  </p:stCondLst>
                                  <p:childTnLst>
                                    <p:set>
                                      <p:cBhvr>
                                        <p:cTn id="58" dur="1" fill="hold">
                                          <p:stCondLst>
                                            <p:cond delay="0"/>
                                          </p:stCondLst>
                                        </p:cTn>
                                        <p:tgtEl>
                                          <p:spTgt spid="299"/>
                                        </p:tgtEl>
                                        <p:attrNameLst>
                                          <p:attrName>style.visibility</p:attrName>
                                        </p:attrNameLst>
                                      </p:cBhvr>
                                      <p:to>
                                        <p:strVal val="visible"/>
                                      </p:to>
                                    </p:set>
                                    <p:animEffect transition="in" filter="fade">
                                      <p:cBhvr>
                                        <p:cTn id="59" dur="1200"/>
                                        <p:tgtEl>
                                          <p:spTgt spid="299"/>
                                        </p:tgtEl>
                                      </p:cBhvr>
                                    </p:animEffect>
                                  </p:childTnLst>
                                </p:cTn>
                              </p:par>
                              <p:par>
                                <p:cTn id="60" presetID="10" presetClass="exit" presetSubtype="0" fill="hold" nodeType="withEffect">
                                  <p:stCondLst>
                                    <p:cond delay="0"/>
                                  </p:stCondLst>
                                  <p:childTnLst>
                                    <p:animEffect transition="out" filter="fade">
                                      <p:cBhvr>
                                        <p:cTn id="61" dur="1000"/>
                                        <p:tgtEl>
                                          <p:spTgt spid="315"/>
                                        </p:tgtEl>
                                      </p:cBhvr>
                                    </p:animEffect>
                                    <p:set>
                                      <p:cBhvr>
                                        <p:cTn id="62" dur="1" fill="hold">
                                          <p:stCondLst>
                                            <p:cond delay="1000"/>
                                          </p:stCondLst>
                                        </p:cTn>
                                        <p:tgtEl>
                                          <p:spTgt spid="315"/>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316"/>
                                        </p:tgtEl>
                                        <p:attrNameLst>
                                          <p:attrName>style.visibility</p:attrName>
                                        </p:attrNameLst>
                                      </p:cBhvr>
                                      <p:to>
                                        <p:strVal val="visible"/>
                                      </p:to>
                                    </p:set>
                                    <p:animEffect transition="in" filter="fade">
                                      <p:cBhvr>
                                        <p:cTn id="65" dur="1000"/>
                                        <p:tgtEl>
                                          <p:spTgt spid="316"/>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grpSp>
        <p:nvGrpSpPr>
          <p:cNvPr id="322" name="Google Shape;322;p50"/>
          <p:cNvGrpSpPr/>
          <p:nvPr/>
        </p:nvGrpSpPr>
        <p:grpSpPr>
          <a:xfrm>
            <a:off x="1330858" y="3624054"/>
            <a:ext cx="5959229" cy="679161"/>
            <a:chOff x="1483022" y="2779933"/>
            <a:chExt cx="4771200" cy="679161"/>
          </a:xfrm>
        </p:grpSpPr>
        <p:cxnSp>
          <p:nvCxnSpPr>
            <p:cNvPr id="323" name="Google Shape;323;p50"/>
            <p:cNvCxnSpPr/>
            <p:nvPr/>
          </p:nvCxnSpPr>
          <p:spPr>
            <a:xfrm rot="10800000" flipH="1">
              <a:off x="1483022" y="2779933"/>
              <a:ext cx="4771200" cy="7800"/>
            </a:xfrm>
            <a:prstGeom prst="straightConnector1">
              <a:avLst/>
            </a:prstGeom>
            <a:noFill/>
            <a:ln w="28575" cap="flat" cmpd="sng">
              <a:solidFill>
                <a:srgbClr val="E9533B"/>
              </a:solidFill>
              <a:prstDash val="solid"/>
              <a:miter lim="400000"/>
              <a:headEnd type="none" w="sm" len="sm"/>
              <a:tailEnd type="triangle" w="med" len="med"/>
            </a:ln>
          </p:spPr>
        </p:cxnSp>
        <p:grpSp>
          <p:nvGrpSpPr>
            <p:cNvPr id="324" name="Google Shape;324;p50"/>
            <p:cNvGrpSpPr/>
            <p:nvPr/>
          </p:nvGrpSpPr>
          <p:grpSpPr>
            <a:xfrm>
              <a:off x="4008206" y="2861030"/>
              <a:ext cx="1570683" cy="598063"/>
              <a:chOff x="1849393" y="2953955"/>
              <a:chExt cx="1570683" cy="598063"/>
            </a:xfrm>
          </p:grpSpPr>
          <p:pic>
            <p:nvPicPr>
              <p:cNvPr id="325" name="Google Shape;325;p50" descr="Image"/>
              <p:cNvPicPr preferRelativeResize="0"/>
              <p:nvPr/>
            </p:nvPicPr>
            <p:blipFill rotWithShape="1">
              <a:blip r:embed="rId6">
                <a:alphaModFix/>
              </a:blip>
              <a:srcRect/>
              <a:stretch/>
            </p:blipFill>
            <p:spPr>
              <a:xfrm>
                <a:off x="2822011" y="2953955"/>
                <a:ext cx="598065" cy="598063"/>
              </a:xfrm>
              <a:prstGeom prst="rect">
                <a:avLst/>
              </a:prstGeom>
              <a:noFill/>
              <a:ln>
                <a:noFill/>
              </a:ln>
            </p:spPr>
          </p:pic>
          <p:sp>
            <p:nvSpPr>
              <p:cNvPr id="326" name="Google Shape;326;p50"/>
              <p:cNvSpPr txBox="1"/>
              <p:nvPr/>
            </p:nvSpPr>
            <p:spPr>
              <a:xfrm>
                <a:off x="1849393" y="3138745"/>
                <a:ext cx="1037700" cy="2103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EB220C"/>
                  </a:buClr>
                  <a:buSzPts val="1100"/>
                  <a:buFont typeface="Helvetica Neue"/>
                  <a:buNone/>
                </a:pPr>
                <a:r>
                  <a:rPr lang="en" sz="1100" b="1" i="0" u="none" strike="noStrike" cap="none">
                    <a:solidFill>
                      <a:srgbClr val="EB220C"/>
                    </a:solidFill>
                    <a:latin typeface="Helvetica Neue"/>
                    <a:ea typeface="Helvetica Neue"/>
                    <a:cs typeface="Helvetica Neue"/>
                    <a:sym typeface="Helvetica Neue"/>
                  </a:rPr>
                  <a:t>Record screen</a:t>
                </a:r>
                <a:endParaRPr sz="500"/>
              </a:p>
            </p:txBody>
          </p:sp>
        </p:grpSp>
      </p:grpSp>
      <p:grpSp>
        <p:nvGrpSpPr>
          <p:cNvPr id="327" name="Google Shape;327;p50"/>
          <p:cNvGrpSpPr/>
          <p:nvPr/>
        </p:nvGrpSpPr>
        <p:grpSpPr>
          <a:xfrm>
            <a:off x="295366" y="693516"/>
            <a:ext cx="8154812" cy="3805981"/>
            <a:chOff x="619741" y="323797"/>
            <a:chExt cx="6196666" cy="2840072"/>
          </a:xfrm>
        </p:grpSpPr>
        <p:pic>
          <p:nvPicPr>
            <p:cNvPr id="328" name="Google Shape;328;p50" descr="Image"/>
            <p:cNvPicPr preferRelativeResize="0"/>
            <p:nvPr/>
          </p:nvPicPr>
          <p:blipFill rotWithShape="1">
            <a:blip r:embed="rId7">
              <a:alphaModFix/>
            </a:blip>
            <a:srcRect/>
            <a:stretch/>
          </p:blipFill>
          <p:spPr>
            <a:xfrm>
              <a:off x="6032006" y="928510"/>
              <a:ext cx="776912" cy="776912"/>
            </a:xfrm>
            <a:prstGeom prst="rect">
              <a:avLst/>
            </a:prstGeom>
            <a:noFill/>
            <a:ln>
              <a:noFill/>
            </a:ln>
          </p:spPr>
        </p:pic>
        <p:pic>
          <p:nvPicPr>
            <p:cNvPr id="329" name="Google Shape;329;p50" descr="Image"/>
            <p:cNvPicPr preferRelativeResize="0"/>
            <p:nvPr/>
          </p:nvPicPr>
          <p:blipFill rotWithShape="1">
            <a:blip r:embed="rId8">
              <a:alphaModFix/>
            </a:blip>
            <a:srcRect/>
            <a:stretch/>
          </p:blipFill>
          <p:spPr>
            <a:xfrm>
              <a:off x="6120697" y="2214873"/>
              <a:ext cx="695709" cy="695709"/>
            </a:xfrm>
            <a:prstGeom prst="rect">
              <a:avLst/>
            </a:prstGeom>
            <a:noFill/>
            <a:ln>
              <a:noFill/>
            </a:ln>
          </p:spPr>
        </p:pic>
        <p:pic>
          <p:nvPicPr>
            <p:cNvPr id="330" name="Google Shape;330;p50" descr="Image"/>
            <p:cNvPicPr preferRelativeResize="0"/>
            <p:nvPr/>
          </p:nvPicPr>
          <p:blipFill rotWithShape="1">
            <a:blip r:embed="rId9">
              <a:alphaModFix/>
            </a:blip>
            <a:srcRect/>
            <a:stretch/>
          </p:blipFill>
          <p:spPr>
            <a:xfrm>
              <a:off x="619741" y="2012413"/>
              <a:ext cx="987872" cy="987872"/>
            </a:xfrm>
            <a:prstGeom prst="rect">
              <a:avLst/>
            </a:prstGeom>
            <a:noFill/>
            <a:ln>
              <a:noFill/>
            </a:ln>
          </p:spPr>
        </p:pic>
        <p:grpSp>
          <p:nvGrpSpPr>
            <p:cNvPr id="331" name="Google Shape;331;p50"/>
            <p:cNvGrpSpPr/>
            <p:nvPr/>
          </p:nvGrpSpPr>
          <p:grpSpPr>
            <a:xfrm>
              <a:off x="3099899" y="2140434"/>
              <a:ext cx="987863" cy="1023436"/>
              <a:chOff x="-197593" y="0"/>
              <a:chExt cx="2634300" cy="2729163"/>
            </a:xfrm>
          </p:grpSpPr>
          <p:pic>
            <p:nvPicPr>
              <p:cNvPr id="332" name="Google Shape;332;p50" descr="Image"/>
              <p:cNvPicPr preferRelativeResize="0"/>
              <p:nvPr/>
            </p:nvPicPr>
            <p:blipFill rotWithShape="1">
              <a:blip r:embed="rId10">
                <a:alphaModFix/>
              </a:blip>
              <a:srcRect/>
              <a:stretch/>
            </p:blipFill>
            <p:spPr>
              <a:xfrm>
                <a:off x="0" y="0"/>
                <a:ext cx="2071763" cy="2071763"/>
              </a:xfrm>
              <a:prstGeom prst="rect">
                <a:avLst/>
              </a:prstGeom>
              <a:noFill/>
              <a:ln>
                <a:noFill/>
              </a:ln>
            </p:spPr>
          </p:pic>
          <p:sp>
            <p:nvSpPr>
              <p:cNvPr id="333" name="Google Shape;333;p50"/>
              <p:cNvSpPr txBox="1"/>
              <p:nvPr/>
            </p:nvSpPr>
            <p:spPr>
              <a:xfrm>
                <a:off x="-197593" y="2168763"/>
                <a:ext cx="2634300" cy="5604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r>
                  <a:rPr lang="en" sz="1500" b="1" dirty="0">
                    <a:latin typeface="Helvetica Neue"/>
                    <a:ea typeface="Helvetica Neue"/>
                    <a:cs typeface="Helvetica Neue"/>
                    <a:sym typeface="Helvetica Neue"/>
                  </a:rPr>
                  <a:t>Experiment Automator</a:t>
                </a:r>
                <a:endParaRPr sz="900" dirty="0"/>
              </a:p>
            </p:txBody>
          </p:sp>
        </p:grpSp>
        <p:pic>
          <p:nvPicPr>
            <p:cNvPr id="334" name="Google Shape;334;p50" descr="Image"/>
            <p:cNvPicPr preferRelativeResize="0"/>
            <p:nvPr/>
          </p:nvPicPr>
          <p:blipFill rotWithShape="1">
            <a:blip r:embed="rId11">
              <a:alphaModFix/>
            </a:blip>
            <a:srcRect/>
            <a:stretch/>
          </p:blipFill>
          <p:spPr>
            <a:xfrm>
              <a:off x="3141731" y="500527"/>
              <a:ext cx="850424" cy="850424"/>
            </a:xfrm>
            <a:prstGeom prst="rect">
              <a:avLst/>
            </a:prstGeom>
            <a:noFill/>
            <a:ln>
              <a:noFill/>
            </a:ln>
          </p:spPr>
        </p:pic>
        <p:sp>
          <p:nvSpPr>
            <p:cNvPr id="335" name="Google Shape;335;p50"/>
            <p:cNvSpPr txBox="1"/>
            <p:nvPr/>
          </p:nvSpPr>
          <p:spPr>
            <a:xfrm>
              <a:off x="3348697" y="323797"/>
              <a:ext cx="507000" cy="1944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r>
                <a:rPr lang="en" sz="1500" b="1" i="0" u="none" strike="noStrike" cap="none" dirty="0">
                  <a:solidFill>
                    <a:srgbClr val="000000"/>
                  </a:solidFill>
                  <a:latin typeface="Helvetica Neue"/>
                  <a:ea typeface="Helvetica Neue"/>
                  <a:cs typeface="Helvetica Neue"/>
                  <a:sym typeface="Helvetica Neue"/>
                </a:rPr>
                <a:t>Replay </a:t>
              </a:r>
              <a:endParaRPr sz="900" dirty="0"/>
            </a:p>
          </p:txBody>
        </p:sp>
        <p:grpSp>
          <p:nvGrpSpPr>
            <p:cNvPr id="336" name="Google Shape;336;p50"/>
            <p:cNvGrpSpPr/>
            <p:nvPr/>
          </p:nvGrpSpPr>
          <p:grpSpPr>
            <a:xfrm>
              <a:off x="3634490" y="1201378"/>
              <a:ext cx="910011" cy="506055"/>
              <a:chOff x="3634490" y="1201378"/>
              <a:chExt cx="910011" cy="506055"/>
            </a:xfrm>
          </p:grpSpPr>
          <p:cxnSp>
            <p:nvCxnSpPr>
              <p:cNvPr id="337" name="Google Shape;337;p50"/>
              <p:cNvCxnSpPr/>
              <p:nvPr/>
            </p:nvCxnSpPr>
            <p:spPr>
              <a:xfrm rot="10800000" flipH="1">
                <a:off x="3645049" y="1261357"/>
                <a:ext cx="0" cy="289176"/>
              </a:xfrm>
              <a:prstGeom prst="straightConnector1">
                <a:avLst/>
              </a:prstGeom>
              <a:noFill/>
              <a:ln w="19050" cap="flat" cmpd="sng">
                <a:solidFill>
                  <a:srgbClr val="000000"/>
                </a:solidFill>
                <a:prstDash val="solid"/>
                <a:miter lim="400000"/>
                <a:headEnd type="none" w="sm" len="sm"/>
                <a:tailEnd type="triangle" w="med" len="med"/>
              </a:ln>
            </p:spPr>
          </p:cxnSp>
          <p:pic>
            <p:nvPicPr>
              <p:cNvPr id="338" name="Google Shape;338;p50" descr="Image"/>
              <p:cNvPicPr preferRelativeResize="0"/>
              <p:nvPr/>
            </p:nvPicPr>
            <p:blipFill rotWithShape="1">
              <a:blip r:embed="rId12">
                <a:alphaModFix/>
              </a:blip>
              <a:srcRect/>
              <a:stretch/>
            </p:blipFill>
            <p:spPr>
              <a:xfrm>
                <a:off x="4038446" y="1201378"/>
                <a:ext cx="506055" cy="506055"/>
              </a:xfrm>
              <a:prstGeom prst="rect">
                <a:avLst/>
              </a:prstGeom>
              <a:noFill/>
              <a:ln>
                <a:noFill/>
              </a:ln>
            </p:spPr>
          </p:pic>
          <p:cxnSp>
            <p:nvCxnSpPr>
              <p:cNvPr id="339" name="Google Shape;339;p50"/>
              <p:cNvCxnSpPr/>
              <p:nvPr/>
            </p:nvCxnSpPr>
            <p:spPr>
              <a:xfrm flipH="1">
                <a:off x="3634490" y="1544209"/>
                <a:ext cx="453764" cy="0"/>
              </a:xfrm>
              <a:prstGeom prst="straightConnector1">
                <a:avLst/>
              </a:prstGeom>
              <a:noFill/>
              <a:ln w="19050" cap="flat" cmpd="sng">
                <a:solidFill>
                  <a:srgbClr val="000000"/>
                </a:solidFill>
                <a:prstDash val="solid"/>
                <a:miter lim="400000"/>
                <a:headEnd type="none" w="sm" len="sm"/>
                <a:tailEnd type="none" w="sm" len="sm"/>
              </a:ln>
            </p:spPr>
          </p:cxnSp>
        </p:grpSp>
        <p:pic>
          <p:nvPicPr>
            <p:cNvPr id="340" name="Google Shape;340;p50" descr="pngkey.com-usb-icon-png-1393232.png"/>
            <p:cNvPicPr preferRelativeResize="0"/>
            <p:nvPr/>
          </p:nvPicPr>
          <p:blipFill rotWithShape="1">
            <a:blip r:embed="rId13">
              <a:alphaModFix/>
            </a:blip>
            <a:srcRect/>
            <a:stretch/>
          </p:blipFill>
          <p:spPr>
            <a:xfrm>
              <a:off x="1433975" y="2688576"/>
              <a:ext cx="359949" cy="172900"/>
            </a:xfrm>
            <a:prstGeom prst="rect">
              <a:avLst/>
            </a:prstGeom>
            <a:noFill/>
            <a:ln>
              <a:noFill/>
            </a:ln>
          </p:spPr>
        </p:pic>
        <p:sp>
          <p:nvSpPr>
            <p:cNvPr id="341" name="Google Shape;341;p50"/>
            <p:cNvSpPr/>
            <p:nvPr/>
          </p:nvSpPr>
          <p:spPr>
            <a:xfrm>
              <a:off x="3426072" y="741736"/>
              <a:ext cx="281718" cy="1932174"/>
            </a:xfrm>
            <a:custGeom>
              <a:avLst/>
              <a:gdLst/>
              <a:ahLst/>
              <a:cxnLst/>
              <a:rect l="l" t="t" r="r" b="b"/>
              <a:pathLst>
                <a:path w="21600" h="21600" extrusionOk="0">
                  <a:moveTo>
                    <a:pt x="10800" y="21600"/>
                  </a:moveTo>
                  <a:cubicBezTo>
                    <a:pt x="10800" y="21600"/>
                    <a:pt x="10800" y="21600"/>
                    <a:pt x="10800" y="21600"/>
                  </a:cubicBezTo>
                  <a:cubicBezTo>
                    <a:pt x="16765" y="21600"/>
                    <a:pt x="21600" y="20895"/>
                    <a:pt x="21600" y="20025"/>
                  </a:cubicBezTo>
                  <a:cubicBezTo>
                    <a:pt x="21600" y="20025"/>
                    <a:pt x="21600" y="20025"/>
                    <a:pt x="21600" y="20025"/>
                  </a:cubicBezTo>
                  <a:lnTo>
                    <a:pt x="21600" y="1575"/>
                  </a:lnTo>
                  <a:cubicBezTo>
                    <a:pt x="21600" y="1575"/>
                    <a:pt x="21600" y="1575"/>
                    <a:pt x="21600" y="1575"/>
                  </a:cubicBezTo>
                  <a:cubicBezTo>
                    <a:pt x="21600" y="705"/>
                    <a:pt x="16765" y="0"/>
                    <a:pt x="10800" y="0"/>
                  </a:cubicBezTo>
                  <a:cubicBezTo>
                    <a:pt x="10800" y="0"/>
                    <a:pt x="10800" y="0"/>
                    <a:pt x="10800" y="0"/>
                  </a:cubicBezTo>
                  <a:cubicBezTo>
                    <a:pt x="10800" y="0"/>
                    <a:pt x="10800" y="0"/>
                    <a:pt x="10800" y="0"/>
                  </a:cubicBezTo>
                  <a:cubicBezTo>
                    <a:pt x="4835" y="0"/>
                    <a:pt x="0" y="705"/>
                    <a:pt x="0" y="1575"/>
                  </a:cubicBezTo>
                  <a:cubicBezTo>
                    <a:pt x="0" y="1575"/>
                    <a:pt x="0" y="1575"/>
                    <a:pt x="0" y="1575"/>
                  </a:cubicBezTo>
                  <a:lnTo>
                    <a:pt x="0" y="20025"/>
                  </a:lnTo>
                  <a:cubicBezTo>
                    <a:pt x="0" y="20025"/>
                    <a:pt x="0" y="20025"/>
                    <a:pt x="0" y="20025"/>
                  </a:cubicBezTo>
                  <a:cubicBezTo>
                    <a:pt x="0" y="20895"/>
                    <a:pt x="4835" y="21600"/>
                    <a:pt x="10800" y="21600"/>
                  </a:cubicBezTo>
                  <a:cubicBezTo>
                    <a:pt x="10800" y="21600"/>
                    <a:pt x="10800" y="21600"/>
                    <a:pt x="10800" y="21600"/>
                  </a:cubicBezTo>
                  <a:close/>
                </a:path>
              </a:pathLst>
            </a:custGeom>
            <a:noFill/>
            <a:ln w="38100" cap="flat" cmpd="sng">
              <a:solidFill>
                <a:srgbClr val="595959"/>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1200" b="0" i="0" u="none" strike="noStrike" cap="none">
                <a:solidFill>
                  <a:srgbClr val="FFFFFF"/>
                </a:solidFill>
                <a:latin typeface="Helvetica Neue"/>
                <a:ea typeface="Helvetica Neue"/>
                <a:cs typeface="Helvetica Neue"/>
                <a:sym typeface="Helvetica Neue"/>
              </a:endParaRPr>
            </a:p>
          </p:txBody>
        </p:sp>
        <p:sp>
          <p:nvSpPr>
            <p:cNvPr id="342" name="Google Shape;342;p50"/>
            <p:cNvSpPr/>
            <p:nvPr/>
          </p:nvSpPr>
          <p:spPr>
            <a:xfrm rot="-5400000">
              <a:off x="2475704" y="1362699"/>
              <a:ext cx="257472" cy="2364930"/>
            </a:xfrm>
            <a:custGeom>
              <a:avLst/>
              <a:gdLst/>
              <a:ahLst/>
              <a:cxnLst/>
              <a:rect l="l" t="t" r="r" b="b"/>
              <a:pathLst>
                <a:path w="21600" h="21600" extrusionOk="0">
                  <a:moveTo>
                    <a:pt x="10800" y="21600"/>
                  </a:moveTo>
                  <a:cubicBezTo>
                    <a:pt x="10800" y="21600"/>
                    <a:pt x="10800" y="21600"/>
                    <a:pt x="10800" y="21600"/>
                  </a:cubicBezTo>
                  <a:cubicBezTo>
                    <a:pt x="16765" y="21600"/>
                    <a:pt x="21600" y="21051"/>
                    <a:pt x="21600" y="20373"/>
                  </a:cubicBezTo>
                  <a:cubicBezTo>
                    <a:pt x="21600" y="20373"/>
                    <a:pt x="21600" y="20373"/>
                    <a:pt x="21600" y="20373"/>
                  </a:cubicBezTo>
                  <a:lnTo>
                    <a:pt x="21600" y="1227"/>
                  </a:lnTo>
                  <a:cubicBezTo>
                    <a:pt x="21600" y="1227"/>
                    <a:pt x="21600" y="1227"/>
                    <a:pt x="21600" y="1227"/>
                  </a:cubicBezTo>
                  <a:cubicBezTo>
                    <a:pt x="21600" y="549"/>
                    <a:pt x="16765" y="0"/>
                    <a:pt x="10800" y="0"/>
                  </a:cubicBezTo>
                  <a:cubicBezTo>
                    <a:pt x="10800" y="0"/>
                    <a:pt x="10800" y="0"/>
                    <a:pt x="10800" y="0"/>
                  </a:cubicBezTo>
                  <a:cubicBezTo>
                    <a:pt x="10800" y="0"/>
                    <a:pt x="10800" y="0"/>
                    <a:pt x="10800" y="0"/>
                  </a:cubicBezTo>
                  <a:cubicBezTo>
                    <a:pt x="4835" y="0"/>
                    <a:pt x="0" y="549"/>
                    <a:pt x="0" y="1227"/>
                  </a:cubicBezTo>
                  <a:cubicBezTo>
                    <a:pt x="0" y="1227"/>
                    <a:pt x="0" y="1227"/>
                    <a:pt x="0" y="1227"/>
                  </a:cubicBezTo>
                  <a:lnTo>
                    <a:pt x="0" y="20373"/>
                  </a:lnTo>
                  <a:cubicBezTo>
                    <a:pt x="0" y="20373"/>
                    <a:pt x="0" y="20373"/>
                    <a:pt x="0" y="20373"/>
                  </a:cubicBezTo>
                  <a:cubicBezTo>
                    <a:pt x="0" y="21051"/>
                    <a:pt x="4835" y="21600"/>
                    <a:pt x="10800" y="21600"/>
                  </a:cubicBezTo>
                  <a:cubicBezTo>
                    <a:pt x="10800" y="21600"/>
                    <a:pt x="10800" y="21600"/>
                    <a:pt x="10800" y="21600"/>
                  </a:cubicBezTo>
                  <a:close/>
                </a:path>
              </a:pathLst>
            </a:custGeom>
            <a:noFill/>
            <a:ln w="38100" cap="flat" cmpd="sng">
              <a:solidFill>
                <a:srgbClr val="5F6368"/>
              </a:solidFill>
              <a:prstDash val="solid"/>
              <a:miter lim="400000"/>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200"/>
                <a:buFont typeface="Helvetica Neue"/>
                <a:buNone/>
              </a:pPr>
              <a:endParaRPr sz="900" b="0" i="0" u="none" strike="noStrike" cap="none">
                <a:solidFill>
                  <a:srgbClr val="FFFFFF"/>
                </a:solidFill>
                <a:latin typeface="Helvetica Neue"/>
                <a:ea typeface="Helvetica Neue"/>
                <a:cs typeface="Helvetica Neue"/>
                <a:sym typeface="Helvetica Neue"/>
              </a:endParaRPr>
            </a:p>
          </p:txBody>
        </p:sp>
        <p:cxnSp>
          <p:nvCxnSpPr>
            <p:cNvPr id="343" name="Google Shape;343;p50"/>
            <p:cNvCxnSpPr/>
            <p:nvPr/>
          </p:nvCxnSpPr>
          <p:spPr>
            <a:xfrm>
              <a:off x="3951991" y="2583131"/>
              <a:ext cx="2205300" cy="0"/>
            </a:xfrm>
            <a:prstGeom prst="straightConnector1">
              <a:avLst/>
            </a:prstGeom>
            <a:noFill/>
            <a:ln w="28575" cap="flat" cmpd="sng">
              <a:solidFill>
                <a:srgbClr val="000000"/>
              </a:solidFill>
              <a:prstDash val="solid"/>
              <a:miter lim="400000"/>
              <a:headEnd type="none" w="sm" len="sm"/>
              <a:tailEnd type="triangle" w="med" len="med"/>
            </a:ln>
          </p:spPr>
        </p:cxnSp>
      </p:grpSp>
      <p:sp>
        <p:nvSpPr>
          <p:cNvPr id="344" name="Google Shape;344;p50"/>
          <p:cNvSpPr txBox="1"/>
          <p:nvPr/>
        </p:nvSpPr>
        <p:spPr>
          <a:xfrm>
            <a:off x="7227675" y="4150800"/>
            <a:ext cx="1511100" cy="1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latin typeface="Helvetica Neue"/>
                <a:ea typeface="Helvetica Neue"/>
                <a:cs typeface="Helvetica Neue"/>
                <a:sym typeface="Helvetica Neue"/>
              </a:rPr>
              <a:t>Video storage</a:t>
            </a:r>
            <a:endParaRPr sz="1500" b="1">
              <a:latin typeface="Helvetica Neue"/>
              <a:ea typeface="Helvetica Neue"/>
              <a:cs typeface="Helvetica Neue"/>
              <a:sym typeface="Helvetica Neue"/>
            </a:endParaRPr>
          </a:p>
        </p:txBody>
      </p:sp>
      <p:sp>
        <p:nvSpPr>
          <p:cNvPr id="345" name="Google Shape;345;p50"/>
          <p:cNvSpPr txBox="1"/>
          <p:nvPr/>
        </p:nvSpPr>
        <p:spPr>
          <a:xfrm>
            <a:off x="7464375" y="2609338"/>
            <a:ext cx="1037700" cy="33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latin typeface="Helvetica Neue"/>
                <a:ea typeface="Helvetica Neue"/>
                <a:cs typeface="Helvetica Neue"/>
                <a:sym typeface="Helvetica Neue"/>
              </a:rPr>
              <a:t>Web server</a:t>
            </a:r>
            <a:endParaRPr sz="1500" b="1">
              <a:latin typeface="Helvetica Neue"/>
              <a:ea typeface="Helvetica Neue"/>
              <a:cs typeface="Helvetica Neue"/>
              <a:sym typeface="Helvetica Neue"/>
            </a:endParaRPr>
          </a:p>
        </p:txBody>
      </p:sp>
      <p:grpSp>
        <p:nvGrpSpPr>
          <p:cNvPr id="346" name="Google Shape;346;p50"/>
          <p:cNvGrpSpPr/>
          <p:nvPr/>
        </p:nvGrpSpPr>
        <p:grpSpPr>
          <a:xfrm>
            <a:off x="1272377" y="1451248"/>
            <a:ext cx="2940135" cy="2404155"/>
            <a:chOff x="1708975" y="1480749"/>
            <a:chExt cx="1964018" cy="1488457"/>
          </a:xfrm>
        </p:grpSpPr>
        <p:sp>
          <p:nvSpPr>
            <p:cNvPr id="347" name="Google Shape;347;p50"/>
            <p:cNvSpPr txBox="1"/>
            <p:nvPr/>
          </p:nvSpPr>
          <p:spPr>
            <a:xfrm>
              <a:off x="1708980" y="2153549"/>
              <a:ext cx="1674900" cy="2103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r>
                <a:rPr lang="en" b="1" i="0" u="none" strike="noStrike" cap="none">
                  <a:solidFill>
                    <a:srgbClr val="FF0000"/>
                  </a:solidFill>
                  <a:latin typeface="Helvetica Neue"/>
                  <a:ea typeface="Helvetica Neue"/>
                  <a:cs typeface="Helvetica Neue"/>
                  <a:sym typeface="Helvetica Neue"/>
                </a:rPr>
                <a:t>Request www.npr.org</a:t>
              </a:r>
              <a:endParaRPr sz="800">
                <a:solidFill>
                  <a:srgbClr val="FF0000"/>
                </a:solidFill>
              </a:endParaRPr>
            </a:p>
          </p:txBody>
        </p:sp>
        <p:sp>
          <p:nvSpPr>
            <p:cNvPr id="348" name="Google Shape;348;p50"/>
            <p:cNvSpPr/>
            <p:nvPr/>
          </p:nvSpPr>
          <p:spPr>
            <a:xfrm>
              <a:off x="1708975" y="1480749"/>
              <a:ext cx="1964018" cy="1488457"/>
            </a:xfrm>
            <a:custGeom>
              <a:avLst/>
              <a:gdLst/>
              <a:ahLst/>
              <a:cxnLst/>
              <a:rect l="l" t="t" r="r" b="b"/>
              <a:pathLst>
                <a:path w="66268" h="82292" extrusionOk="0">
                  <a:moveTo>
                    <a:pt x="0" y="80652"/>
                  </a:moveTo>
                  <a:cubicBezTo>
                    <a:pt x="9247" y="79625"/>
                    <a:pt x="44435" y="87929"/>
                    <a:pt x="55480" y="74487"/>
                  </a:cubicBezTo>
                  <a:cubicBezTo>
                    <a:pt x="66525" y="61045"/>
                    <a:pt x="64470" y="12415"/>
                    <a:pt x="66268" y="0"/>
                  </a:cubicBezTo>
                </a:path>
              </a:pathLst>
            </a:custGeom>
            <a:noFill/>
            <a:ln w="38100" cap="flat" cmpd="sng">
              <a:solidFill>
                <a:srgbClr val="FF0000"/>
              </a:solidFill>
              <a:prstDash val="solid"/>
              <a:round/>
              <a:headEnd type="none" w="med" len="med"/>
              <a:tailEnd type="triangle" w="med" len="med"/>
            </a:ln>
          </p:spPr>
        </p:sp>
      </p:grpSp>
      <p:grpSp>
        <p:nvGrpSpPr>
          <p:cNvPr id="349" name="Google Shape;349;p50"/>
          <p:cNvGrpSpPr/>
          <p:nvPr/>
        </p:nvGrpSpPr>
        <p:grpSpPr>
          <a:xfrm>
            <a:off x="1321488" y="1604819"/>
            <a:ext cx="2877974" cy="2120181"/>
            <a:chOff x="1625735" y="1356775"/>
            <a:chExt cx="2172056" cy="1585300"/>
          </a:xfrm>
        </p:grpSpPr>
        <p:sp>
          <p:nvSpPr>
            <p:cNvPr id="350" name="Google Shape;350;p50"/>
            <p:cNvSpPr txBox="1"/>
            <p:nvPr/>
          </p:nvSpPr>
          <p:spPr>
            <a:xfrm>
              <a:off x="1625735" y="1974619"/>
              <a:ext cx="1674900" cy="2103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r>
                <a:rPr lang="en" b="1" i="0" u="none" strike="noStrike" cap="none">
                  <a:solidFill>
                    <a:srgbClr val="38761D"/>
                  </a:solidFill>
                  <a:latin typeface="Helvetica Neue"/>
                  <a:ea typeface="Helvetica Neue"/>
                  <a:cs typeface="Helvetica Neue"/>
                  <a:sym typeface="Helvetica Neue"/>
                </a:rPr>
                <a:t>Replay www.npr.org</a:t>
              </a:r>
              <a:endParaRPr sz="800">
                <a:solidFill>
                  <a:srgbClr val="38761D"/>
                </a:solidFill>
              </a:endParaRPr>
            </a:p>
          </p:txBody>
        </p:sp>
        <p:sp>
          <p:nvSpPr>
            <p:cNvPr id="351" name="Google Shape;351;p50"/>
            <p:cNvSpPr/>
            <p:nvPr/>
          </p:nvSpPr>
          <p:spPr>
            <a:xfrm>
              <a:off x="1632775" y="1356775"/>
              <a:ext cx="2165016" cy="1585300"/>
            </a:xfrm>
            <a:custGeom>
              <a:avLst/>
              <a:gdLst/>
              <a:ahLst/>
              <a:cxnLst/>
              <a:rect l="l" t="t" r="r" b="b"/>
              <a:pathLst>
                <a:path w="65079" h="58563" extrusionOk="0">
                  <a:moveTo>
                    <a:pt x="62673" y="0"/>
                  </a:moveTo>
                  <a:cubicBezTo>
                    <a:pt x="62159" y="8219"/>
                    <a:pt x="70037" y="39556"/>
                    <a:pt x="59591" y="49316"/>
                  </a:cubicBezTo>
                  <a:cubicBezTo>
                    <a:pt x="49146" y="59077"/>
                    <a:pt x="9932" y="57022"/>
                    <a:pt x="0" y="58563"/>
                  </a:cubicBezTo>
                </a:path>
              </a:pathLst>
            </a:custGeom>
            <a:noFill/>
            <a:ln w="38100" cap="flat" cmpd="sng">
              <a:solidFill>
                <a:srgbClr val="6AA84F"/>
              </a:solidFill>
              <a:prstDash val="solid"/>
              <a:round/>
              <a:headEnd type="none" w="med" len="med"/>
              <a:tailEnd type="triangle" w="med" len="med"/>
            </a:ln>
          </p:spPr>
        </p:sp>
      </p:grpSp>
      <p:grpSp>
        <p:nvGrpSpPr>
          <p:cNvPr id="352" name="Google Shape;352;p50"/>
          <p:cNvGrpSpPr/>
          <p:nvPr/>
        </p:nvGrpSpPr>
        <p:grpSpPr>
          <a:xfrm>
            <a:off x="4480713" y="1002400"/>
            <a:ext cx="2183788" cy="654850"/>
            <a:chOff x="4480713" y="1002400"/>
            <a:chExt cx="2183788" cy="654850"/>
          </a:xfrm>
        </p:grpSpPr>
        <p:sp>
          <p:nvSpPr>
            <p:cNvPr id="353" name="Google Shape;353;p50"/>
            <p:cNvSpPr txBox="1"/>
            <p:nvPr/>
          </p:nvSpPr>
          <p:spPr>
            <a:xfrm>
              <a:off x="4636200" y="1002400"/>
              <a:ext cx="2028300" cy="2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016D01"/>
                  </a:solidFill>
                  <a:latin typeface="Helvetica Neue"/>
                  <a:ea typeface="Helvetica Neue"/>
                  <a:cs typeface="Helvetica Neue"/>
                  <a:sym typeface="Helvetica Neue"/>
                </a:rPr>
                <a:t>Inject </a:t>
              </a:r>
              <a:endParaRPr sz="1100" b="1">
                <a:solidFill>
                  <a:srgbClr val="016D01"/>
                </a:solidFill>
                <a:latin typeface="Helvetica Neue"/>
                <a:ea typeface="Helvetica Neue"/>
                <a:cs typeface="Helvetica Neue"/>
                <a:sym typeface="Helvetica Neue"/>
              </a:endParaRPr>
            </a:p>
            <a:p>
              <a:pPr marL="0" lvl="0" indent="0" algn="ctr" rtl="0">
                <a:spcBef>
                  <a:spcPts val="0"/>
                </a:spcBef>
                <a:spcAft>
                  <a:spcPts val="0"/>
                </a:spcAft>
                <a:buNone/>
              </a:pPr>
              <a:r>
                <a:rPr lang="en" sz="1100" b="1">
                  <a:solidFill>
                    <a:srgbClr val="016D01"/>
                  </a:solidFill>
                  <a:latin typeface="Helvetica Neue"/>
                  <a:ea typeface="Helvetica Neue"/>
                  <a:cs typeface="Helvetica Neue"/>
                  <a:sym typeface="Helvetica Neue"/>
                </a:rPr>
                <a:t>collector JS</a:t>
              </a:r>
              <a:endParaRPr sz="500">
                <a:solidFill>
                  <a:srgbClr val="016D01"/>
                </a:solidFill>
              </a:endParaRPr>
            </a:p>
          </p:txBody>
        </p:sp>
        <p:sp>
          <p:nvSpPr>
            <p:cNvPr id="354" name="Google Shape;354;p50"/>
            <p:cNvSpPr/>
            <p:nvPr/>
          </p:nvSpPr>
          <p:spPr>
            <a:xfrm>
              <a:off x="4480713" y="1079325"/>
              <a:ext cx="583275" cy="577925"/>
            </a:xfrm>
            <a:custGeom>
              <a:avLst/>
              <a:gdLst/>
              <a:ahLst/>
              <a:cxnLst/>
              <a:rect l="l" t="t" r="r" b="b"/>
              <a:pathLst>
                <a:path w="23331" h="23117" extrusionOk="0">
                  <a:moveTo>
                    <a:pt x="0" y="0"/>
                  </a:moveTo>
                  <a:cubicBezTo>
                    <a:pt x="3853" y="1370"/>
                    <a:pt x="21405" y="4367"/>
                    <a:pt x="23117" y="8220"/>
                  </a:cubicBezTo>
                  <a:cubicBezTo>
                    <a:pt x="24830" y="12073"/>
                    <a:pt x="12415" y="20634"/>
                    <a:pt x="10275" y="23117"/>
                  </a:cubicBezTo>
                </a:path>
              </a:pathLst>
            </a:custGeom>
            <a:noFill/>
            <a:ln w="38100" cap="flat" cmpd="sng">
              <a:solidFill>
                <a:srgbClr val="38761D"/>
              </a:solidFill>
              <a:prstDash val="solid"/>
              <a:round/>
              <a:headEnd type="none" w="med" len="med"/>
              <a:tailEnd type="triangle" w="med" len="med"/>
            </a:ln>
          </p:spPr>
        </p:sp>
      </p:grpSp>
      <p:grpSp>
        <p:nvGrpSpPr>
          <p:cNvPr id="355" name="Google Shape;355;p50"/>
          <p:cNvGrpSpPr/>
          <p:nvPr/>
        </p:nvGrpSpPr>
        <p:grpSpPr>
          <a:xfrm>
            <a:off x="1492350" y="3467588"/>
            <a:ext cx="1965000" cy="257400"/>
            <a:chOff x="216500" y="1700388"/>
            <a:chExt cx="1965000" cy="257400"/>
          </a:xfrm>
        </p:grpSpPr>
        <p:cxnSp>
          <p:nvCxnSpPr>
            <p:cNvPr id="356" name="Google Shape;356;p50"/>
            <p:cNvCxnSpPr/>
            <p:nvPr/>
          </p:nvCxnSpPr>
          <p:spPr>
            <a:xfrm flipH="1">
              <a:off x="216500" y="1730250"/>
              <a:ext cx="1965000" cy="12900"/>
            </a:xfrm>
            <a:prstGeom prst="straightConnector1">
              <a:avLst/>
            </a:prstGeom>
            <a:noFill/>
            <a:ln w="28575" cap="flat" cmpd="sng">
              <a:solidFill>
                <a:srgbClr val="0000FF"/>
              </a:solidFill>
              <a:prstDash val="solid"/>
              <a:round/>
              <a:headEnd type="none" w="med" len="med"/>
              <a:tailEnd type="triangle" w="med" len="med"/>
            </a:ln>
          </p:spPr>
        </p:cxnSp>
        <p:sp>
          <p:nvSpPr>
            <p:cNvPr id="357" name="Google Shape;357;p50"/>
            <p:cNvSpPr txBox="1"/>
            <p:nvPr/>
          </p:nvSpPr>
          <p:spPr>
            <a:xfrm>
              <a:off x="292688" y="1700388"/>
              <a:ext cx="1399800" cy="2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FF"/>
                  </a:solidFill>
                  <a:latin typeface="Helvetica Neue"/>
                  <a:ea typeface="Helvetica Neue"/>
                  <a:cs typeface="Helvetica Neue"/>
                  <a:sym typeface="Helvetica Neue"/>
                </a:rPr>
                <a:t>Install browser</a:t>
              </a:r>
              <a:endParaRPr>
                <a:solidFill>
                  <a:srgbClr val="0000FF"/>
                </a:solidFill>
                <a:latin typeface="Helvetica Neue"/>
                <a:ea typeface="Helvetica Neue"/>
                <a:cs typeface="Helvetica Neue"/>
                <a:sym typeface="Helvetica Neue"/>
              </a:endParaRPr>
            </a:p>
          </p:txBody>
        </p:sp>
      </p:grpSp>
      <p:grpSp>
        <p:nvGrpSpPr>
          <p:cNvPr id="358" name="Google Shape;358;p50"/>
          <p:cNvGrpSpPr/>
          <p:nvPr/>
        </p:nvGrpSpPr>
        <p:grpSpPr>
          <a:xfrm>
            <a:off x="1510243" y="3415691"/>
            <a:ext cx="2165100" cy="172800"/>
            <a:chOff x="878200" y="954938"/>
            <a:chExt cx="2165100" cy="172800"/>
          </a:xfrm>
        </p:grpSpPr>
        <p:cxnSp>
          <p:nvCxnSpPr>
            <p:cNvPr id="359" name="Google Shape;359;p50"/>
            <p:cNvCxnSpPr/>
            <p:nvPr/>
          </p:nvCxnSpPr>
          <p:spPr>
            <a:xfrm flipH="1">
              <a:off x="878200" y="1046600"/>
              <a:ext cx="1965000" cy="12900"/>
            </a:xfrm>
            <a:prstGeom prst="straightConnector1">
              <a:avLst/>
            </a:prstGeom>
            <a:noFill/>
            <a:ln w="28575" cap="flat" cmpd="sng">
              <a:solidFill>
                <a:srgbClr val="0000FF"/>
              </a:solidFill>
              <a:prstDash val="solid"/>
              <a:round/>
              <a:headEnd type="none" w="med" len="med"/>
              <a:tailEnd type="triangle" w="med" len="med"/>
            </a:ln>
          </p:spPr>
        </p:cxnSp>
        <p:sp>
          <p:nvSpPr>
            <p:cNvPr id="360" name="Google Shape;360;p50"/>
            <p:cNvSpPr txBox="1"/>
            <p:nvPr/>
          </p:nvSpPr>
          <p:spPr>
            <a:xfrm>
              <a:off x="878200" y="954938"/>
              <a:ext cx="2165100" cy="1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0000FF"/>
                  </a:solidFill>
                  <a:latin typeface="Helvetica Neue"/>
                  <a:ea typeface="Helvetica Neue"/>
                  <a:cs typeface="Helvetica Neue"/>
                  <a:sym typeface="Helvetica Neue"/>
                </a:rPr>
                <a:t>Bypass splash screens</a:t>
              </a:r>
              <a:endParaRPr dirty="0">
                <a:solidFill>
                  <a:srgbClr val="0000FF"/>
                </a:solidFill>
                <a:latin typeface="Helvetica Neue"/>
                <a:ea typeface="Helvetica Neue"/>
                <a:cs typeface="Helvetica Neue"/>
                <a:sym typeface="Helvetica Neue"/>
              </a:endParaRPr>
            </a:p>
          </p:txBody>
        </p:sp>
      </p:grpSp>
      <p:grpSp>
        <p:nvGrpSpPr>
          <p:cNvPr id="361" name="Google Shape;361;p50"/>
          <p:cNvGrpSpPr/>
          <p:nvPr/>
        </p:nvGrpSpPr>
        <p:grpSpPr>
          <a:xfrm>
            <a:off x="1323838" y="1123606"/>
            <a:ext cx="6897014" cy="2575010"/>
            <a:chOff x="339932" y="1194213"/>
            <a:chExt cx="6557343" cy="2452624"/>
          </a:xfrm>
        </p:grpSpPr>
        <p:grpSp>
          <p:nvGrpSpPr>
            <p:cNvPr id="362" name="Google Shape;362;p50"/>
            <p:cNvGrpSpPr/>
            <p:nvPr/>
          </p:nvGrpSpPr>
          <p:grpSpPr>
            <a:xfrm>
              <a:off x="339932" y="2052936"/>
              <a:ext cx="5822400" cy="1593900"/>
              <a:chOff x="339932" y="2052936"/>
              <a:chExt cx="5822400" cy="1593900"/>
            </a:xfrm>
          </p:grpSpPr>
          <p:sp>
            <p:nvSpPr>
              <p:cNvPr id="363" name="Google Shape;363;p50"/>
              <p:cNvSpPr txBox="1"/>
              <p:nvPr/>
            </p:nvSpPr>
            <p:spPr>
              <a:xfrm rot="-791691">
                <a:off x="3580446" y="2613989"/>
                <a:ext cx="1724323" cy="210603"/>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16D01"/>
                  </a:buClr>
                  <a:buSzPts val="1100"/>
                  <a:buFont typeface="Helvetica Neue"/>
                  <a:buNone/>
                </a:pPr>
                <a:r>
                  <a:rPr lang="en" sz="1300" b="1" i="0" u="none" strike="noStrike" cap="none">
                    <a:solidFill>
                      <a:srgbClr val="38761D"/>
                    </a:solidFill>
                    <a:latin typeface="Helvetica Neue"/>
                    <a:ea typeface="Helvetica Neue"/>
                    <a:cs typeface="Helvetica Neue"/>
                    <a:sym typeface="Helvetica Neue"/>
                  </a:rPr>
                  <a:t>Send metrics via Ajax</a:t>
                </a:r>
                <a:endParaRPr sz="700">
                  <a:solidFill>
                    <a:srgbClr val="38761D"/>
                  </a:solidFill>
                </a:endParaRPr>
              </a:p>
            </p:txBody>
          </p:sp>
          <p:cxnSp>
            <p:nvCxnSpPr>
              <p:cNvPr id="364" name="Google Shape;364;p50"/>
              <p:cNvCxnSpPr/>
              <p:nvPr/>
            </p:nvCxnSpPr>
            <p:spPr>
              <a:xfrm rot="10800000" flipH="1">
                <a:off x="339932" y="2052936"/>
                <a:ext cx="5822400" cy="1593900"/>
              </a:xfrm>
              <a:prstGeom prst="straightConnector1">
                <a:avLst/>
              </a:prstGeom>
              <a:noFill/>
              <a:ln w="28575" cap="flat" cmpd="sng">
                <a:solidFill>
                  <a:srgbClr val="38761D"/>
                </a:solidFill>
                <a:prstDash val="solid"/>
                <a:round/>
                <a:headEnd type="none" w="med" len="med"/>
                <a:tailEnd type="triangle" w="med" len="med"/>
              </a:ln>
            </p:spPr>
          </p:cxnSp>
        </p:grpSp>
        <p:pic>
          <p:nvPicPr>
            <p:cNvPr id="365" name="Google Shape;365;p50"/>
            <p:cNvPicPr preferRelativeResize="0"/>
            <p:nvPr/>
          </p:nvPicPr>
          <p:blipFill>
            <a:blip r:embed="rId14">
              <a:alphaModFix/>
            </a:blip>
            <a:stretch>
              <a:fillRect/>
            </a:stretch>
          </p:blipFill>
          <p:spPr>
            <a:xfrm>
              <a:off x="6192425" y="1194213"/>
              <a:ext cx="704850" cy="276225"/>
            </a:xfrm>
            <a:prstGeom prst="rect">
              <a:avLst/>
            </a:prstGeom>
            <a:noFill/>
            <a:ln>
              <a:noFill/>
            </a:ln>
          </p:spPr>
        </p:pic>
      </p:grpSp>
      <p:sp>
        <p:nvSpPr>
          <p:cNvPr id="366" name="Google Shape;366;p50"/>
          <p:cNvSpPr txBox="1">
            <a:spLocks noGrp="1"/>
          </p:cNvSpPr>
          <p:nvPr>
            <p:ph type="ctrTitle" idx="4294967295"/>
          </p:nvPr>
        </p:nvSpPr>
        <p:spPr>
          <a:xfrm>
            <a:off x="441645" y="321840"/>
            <a:ext cx="3196436" cy="695700"/>
          </a:xfrm>
          <a:prstGeom prst="rect">
            <a:avLst/>
          </a:prstGeom>
          <a:noFill/>
          <a:ln>
            <a:noFill/>
          </a:ln>
        </p:spPr>
        <p:txBody>
          <a:bodyPr spcFirstLastPara="1" wrap="square" lIns="19050" tIns="19050" rIns="19050" bIns="19050" anchor="ctr" anchorCtr="0">
            <a:noAutofit/>
          </a:bodyPr>
          <a:lstStyle/>
          <a:p>
            <a:pPr>
              <a:buSzPts val="2600"/>
            </a:pPr>
            <a:r>
              <a:rPr lang="en" sz="2400" dirty="0">
                <a:latin typeface="+mj-lt"/>
              </a:rPr>
              <a:t>Testbed Workflow</a:t>
            </a:r>
            <a:endParaRPr sz="2400" dirty="0">
              <a:latin typeface="+mj-lt"/>
            </a:endParaRPr>
          </a:p>
        </p:txBody>
      </p:sp>
      <p:sp>
        <p:nvSpPr>
          <p:cNvPr id="367" name="Google Shape;367;p50"/>
          <p:cNvSpPr txBox="1"/>
          <p:nvPr/>
        </p:nvSpPr>
        <p:spPr>
          <a:xfrm>
            <a:off x="5344538" y="1763750"/>
            <a:ext cx="1296300" cy="33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mj-lt"/>
                <a:ea typeface="Helvetica Neue"/>
                <a:cs typeface="Helvetica Neue"/>
                <a:sym typeface="Helvetica Neue"/>
              </a:rPr>
              <a:t>Previously recorded pages</a:t>
            </a:r>
            <a:endParaRPr b="1" dirty="0">
              <a:latin typeface="+mj-lt"/>
              <a:ea typeface="Helvetica Neue"/>
              <a:cs typeface="Helvetica Neue"/>
              <a:sym typeface="Helvetica Neue"/>
            </a:endParaRPr>
          </a:p>
        </p:txBody>
      </p:sp>
      <p:grpSp>
        <p:nvGrpSpPr>
          <p:cNvPr id="50" name="Google Shape;358;p50">
            <a:extLst>
              <a:ext uri="{FF2B5EF4-FFF2-40B4-BE49-F238E27FC236}">
                <a16:creationId xmlns:a16="http://schemas.microsoft.com/office/drawing/2014/main" id="{F155C075-AC4D-8045-AB7A-37E0FC813D75}"/>
              </a:ext>
            </a:extLst>
          </p:cNvPr>
          <p:cNvGrpSpPr/>
          <p:nvPr/>
        </p:nvGrpSpPr>
        <p:grpSpPr>
          <a:xfrm>
            <a:off x="1501038" y="3404445"/>
            <a:ext cx="2165100" cy="172800"/>
            <a:chOff x="878200" y="954938"/>
            <a:chExt cx="2165100" cy="172800"/>
          </a:xfrm>
        </p:grpSpPr>
        <p:cxnSp>
          <p:nvCxnSpPr>
            <p:cNvPr id="51" name="Google Shape;359;p50">
              <a:extLst>
                <a:ext uri="{FF2B5EF4-FFF2-40B4-BE49-F238E27FC236}">
                  <a16:creationId xmlns:a16="http://schemas.microsoft.com/office/drawing/2014/main" id="{48FCDAF8-6B01-D34F-B5E7-42E8EF93EC6A}"/>
                </a:ext>
              </a:extLst>
            </p:cNvPr>
            <p:cNvCxnSpPr/>
            <p:nvPr/>
          </p:nvCxnSpPr>
          <p:spPr>
            <a:xfrm flipH="1">
              <a:off x="878200" y="1046600"/>
              <a:ext cx="1965000" cy="12900"/>
            </a:xfrm>
            <a:prstGeom prst="straightConnector1">
              <a:avLst/>
            </a:prstGeom>
            <a:noFill/>
            <a:ln w="28575" cap="flat" cmpd="sng">
              <a:solidFill>
                <a:srgbClr val="0000FF"/>
              </a:solidFill>
              <a:prstDash val="solid"/>
              <a:round/>
              <a:headEnd type="none" w="med" len="med"/>
              <a:tailEnd type="triangle" w="med" len="med"/>
            </a:ln>
          </p:spPr>
        </p:cxnSp>
        <p:sp>
          <p:nvSpPr>
            <p:cNvPr id="52" name="Google Shape;360;p50">
              <a:extLst>
                <a:ext uri="{FF2B5EF4-FFF2-40B4-BE49-F238E27FC236}">
                  <a16:creationId xmlns:a16="http://schemas.microsoft.com/office/drawing/2014/main" id="{0372BDE8-024B-4E43-829F-9312C14EBA57}"/>
                </a:ext>
              </a:extLst>
            </p:cNvPr>
            <p:cNvSpPr txBox="1"/>
            <p:nvPr/>
          </p:nvSpPr>
          <p:spPr>
            <a:xfrm>
              <a:off x="878200" y="954938"/>
              <a:ext cx="2165100" cy="1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0000FF"/>
                  </a:solidFill>
                  <a:latin typeface="Helvetica Neue"/>
                  <a:ea typeface="Helvetica Neue"/>
                  <a:cs typeface="Helvetica Neue"/>
                  <a:sym typeface="Helvetica Neue"/>
                </a:rPr>
                <a:t>Set network parameters</a:t>
              </a:r>
              <a:endParaRPr dirty="0">
                <a:solidFill>
                  <a:srgbClr val="0000FF"/>
                </a:solidFill>
                <a:latin typeface="Helvetica Neue"/>
                <a:ea typeface="Helvetica Neue"/>
                <a:cs typeface="Helvetica Neue"/>
                <a:sym typeface="Helvetica Neue"/>
              </a:endParaRPr>
            </a:p>
          </p:txBody>
        </p:sp>
      </p:grpSp>
      <p:sp>
        <p:nvSpPr>
          <p:cNvPr id="4" name="Freeform 3">
            <a:extLst>
              <a:ext uri="{FF2B5EF4-FFF2-40B4-BE49-F238E27FC236}">
                <a16:creationId xmlns:a16="http://schemas.microsoft.com/office/drawing/2014/main" id="{07B5FF7C-AC23-034D-8A7C-E69F40794AF7}"/>
              </a:ext>
            </a:extLst>
          </p:cNvPr>
          <p:cNvSpPr/>
          <p:nvPr/>
        </p:nvSpPr>
        <p:spPr>
          <a:xfrm>
            <a:off x="4194629" y="1538514"/>
            <a:ext cx="638628" cy="919624"/>
          </a:xfrm>
          <a:custGeom>
            <a:avLst/>
            <a:gdLst>
              <a:gd name="connsiteX0" fmla="*/ 638628 w 638628"/>
              <a:gd name="connsiteY0" fmla="*/ 653143 h 919624"/>
              <a:gd name="connsiteX1" fmla="*/ 232228 w 638628"/>
              <a:gd name="connsiteY1" fmla="*/ 885372 h 919624"/>
              <a:gd name="connsiteX2" fmla="*/ 0 w 638628"/>
              <a:gd name="connsiteY2" fmla="*/ 0 h 919624"/>
              <a:gd name="connsiteX3" fmla="*/ 0 w 638628"/>
              <a:gd name="connsiteY3" fmla="*/ 0 h 919624"/>
            </a:gdLst>
            <a:ahLst/>
            <a:cxnLst>
              <a:cxn ang="0">
                <a:pos x="connsiteX0" y="connsiteY0"/>
              </a:cxn>
              <a:cxn ang="0">
                <a:pos x="connsiteX1" y="connsiteY1"/>
              </a:cxn>
              <a:cxn ang="0">
                <a:pos x="connsiteX2" y="connsiteY2"/>
              </a:cxn>
              <a:cxn ang="0">
                <a:pos x="connsiteX3" y="connsiteY3"/>
              </a:cxn>
            </a:cxnLst>
            <a:rect l="l" t="t" r="r" b="b"/>
            <a:pathLst>
              <a:path w="638628" h="919624">
                <a:moveTo>
                  <a:pt x="638628" y="653143"/>
                </a:moveTo>
                <a:cubicBezTo>
                  <a:pt x="488647" y="823686"/>
                  <a:pt x="338666" y="994229"/>
                  <a:pt x="232228" y="885372"/>
                </a:cubicBezTo>
                <a:cubicBezTo>
                  <a:pt x="125790" y="776515"/>
                  <a:pt x="0" y="0"/>
                  <a:pt x="0" y="0"/>
                </a:cubicBezTo>
                <a:lnTo>
                  <a:pt x="0" y="0"/>
                </a:lnTo>
              </a:path>
            </a:pathLst>
          </a:custGeom>
          <a:ln w="38100" cap="flat" cmpd="sng" algn="ctr">
            <a:solidFill>
              <a:schemeClr val="accent3">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56" name="Google Shape;333;p50">
            <a:extLst>
              <a:ext uri="{FF2B5EF4-FFF2-40B4-BE49-F238E27FC236}">
                <a16:creationId xmlns:a16="http://schemas.microsoft.com/office/drawing/2014/main" id="{996D64A2-BEE9-E643-B407-45DC8260674C}"/>
              </a:ext>
            </a:extLst>
          </p:cNvPr>
          <p:cNvSpPr txBox="1"/>
          <p:nvPr/>
        </p:nvSpPr>
        <p:spPr>
          <a:xfrm>
            <a:off x="3566514" y="4225133"/>
            <a:ext cx="1300028" cy="281622"/>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000000"/>
              </a:buClr>
              <a:buSzPts val="1100"/>
              <a:buFont typeface="Helvetica Neue"/>
              <a:buNone/>
            </a:pPr>
            <a:r>
              <a:rPr lang="en" sz="1500" b="1" dirty="0">
                <a:solidFill>
                  <a:schemeClr val="accent5">
                    <a:lumMod val="75000"/>
                  </a:schemeClr>
                </a:solidFill>
                <a:latin typeface="Helvetica Neue"/>
                <a:ea typeface="Helvetica Neue"/>
                <a:cs typeface="Helvetica Neue"/>
                <a:sym typeface="Helvetica Neue"/>
              </a:rPr>
              <a:t>Experiment Automator</a:t>
            </a:r>
            <a:endParaRPr sz="900" dirty="0">
              <a:solidFill>
                <a:schemeClr val="accent5">
                  <a:lumMod val="75000"/>
                </a:schemeClr>
              </a:solidFill>
            </a:endParaRPr>
          </a:p>
        </p:txBody>
      </p:sp>
      <p:sp>
        <p:nvSpPr>
          <p:cNvPr id="63" name="Google Shape;278;p48">
            <a:extLst>
              <a:ext uri="{FF2B5EF4-FFF2-40B4-BE49-F238E27FC236}">
                <a16:creationId xmlns:a16="http://schemas.microsoft.com/office/drawing/2014/main" id="{49303233-7C18-F142-BCE8-4E93350F964F}"/>
              </a:ext>
            </a:extLst>
          </p:cNvPr>
          <p:cNvSpPr txBox="1">
            <a:spLocks/>
          </p:cNvSpPr>
          <p:nvPr/>
        </p:nvSpPr>
        <p:spPr>
          <a:xfrm>
            <a:off x="4516412" y="4905375"/>
            <a:ext cx="106414" cy="172897"/>
          </a:xfrm>
          <a:prstGeom prst="rect">
            <a:avLst/>
          </a:prstGeom>
          <a:noFill/>
          <a:ln>
            <a:noFill/>
          </a:ln>
        </p:spPr>
        <p:txBody>
          <a:bodyPr spcFirstLastPara="1" wrap="square" lIns="19050" tIns="19050" rIns="19050" bIns="1905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 smtClean="0"/>
              <a:pPr/>
              <a:t>9</a:t>
            </a:fld>
            <a:endParaRPr lang="en" sz="500"/>
          </a:p>
        </p:txBody>
      </p:sp>
      <p:pic>
        <p:nvPicPr>
          <p:cNvPr id="3" name="Audio 2">
            <a:hlinkClick r:id="" action="ppaction://media"/>
            <a:extLst>
              <a:ext uri="{FF2B5EF4-FFF2-40B4-BE49-F238E27FC236}">
                <a16:creationId xmlns:a16="http://schemas.microsoft.com/office/drawing/2014/main" id="{2C7F8312-C245-EF44-84B6-AF710BA8135C}"/>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1121"/>
    </mc:Choice>
    <mc:Fallback xmlns="">
      <p:transition spd="slow" advTm="111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xit" presetSubtype="0" fill="hold" nodeType="withEffect">
                                  <p:stCondLst>
                                    <p:cond delay="0"/>
                                  </p:stCondLst>
                                  <p:childTnLst>
                                    <p:animEffect transition="out" filter="fade">
                                      <p:cBhvr>
                                        <p:cTn id="8" dur="10"/>
                                        <p:tgtEl>
                                          <p:spTgt spid="358"/>
                                        </p:tgtEl>
                                      </p:cBhvr>
                                    </p:animEffect>
                                    <p:set>
                                      <p:cBhvr>
                                        <p:cTn id="9" dur="1" fill="hold">
                                          <p:stCondLst>
                                            <p:cond delay="9"/>
                                          </p:stCondLst>
                                        </p:cTn>
                                        <p:tgtEl>
                                          <p:spTgt spid="358"/>
                                        </p:tgtEl>
                                        <p:attrNameLst>
                                          <p:attrName>style.visibility</p:attrName>
                                        </p:attrNameLst>
                                      </p:cBhvr>
                                      <p:to>
                                        <p:strVal val="hidden"/>
                                      </p:to>
                                    </p:set>
                                  </p:childTnLst>
                                </p:cTn>
                              </p:par>
                              <p:par>
                                <p:cTn id="10" presetID="10" presetClass="exit" presetSubtype="0" fill="hold" nodeType="withEffect">
                                  <p:stCondLst>
                                    <p:cond delay="0"/>
                                  </p:stCondLst>
                                  <p:childTnLst>
                                    <p:animEffect transition="out" filter="fade">
                                      <p:cBhvr>
                                        <p:cTn id="11" dur="10"/>
                                        <p:tgtEl>
                                          <p:spTgt spid="355"/>
                                        </p:tgtEl>
                                      </p:cBhvr>
                                    </p:animEffect>
                                    <p:set>
                                      <p:cBhvr>
                                        <p:cTn id="12" dur="1" fill="hold">
                                          <p:stCondLst>
                                            <p:cond delay="9"/>
                                          </p:stCondLst>
                                        </p:cTn>
                                        <p:tgtEl>
                                          <p:spTgt spid="355"/>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10"/>
                                        <p:tgtEl>
                                          <p:spTgt spid="361"/>
                                        </p:tgtEl>
                                      </p:cBhvr>
                                    </p:animEffect>
                                    <p:set>
                                      <p:cBhvr>
                                        <p:cTn id="15" dur="1" fill="hold">
                                          <p:stCondLst>
                                            <p:cond delay="9"/>
                                          </p:stCondLst>
                                        </p:cTn>
                                        <p:tgtEl>
                                          <p:spTgt spid="361"/>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
                                        <p:tgtEl>
                                          <p:spTgt spid="361"/>
                                        </p:tgtEl>
                                      </p:cBhvr>
                                    </p:animEffect>
                                    <p:set>
                                      <p:cBhvr>
                                        <p:cTn id="18" dur="1" fill="hold">
                                          <p:stCondLst>
                                            <p:cond delay="9"/>
                                          </p:stCondLst>
                                        </p:cTn>
                                        <p:tgtEl>
                                          <p:spTgt spid="36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0"/>
                                        <p:tgtEl>
                                          <p:spTgt spid="352"/>
                                        </p:tgtEl>
                                      </p:cBhvr>
                                    </p:animEffect>
                                    <p:set>
                                      <p:cBhvr>
                                        <p:cTn id="21" dur="1" fill="hold">
                                          <p:stCondLst>
                                            <p:cond delay="9"/>
                                          </p:stCondLst>
                                        </p:cTn>
                                        <p:tgtEl>
                                          <p:spTgt spid="35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
                                        <p:tgtEl>
                                          <p:spTgt spid="349"/>
                                        </p:tgtEl>
                                      </p:cBhvr>
                                    </p:animEffect>
                                    <p:set>
                                      <p:cBhvr>
                                        <p:cTn id="24" dur="1" fill="hold">
                                          <p:stCondLst>
                                            <p:cond delay="9"/>
                                          </p:stCondLst>
                                        </p:cTn>
                                        <p:tgtEl>
                                          <p:spTgt spid="34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5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55"/>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5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8"/>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1000"/>
                                          </p:stCondLst>
                                        </p:cTn>
                                        <p:tgtEl>
                                          <p:spTgt spid="35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46"/>
                                        </p:tgtEl>
                                        <p:attrNameLst>
                                          <p:attrName>style.visibility</p:attrName>
                                        </p:attrNameLst>
                                      </p:cBhvr>
                                      <p:to>
                                        <p:strVal val="visible"/>
                                      </p:to>
                                    </p:set>
                                    <p:animEffect transition="in" filter="fade">
                                      <p:cBhvr>
                                        <p:cTn id="61" dur="500"/>
                                        <p:tgtEl>
                                          <p:spTgt spid="346"/>
                                        </p:tgtEl>
                                      </p:cBhvr>
                                    </p:animEffect>
                                  </p:childTnLst>
                                </p:cTn>
                              </p:par>
                              <p:par>
                                <p:cTn id="62" presetID="1" presetClass="exit" presetSubtype="0" fill="hold" nodeType="withEffect">
                                  <p:stCondLst>
                                    <p:cond delay="0"/>
                                  </p:stCondLst>
                                  <p:childTnLst>
                                    <p:set>
                                      <p:cBhvr>
                                        <p:cTn id="63" dur="1" fill="hold">
                                          <p:stCondLst>
                                            <p:cond delay="1000"/>
                                          </p:stCondLst>
                                        </p:cTn>
                                        <p:tgtEl>
                                          <p:spTgt spid="35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52"/>
                                        </p:tgtEl>
                                        <p:attrNameLst>
                                          <p:attrName>style.visibility</p:attrName>
                                        </p:attrNameLst>
                                      </p:cBhvr>
                                      <p:to>
                                        <p:strVal val="visible"/>
                                      </p:to>
                                    </p:set>
                                    <p:animEffect transition="in" filter="fade">
                                      <p:cBhvr>
                                        <p:cTn id="68" dur="500"/>
                                        <p:tgtEl>
                                          <p:spTgt spid="352"/>
                                        </p:tgtEl>
                                      </p:cBhvr>
                                    </p:animEffect>
                                  </p:childTnLst>
                                </p:cTn>
                              </p:par>
                              <p:par>
                                <p:cTn id="69" presetID="1" presetClass="exit" presetSubtype="0" fill="hold" nodeType="withEffect">
                                  <p:stCondLst>
                                    <p:cond delay="0"/>
                                  </p:stCondLst>
                                  <p:childTnLst>
                                    <p:set>
                                      <p:cBhvr>
                                        <p:cTn id="70" dur="1" fill="hold">
                                          <p:stCondLst>
                                            <p:cond delay="1000"/>
                                          </p:stCondLst>
                                        </p:cTn>
                                        <p:tgtEl>
                                          <p:spTgt spid="34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49"/>
                                        </p:tgtEl>
                                        <p:attrNameLst>
                                          <p:attrName>style.visibility</p:attrName>
                                        </p:attrNameLst>
                                      </p:cBhvr>
                                      <p:to>
                                        <p:strVal val="visible"/>
                                      </p:to>
                                    </p:set>
                                    <p:animEffect transition="in" filter="fade">
                                      <p:cBhvr>
                                        <p:cTn id="75" dur="500"/>
                                        <p:tgtEl>
                                          <p:spTgt spid="34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22"/>
                                        </p:tgtEl>
                                        <p:attrNameLst>
                                          <p:attrName>style.visibility</p:attrName>
                                        </p:attrNameLst>
                                      </p:cBhvr>
                                      <p:to>
                                        <p:strVal val="visible"/>
                                      </p:to>
                                    </p:set>
                                    <p:animEffect transition="in" filter="fade">
                                      <p:cBhvr>
                                        <p:cTn id="80" dur="1000"/>
                                        <p:tgtEl>
                                          <p:spTgt spid="322"/>
                                        </p:tgtEl>
                                      </p:cBhvr>
                                    </p:animEffect>
                                  </p:childTnLst>
                                </p:cTn>
                              </p:par>
                              <p:par>
                                <p:cTn id="81" presetID="1" presetClass="exit" presetSubtype="0" fill="hold" nodeType="withEffect">
                                  <p:stCondLst>
                                    <p:cond delay="0"/>
                                  </p:stCondLst>
                                  <p:childTnLst>
                                    <p:set>
                                      <p:cBhvr>
                                        <p:cTn id="82" dur="1" fill="hold">
                                          <p:stCondLst>
                                            <p:cond delay="1000"/>
                                          </p:stCondLst>
                                        </p:cTn>
                                        <p:tgtEl>
                                          <p:spTgt spid="352"/>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400"/>
                                          </p:stCondLst>
                                        </p:cTn>
                                        <p:tgtEl>
                                          <p:spTgt spid="349"/>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61"/>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1000"/>
                                          </p:stCondLst>
                                        </p:cTn>
                                        <p:tgtEl>
                                          <p:spTgt spid="322"/>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50"/>
                                        </p:tgtEl>
                                      </p:cBhvr>
                                    </p:animEffect>
                                    <p:set>
                                      <p:cBhvr>
                                        <p:cTn id="93"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4" fill="hold" display="0">
                  <p:stCondLst>
                    <p:cond delay="indefinite"/>
                  </p:stCondLst>
                  <p:endCondLst>
                    <p:cond evt="onStopAudio" delay="0">
                      <p:tgtEl>
                        <p:sldTgt/>
                      </p:tgtEl>
                    </p:cond>
                  </p:endCondLst>
                </p:cTn>
                <p:tgtEl>
                  <p:spTgt spid="3"/>
                </p:tgtEl>
              </p:cMediaNode>
            </p:audio>
          </p:childTnLst>
        </p:cTn>
      </p:par>
    </p:tnLst>
    <p:bldLst>
      <p:bldP spid="367" grpId="0"/>
      <p:bldP spid="4" grpId="0" animBg="1"/>
      <p:bldP spid="4" grpId="1" animBg="1"/>
      <p:bldP spid="56" grpId="0"/>
      <p:bldP spid="56"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13.1|3.7|2.9|5.7|1.4"/>
</p:tagLst>
</file>

<file path=ppt/tags/tag10.xml><?xml version="1.0" encoding="utf-8"?>
<p:tagLst xmlns:a="http://schemas.openxmlformats.org/drawingml/2006/main" xmlns:r="http://schemas.openxmlformats.org/officeDocument/2006/relationships" xmlns:p="http://schemas.openxmlformats.org/presentationml/2006/main">
  <p:tag name="TIMING" val="|10.9"/>
</p:tagLst>
</file>

<file path=ppt/tags/tag11.xml><?xml version="1.0" encoding="utf-8"?>
<p:tagLst xmlns:a="http://schemas.openxmlformats.org/drawingml/2006/main" xmlns:r="http://schemas.openxmlformats.org/officeDocument/2006/relationships" xmlns:p="http://schemas.openxmlformats.org/presentationml/2006/main">
  <p:tag name="TIMING" val="|8.2|2.4|7.3|4.7|1|2.2|3.7|15.1"/>
</p:tagLst>
</file>

<file path=ppt/tags/tag12.xml><?xml version="1.0" encoding="utf-8"?>
<p:tagLst xmlns:a="http://schemas.openxmlformats.org/drawingml/2006/main" xmlns:r="http://schemas.openxmlformats.org/officeDocument/2006/relationships" xmlns:p="http://schemas.openxmlformats.org/presentationml/2006/main">
  <p:tag name="TIMING" val="|14.4|6.5|14.1|1.7|25.3"/>
</p:tagLst>
</file>

<file path=ppt/tags/tag13.xml><?xml version="1.0" encoding="utf-8"?>
<p:tagLst xmlns:a="http://schemas.openxmlformats.org/drawingml/2006/main" xmlns:r="http://schemas.openxmlformats.org/officeDocument/2006/relationships" xmlns:p="http://schemas.openxmlformats.org/presentationml/2006/main">
  <p:tag name="TIMING" val="|5"/>
</p:tagLst>
</file>

<file path=ppt/tags/tag14.xml><?xml version="1.0" encoding="utf-8"?>
<p:tagLst xmlns:a="http://schemas.openxmlformats.org/drawingml/2006/main" xmlns:r="http://schemas.openxmlformats.org/officeDocument/2006/relationships" xmlns:p="http://schemas.openxmlformats.org/presentationml/2006/main">
  <p:tag name="TIMING" val="|21.1|5.5|1.7|1.3"/>
</p:tagLst>
</file>

<file path=ppt/tags/tag15.xml><?xml version="1.0" encoding="utf-8"?>
<p:tagLst xmlns:a="http://schemas.openxmlformats.org/drawingml/2006/main" xmlns:r="http://schemas.openxmlformats.org/officeDocument/2006/relationships" xmlns:p="http://schemas.openxmlformats.org/presentationml/2006/main">
  <p:tag name="TIMING" val="|13.9|1.4"/>
</p:tagLst>
</file>

<file path=ppt/tags/tag16.xml><?xml version="1.0" encoding="utf-8"?>
<p:tagLst xmlns:a="http://schemas.openxmlformats.org/drawingml/2006/main" xmlns:r="http://schemas.openxmlformats.org/officeDocument/2006/relationships" xmlns:p="http://schemas.openxmlformats.org/presentationml/2006/main">
  <p:tag name="TIMING" val="|29.9|7"/>
</p:tagLst>
</file>

<file path=ppt/tags/tag2.xml><?xml version="1.0" encoding="utf-8"?>
<p:tagLst xmlns:a="http://schemas.openxmlformats.org/drawingml/2006/main" xmlns:r="http://schemas.openxmlformats.org/officeDocument/2006/relationships" xmlns:p="http://schemas.openxmlformats.org/presentationml/2006/main">
  <p:tag name="TIMING" val="|12.1|12.4"/>
</p:tagLst>
</file>

<file path=ppt/tags/tag3.xml><?xml version="1.0" encoding="utf-8"?>
<p:tagLst xmlns:a="http://schemas.openxmlformats.org/drawingml/2006/main" xmlns:r="http://schemas.openxmlformats.org/officeDocument/2006/relationships" xmlns:p="http://schemas.openxmlformats.org/presentationml/2006/main">
  <p:tag name="TIMING" val="|18.9|12.5"/>
</p:tagLst>
</file>

<file path=ppt/tags/tag4.xml><?xml version="1.0" encoding="utf-8"?>
<p:tagLst xmlns:a="http://schemas.openxmlformats.org/drawingml/2006/main" xmlns:r="http://schemas.openxmlformats.org/officeDocument/2006/relationships" xmlns:p="http://schemas.openxmlformats.org/presentationml/2006/main">
  <p:tag name="TIMING" val="|19.2|0.2|1.8|1.7|7.8|1.7|11.5"/>
</p:tagLst>
</file>

<file path=ppt/tags/tag5.xml><?xml version="1.0" encoding="utf-8"?>
<p:tagLst xmlns:a="http://schemas.openxmlformats.org/drawingml/2006/main" xmlns:r="http://schemas.openxmlformats.org/officeDocument/2006/relationships" xmlns:p="http://schemas.openxmlformats.org/presentationml/2006/main">
  <p:tag name="TIMING" val="|5.8|9.6|3.3|25.8|7.9"/>
</p:tagLst>
</file>

<file path=ppt/tags/tag6.xml><?xml version="1.0" encoding="utf-8"?>
<p:tagLst xmlns:a="http://schemas.openxmlformats.org/drawingml/2006/main" xmlns:r="http://schemas.openxmlformats.org/officeDocument/2006/relationships" xmlns:p="http://schemas.openxmlformats.org/presentationml/2006/main">
  <p:tag name="TIMING" val="|5.5|17.5|10|10.5"/>
</p:tagLst>
</file>

<file path=ppt/tags/tag7.xml><?xml version="1.0" encoding="utf-8"?>
<p:tagLst xmlns:a="http://schemas.openxmlformats.org/drawingml/2006/main" xmlns:r="http://schemas.openxmlformats.org/officeDocument/2006/relationships" xmlns:p="http://schemas.openxmlformats.org/presentationml/2006/main">
  <p:tag name="TIMING" val="|5|4.6|5.4|9.5|12.2"/>
</p:tagLst>
</file>

<file path=ppt/tags/tag8.xml><?xml version="1.0" encoding="utf-8"?>
<p:tagLst xmlns:a="http://schemas.openxmlformats.org/drawingml/2006/main" xmlns:r="http://schemas.openxmlformats.org/officeDocument/2006/relationships" xmlns:p="http://schemas.openxmlformats.org/presentationml/2006/main">
  <p:tag name="TIMING" val="|15.7|8.4|17|1.7|7|7|8.2|1.3|10.5|6.1|12"/>
</p:tagLst>
</file>

<file path=ppt/tags/tag9.xml><?xml version="1.0" encoding="utf-8"?>
<p:tagLst xmlns:a="http://schemas.openxmlformats.org/drawingml/2006/main" xmlns:r="http://schemas.openxmlformats.org/officeDocument/2006/relationships" xmlns:p="http://schemas.openxmlformats.org/presentationml/2006/main">
  <p:tag name="TIMING" val="|4.4|18.6|29.2"/>
</p:tagLst>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1810</TotalTime>
  <Words>3661</Words>
  <Application>Microsoft Macintosh PowerPoint</Application>
  <PresentationFormat>On-screen Show (16:9)</PresentationFormat>
  <Paragraphs>338</Paragraphs>
  <Slides>23</Slides>
  <Notes>23</Notes>
  <HiddenSlides>3</HiddenSlides>
  <MMClips>20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Calibri Light</vt:lpstr>
      <vt:lpstr>Times</vt:lpstr>
      <vt:lpstr>Calibri</vt:lpstr>
      <vt:lpstr>Arial</vt:lpstr>
      <vt:lpstr>Helvetica Neue</vt:lpstr>
      <vt:lpstr>Helvetica Neue Light</vt:lpstr>
      <vt:lpstr>Courier New</vt:lpstr>
      <vt:lpstr>White</vt:lpstr>
      <vt:lpstr>Office Theme</vt:lpstr>
      <vt:lpstr>Need for Mobile Speed: A Historical Analysis of Mobile Web Performance </vt:lpstr>
      <vt:lpstr>Web page loads are extremely critical</vt:lpstr>
      <vt:lpstr>PowerPoint Presentation</vt:lpstr>
      <vt:lpstr>PowerPoint Presentation</vt:lpstr>
      <vt:lpstr>PowerPoint Presentation</vt:lpstr>
      <vt:lpstr>PowerPoint Presentation</vt:lpstr>
      <vt:lpstr>PowerPoint Presentation</vt:lpstr>
      <vt:lpstr>Challenges in performance measurement</vt:lpstr>
      <vt:lpstr>Testbed Workflow</vt:lpstr>
      <vt:lpstr>Testbed building blocks</vt:lpstr>
      <vt:lpstr>Methodology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Need for Mobile Speed: A Historical Analysis of Mobile Web Performance </dc:title>
  <cp:lastModifiedBy>Javad Nejati</cp:lastModifiedBy>
  <cp:revision>109</cp:revision>
  <dcterms:modified xsi:type="dcterms:W3CDTF">2020-06-05T02:03:19Z</dcterms:modified>
</cp:coreProperties>
</file>