
<file path=[Content_Types].xml><?xml version="1.0" encoding="utf-8"?>
<Types xmlns="http://schemas.openxmlformats.org/package/2006/content-types">
  <Default ContentType="image/gif" Extension="gif"/>
  <Default ContentType="image/jpeg" Extension="jpeg"/>
  <Default ContentType="image/png" Extension="png"/>
  <Default ContentType="application/vnd.openxmlformats-package.relationships+xml" Extension="rels"/>
  <Default ContentType="application/xml" Extension="x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slide+xml" PartName="/ppt/slides/slide18.xml"/>
  <Override ContentType="application/vnd.openxmlformats-officedocument.presentationml.slide+xml" PartName="/ppt/slides/slide19.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theme+xml" PartName="/ppt/theme/theme2.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notesSlide+xml" PartName="/ppt/notesSlides/notesSlide18.xml"/>
  <Override ContentType="application/vnd.openxmlformats-officedocument.presentationml.notesSlide+xml" PartName="/ppt/notesSlides/notesSlide19.xml"/>
  <Override ContentType="application/vnd.openxmlformats-officedocument.presentationml.notesSlide+xml" PartName="/ppt/notesSlides/notesSlide20.xml"/>
  <Override ContentType="application/vnd.openxmlformats-officedocument.presentationml.notesSlide+xml" PartName="/ppt/notesSlides/notesSlide21.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core.xml" Type="http://schemas.openxmlformats.org/package/2006/relationships/metadata/core-properties"/><Relationship Id="rId2" Target="docProps/thumbnail.jpeg" Type="http://schemas.openxmlformats.org/package/2006/relationships/metadata/thumbnail"/><Relationship Id="rId1" Target="ppt/presentation.xml" Type="http://schemas.openxmlformats.org/officeDocument/2006/relationships/officeDocument"/><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99" r:id="rId2"/>
    <p:sldId id="287" r:id="rId3"/>
    <p:sldId id="278" r:id="rId4"/>
    <p:sldId id="281" r:id="rId5"/>
    <p:sldId id="262" r:id="rId6"/>
    <p:sldId id="290" r:id="rId7"/>
    <p:sldId id="283" r:id="rId8"/>
    <p:sldId id="284" r:id="rId9"/>
    <p:sldId id="285" r:id="rId10"/>
    <p:sldId id="271" r:id="rId11"/>
    <p:sldId id="286" r:id="rId12"/>
    <p:sldId id="273" r:id="rId13"/>
    <p:sldId id="296" r:id="rId14"/>
    <p:sldId id="275" r:id="rId15"/>
    <p:sldId id="265" r:id="rId16"/>
    <p:sldId id="270" r:id="rId17"/>
    <p:sldId id="292" r:id="rId18"/>
    <p:sldId id="291" r:id="rId19"/>
    <p:sldId id="293" r:id="rId20"/>
    <p:sldId id="295" r:id="rId21"/>
    <p:sldId id="294"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FF66"/>
    <a:srgbClr val="99FF33"/>
    <a:srgbClr val="FF6969"/>
    <a:srgbClr val="FF0000"/>
    <a:srgbClr val="434343"/>
    <a:srgbClr val="CC0000"/>
    <a:srgbClr val="FFFFFF"/>
    <a:srgbClr val="F7F7F7"/>
    <a:srgbClr val="CCFFFF"/>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791" autoAdjust="0"/>
    <p:restoredTop sz="84554" autoAdjust="0"/>
  </p:normalViewPr>
  <p:slideViewPr>
    <p:cSldViewPr snapToGrid="0">
      <p:cViewPr varScale="1">
        <p:scale>
          <a:sx n="90" d="100"/>
          <a:sy n="90" d="100"/>
        </p:scale>
        <p:origin x="1192"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E0E2AD7-08CD-4C7A-8996-BD4B28E49DF7}" type="datetimeFigureOut">
              <a:rPr lang="en-IN" smtClean="0"/>
              <a:t>12/12/22</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28CA278-23C2-4AE5-8139-CCE3AA2F711B}" type="slidenum">
              <a:rPr lang="en-IN" smtClean="0"/>
              <a:t>‹#›</a:t>
            </a:fld>
            <a:endParaRPr lang="en-IN"/>
          </a:p>
        </p:txBody>
      </p:sp>
    </p:spTree>
    <p:extLst>
      <p:ext uri="{BB962C8B-B14F-4D97-AF65-F5344CB8AC3E}">
        <p14:creationId xmlns:p14="http://schemas.microsoft.com/office/powerpoint/2010/main" val="212439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dirty="0"/>
              <a:t>Hello everyone. I am Prerna Khanna, a first year PhD student at Stony Brook University. Today I will present </a:t>
            </a:r>
            <a:r>
              <a:rPr kumimoji="0" lang="en-IN" sz="1200" b="0" i="1" u="none" strike="noStrike" kern="1200" cap="none" spc="0" normalizeH="0" baseline="0" noProof="0" dirty="0" err="1">
                <a:ln>
                  <a:noFill/>
                </a:ln>
                <a:solidFill>
                  <a:prstClr val="black"/>
                </a:solidFill>
                <a:effectLst/>
                <a:uLnTx/>
                <a:uFillTx/>
                <a:latin typeface="Calibri Light" panose="020F0302020204030204"/>
                <a:ea typeface="+mn-ea"/>
                <a:cs typeface="+mn-cs"/>
              </a:rPr>
              <a:t>JawSense</a:t>
            </a:r>
            <a:r>
              <a:rPr kumimoji="0" lang="en-IN" sz="1200" b="0" i="0" u="none" strike="noStrike" kern="1200" cap="none" spc="0" normalizeH="0" baseline="0" noProof="0" dirty="0">
                <a:ln>
                  <a:noFill/>
                </a:ln>
                <a:solidFill>
                  <a:prstClr val="black"/>
                </a:solidFill>
                <a:effectLst/>
                <a:uLnTx/>
                <a:uFillTx/>
                <a:latin typeface="Calibri Light" panose="020F0302020204030204"/>
                <a:ea typeface="+mn-ea"/>
                <a:cs typeface="+mn-cs"/>
              </a:rPr>
              <a:t>: Recognizing Unvoiced Sound using a Low-cost Ear-worn System.</a:t>
            </a:r>
          </a:p>
          <a:p>
            <a:r>
              <a:rPr lang="en-IN" dirty="0"/>
              <a:t>This is a joint work with our collaborators from IIT Gandhinagar, UC, Merced, and UT Arlington.</a:t>
            </a:r>
          </a:p>
          <a:p>
            <a:endParaRPr lang="en-IN" dirty="0"/>
          </a:p>
          <a:p>
            <a:endParaRPr lang="en-IN" dirty="0"/>
          </a:p>
        </p:txBody>
      </p:sp>
      <p:sp>
        <p:nvSpPr>
          <p:cNvPr id="4" name="Slide Number Placeholder 3"/>
          <p:cNvSpPr>
            <a:spLocks noGrp="1"/>
          </p:cNvSpPr>
          <p:nvPr>
            <p:ph type="sldNum" sz="quarter" idx="5"/>
          </p:nvPr>
        </p:nvSpPr>
        <p:spPr/>
        <p:txBody>
          <a:bodyPr/>
          <a:lstStyle/>
          <a:p>
            <a:fld id="{528CA278-23C2-4AE5-8139-CCE3AA2F711B}" type="slidenum">
              <a:rPr lang="en-IN" smtClean="0"/>
              <a:t>1</a:t>
            </a:fld>
            <a:endParaRPr lang="en-IN"/>
          </a:p>
        </p:txBody>
      </p:sp>
    </p:spTree>
    <p:extLst>
      <p:ext uri="{BB962C8B-B14F-4D97-AF65-F5344CB8AC3E}">
        <p14:creationId xmlns:p14="http://schemas.microsoft.com/office/powerpoint/2010/main" val="1474863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Another challenge is to distinguish unvoiced signals from the voiced ones. </a:t>
            </a:r>
          </a:p>
          <a:p>
            <a:r>
              <a:rPr lang="en-IN" dirty="0"/>
              <a:t>Time domain signal for the same phoneme in voiced and unvoiced manner looks similar for the jaw opening and jaw closing stage. Lets look closely at the skin contraction phase.</a:t>
            </a:r>
          </a:p>
          <a:p>
            <a:endParaRPr lang="en-IN" dirty="0"/>
          </a:p>
        </p:txBody>
      </p:sp>
      <p:sp>
        <p:nvSpPr>
          <p:cNvPr id="4" name="Slide Number Placeholder 3"/>
          <p:cNvSpPr>
            <a:spLocks noGrp="1"/>
          </p:cNvSpPr>
          <p:nvPr>
            <p:ph type="sldNum" sz="quarter" idx="5"/>
          </p:nvPr>
        </p:nvSpPr>
        <p:spPr/>
        <p:txBody>
          <a:bodyPr/>
          <a:lstStyle/>
          <a:p>
            <a:fld id="{528CA278-23C2-4AE5-8139-CCE3AA2F711B}" type="slidenum">
              <a:rPr lang="en-IN" smtClean="0"/>
              <a:t>10</a:t>
            </a:fld>
            <a:endParaRPr lang="en-IN"/>
          </a:p>
        </p:txBody>
      </p:sp>
    </p:spTree>
    <p:extLst>
      <p:ext uri="{BB962C8B-B14F-4D97-AF65-F5344CB8AC3E}">
        <p14:creationId xmlns:p14="http://schemas.microsoft.com/office/powerpoint/2010/main" val="30988989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But, if we look closely, voiced signals have a high frequency component in the skin contraction phase, </a:t>
            </a:r>
            <a:r>
              <a:rPr lang="en-IN" sz="1200" b="0" i="0" u="none" strike="noStrike" kern="1200" baseline="0" dirty="0">
                <a:solidFill>
                  <a:schemeClr val="tx1"/>
                </a:solidFill>
                <a:latin typeface="+mn-lt"/>
                <a:ea typeface="+mn-ea"/>
                <a:cs typeface="+mn-cs"/>
              </a:rPr>
              <a:t>as vibrations produced by the vocal cords during sound articulation travel up to prototype through cheek muscles.</a:t>
            </a:r>
          </a:p>
          <a:p>
            <a:r>
              <a:rPr lang="en-IN" sz="1200" b="0" i="0" u="none" strike="noStrike" kern="1200" baseline="0" dirty="0">
                <a:solidFill>
                  <a:schemeClr val="tx1"/>
                </a:solidFill>
                <a:latin typeface="+mn-lt"/>
                <a:ea typeface="+mn-ea"/>
                <a:cs typeface="+mn-cs"/>
              </a:rPr>
              <a:t>This high frequency component can be used distinguish the two.</a:t>
            </a:r>
            <a:endParaRPr lang="en-IN" dirty="0"/>
          </a:p>
        </p:txBody>
      </p:sp>
      <p:sp>
        <p:nvSpPr>
          <p:cNvPr id="4" name="Slide Number Placeholder 3"/>
          <p:cNvSpPr>
            <a:spLocks noGrp="1"/>
          </p:cNvSpPr>
          <p:nvPr>
            <p:ph type="sldNum" sz="quarter" idx="5"/>
          </p:nvPr>
        </p:nvSpPr>
        <p:spPr/>
        <p:txBody>
          <a:bodyPr/>
          <a:lstStyle/>
          <a:p>
            <a:fld id="{528CA278-23C2-4AE5-8139-CCE3AA2F711B}" type="slidenum">
              <a:rPr lang="en-IN" smtClean="0"/>
              <a:t>11</a:t>
            </a:fld>
            <a:endParaRPr lang="en-IN"/>
          </a:p>
        </p:txBody>
      </p:sp>
    </p:spTree>
    <p:extLst>
      <p:ext uri="{BB962C8B-B14F-4D97-AF65-F5344CB8AC3E}">
        <p14:creationId xmlns:p14="http://schemas.microsoft.com/office/powerpoint/2010/main" val="30988989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sz="1200" b="0" i="0" u="none" strike="noStrike" kern="1200" baseline="0" dirty="0">
                <a:solidFill>
                  <a:schemeClr val="tx1"/>
                </a:solidFill>
                <a:latin typeface="+mn-lt"/>
                <a:ea typeface="+mn-ea"/>
                <a:cs typeface="+mn-cs"/>
              </a:rPr>
              <a:t>Let’s look at the 3</a:t>
            </a:r>
            <a:r>
              <a:rPr lang="en-IN" sz="1200" b="0" i="0" u="none" strike="noStrike" kern="1200" baseline="30000" dirty="0">
                <a:solidFill>
                  <a:schemeClr val="tx1"/>
                </a:solidFill>
                <a:latin typeface="+mn-lt"/>
                <a:ea typeface="+mn-ea"/>
                <a:cs typeface="+mn-cs"/>
              </a:rPr>
              <a:t>rd</a:t>
            </a:r>
            <a:r>
              <a:rPr lang="en-IN" sz="1200" b="0" i="0" u="none" strike="noStrike" kern="1200" baseline="0" dirty="0">
                <a:solidFill>
                  <a:schemeClr val="tx1"/>
                </a:solidFill>
                <a:latin typeface="+mn-lt"/>
                <a:ea typeface="+mn-ea"/>
                <a:cs typeface="+mn-cs"/>
              </a:rPr>
              <a:t> challenge of eliminating noise.</a:t>
            </a:r>
          </a:p>
          <a:p>
            <a:r>
              <a:rPr lang="en-IN" sz="1200" b="0" i="0" u="none" strike="noStrike" kern="1200" baseline="0" dirty="0">
                <a:solidFill>
                  <a:schemeClr val="tx1"/>
                </a:solidFill>
                <a:latin typeface="+mn-lt"/>
                <a:ea typeface="+mn-ea"/>
                <a:cs typeface="+mn-cs"/>
              </a:rPr>
              <a:t>Accelerometer along with jaw movements, can be affected by : body movements and mechanical waves like music from external sources. The spectrogram shows when a user is sitting idle, next figure shows while the user is performing different activities like head nodding, head rotation, yawning.</a:t>
            </a:r>
          </a:p>
          <a:p>
            <a:r>
              <a:rPr lang="en-IN" sz="1200" b="0" i="0" u="none" strike="noStrike" kern="1200" baseline="0" dirty="0">
                <a:solidFill>
                  <a:schemeClr val="tx1"/>
                </a:solidFill>
                <a:latin typeface="+mn-lt"/>
                <a:ea typeface="+mn-ea"/>
                <a:cs typeface="+mn-cs"/>
              </a:rPr>
              <a:t>Last figure shows unvoiced phoneme articulation in presence of background music while wearing the </a:t>
            </a:r>
            <a:r>
              <a:rPr lang="en-IN" sz="1200" b="0" i="0" u="none" strike="noStrike" kern="1200" baseline="0" dirty="0" err="1">
                <a:solidFill>
                  <a:schemeClr val="tx1"/>
                </a:solidFill>
                <a:latin typeface="+mn-lt"/>
                <a:ea typeface="+mn-ea"/>
                <a:cs typeface="+mn-cs"/>
              </a:rPr>
              <a:t>JawSense</a:t>
            </a:r>
            <a:r>
              <a:rPr lang="en-IN" sz="1200" b="0" i="0" u="none" strike="noStrike" kern="1200" baseline="0" dirty="0">
                <a:solidFill>
                  <a:schemeClr val="tx1"/>
                </a:solidFill>
                <a:latin typeface="+mn-lt"/>
                <a:ea typeface="+mn-ea"/>
                <a:cs typeface="+mn-cs"/>
              </a:rPr>
              <a:t> prototype. </a:t>
            </a:r>
          </a:p>
          <a:p>
            <a:r>
              <a:rPr lang="en-IN" sz="1200" b="0" i="0" u="none" strike="noStrike" kern="1200" baseline="0" dirty="0">
                <a:solidFill>
                  <a:schemeClr val="tx1"/>
                </a:solidFill>
                <a:latin typeface="+mn-lt"/>
                <a:ea typeface="+mn-ea"/>
                <a:cs typeface="+mn-cs"/>
              </a:rPr>
              <a:t>Now the challenge is to identify the unvoiced phoneme episodes in the presence of noise.</a:t>
            </a:r>
          </a:p>
          <a:p>
            <a:endParaRPr lang="en-IN"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528CA278-23C2-4AE5-8139-CCE3AA2F711B}" type="slidenum">
              <a:rPr lang="en-IN" smtClean="0"/>
              <a:t>12</a:t>
            </a:fld>
            <a:endParaRPr lang="en-IN"/>
          </a:p>
        </p:txBody>
      </p:sp>
    </p:spTree>
    <p:extLst>
      <p:ext uri="{BB962C8B-B14F-4D97-AF65-F5344CB8AC3E}">
        <p14:creationId xmlns:p14="http://schemas.microsoft.com/office/powerpoint/2010/main" val="17062728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sz="1200" b="0" i="0" u="none" strike="noStrike" kern="1200" baseline="0" dirty="0">
                <a:solidFill>
                  <a:schemeClr val="tx1"/>
                </a:solidFill>
                <a:latin typeface="+mn-lt"/>
                <a:ea typeface="+mn-ea"/>
                <a:cs typeface="+mn-cs"/>
              </a:rPr>
              <a:t>Body movements like nodding, yawning have far lower energy and frequency than other activities. Range of body movement is less than 1 Hz while jaw movements associated with unvoiced phonemes have a frequency profile in [5,100] Hz range. HPF can eliminate this noise.</a:t>
            </a:r>
          </a:p>
          <a:p>
            <a:endParaRPr lang="en-IN" sz="1200" b="0" i="0" u="none" strike="noStrike" kern="1200" baseline="0" dirty="0">
              <a:solidFill>
                <a:schemeClr val="tx1"/>
              </a:solidFill>
              <a:latin typeface="+mn-lt"/>
              <a:ea typeface="+mn-ea"/>
              <a:cs typeface="+mn-cs"/>
            </a:endParaRPr>
          </a:p>
          <a:p>
            <a:r>
              <a:rPr lang="en-IN" sz="1200" b="0" i="0" u="none" strike="noStrike" kern="1200" baseline="0" dirty="0">
                <a:solidFill>
                  <a:schemeClr val="tx1"/>
                </a:solidFill>
                <a:latin typeface="+mn-lt"/>
                <a:ea typeface="+mn-ea"/>
                <a:cs typeface="+mn-cs"/>
              </a:rPr>
              <a:t>For external noise removal we use energy based thresholding., we check in windows if the frequency range crosses a threshold. If it crosses, we call it an episode of external noise.</a:t>
            </a:r>
          </a:p>
          <a:p>
            <a:r>
              <a:rPr lang="en-IN" sz="1200" b="0" i="0" u="none" strike="noStrike" kern="1200" baseline="0" dirty="0">
                <a:solidFill>
                  <a:schemeClr val="tx1"/>
                </a:solidFill>
                <a:latin typeface="+mn-lt"/>
                <a:ea typeface="+mn-ea"/>
                <a:cs typeface="+mn-cs"/>
              </a:rPr>
              <a:t>Using these assumptions these noises can be identified and removed by a suitable high pass filter.</a:t>
            </a:r>
          </a:p>
          <a:p>
            <a:endParaRPr lang="en-IN" sz="1200" b="0" i="0" u="none" strike="noStrike" kern="1200" baseline="0" dirty="0">
              <a:solidFill>
                <a:schemeClr val="tx1"/>
              </a:solidFill>
              <a:latin typeface="+mn-lt"/>
              <a:ea typeface="+mn-ea"/>
              <a:cs typeface="+mn-cs"/>
            </a:endParaRPr>
          </a:p>
          <a:p>
            <a:r>
              <a:rPr lang="en-IN" sz="1200" b="0" i="0" u="none" strike="noStrike" kern="1200" baseline="0" dirty="0">
                <a:solidFill>
                  <a:schemeClr val="tx1"/>
                </a:solidFill>
                <a:latin typeface="+mn-lt"/>
                <a:ea typeface="+mn-ea"/>
                <a:cs typeface="+mn-cs"/>
              </a:rPr>
              <a:t>Change time and power </a:t>
            </a:r>
            <a:r>
              <a:rPr lang="en-IN" sz="1200" b="0" i="0" u="none" strike="noStrike" kern="1200" baseline="0" dirty="0" err="1">
                <a:solidFill>
                  <a:schemeClr val="tx1"/>
                </a:solidFill>
                <a:latin typeface="+mn-lt"/>
                <a:ea typeface="+mn-ea"/>
                <a:cs typeface="+mn-cs"/>
              </a:rPr>
              <a:t>freq</a:t>
            </a:r>
            <a:r>
              <a:rPr lang="en-IN" sz="1200" b="0" i="0" u="none" strike="noStrike" kern="1200" baseline="0" dirty="0">
                <a:solidFill>
                  <a:schemeClr val="tx1"/>
                </a:solidFill>
                <a:latin typeface="+mn-lt"/>
                <a:ea typeface="+mn-ea"/>
                <a:cs typeface="+mn-cs"/>
              </a:rPr>
              <a:t> label</a:t>
            </a:r>
            <a:endParaRPr lang="en-IN" dirty="0"/>
          </a:p>
        </p:txBody>
      </p:sp>
      <p:sp>
        <p:nvSpPr>
          <p:cNvPr id="4" name="Slide Number Placeholder 3"/>
          <p:cNvSpPr>
            <a:spLocks noGrp="1"/>
          </p:cNvSpPr>
          <p:nvPr>
            <p:ph type="sldNum" sz="quarter" idx="5"/>
          </p:nvPr>
        </p:nvSpPr>
        <p:spPr/>
        <p:txBody>
          <a:bodyPr/>
          <a:lstStyle/>
          <a:p>
            <a:fld id="{528CA278-23C2-4AE5-8139-CCE3AA2F711B}" type="slidenum">
              <a:rPr lang="en-IN" smtClean="0"/>
              <a:t>13</a:t>
            </a:fld>
            <a:endParaRPr lang="en-IN"/>
          </a:p>
        </p:txBody>
      </p:sp>
    </p:spTree>
    <p:extLst>
      <p:ext uri="{BB962C8B-B14F-4D97-AF65-F5344CB8AC3E}">
        <p14:creationId xmlns:p14="http://schemas.microsoft.com/office/powerpoint/2010/main" val="41469535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Hardware consists of ….</a:t>
            </a:r>
          </a:p>
          <a:p>
            <a:r>
              <a:rPr lang="en-IN" dirty="0" err="1"/>
              <a:t>Preprocess</a:t>
            </a:r>
            <a:r>
              <a:rPr lang="en-IN" dirty="0"/>
              <a:t>….</a:t>
            </a:r>
          </a:p>
          <a:p>
            <a:r>
              <a:rPr lang="en-IN" dirty="0"/>
              <a:t>To remove noise, we use high pass filter </a:t>
            </a:r>
            <a:r>
              <a:rPr lang="en-IN" sz="1200" b="0" i="0" u="none" strike="noStrike" kern="1200" baseline="0" dirty="0">
                <a:solidFill>
                  <a:schemeClr val="tx1"/>
                </a:solidFill>
                <a:latin typeface="+mn-lt"/>
                <a:ea typeface="+mn-ea"/>
                <a:cs typeface="+mn-cs"/>
              </a:rPr>
              <a:t>on the pre-processed signals as discussed before. </a:t>
            </a:r>
          </a:p>
          <a:p>
            <a:r>
              <a:rPr lang="en-IN" sz="1200" b="0" i="0" u="none" strike="noStrike" kern="1200" baseline="0" dirty="0">
                <a:solidFill>
                  <a:schemeClr val="tx1"/>
                </a:solidFill>
                <a:latin typeface="+mn-lt"/>
                <a:ea typeface="+mn-ea"/>
                <a:cs typeface="+mn-cs"/>
              </a:rPr>
              <a:t>To separate unvoiced phoneme from voiced one, we rely on spectrum area selection, and look for high frequency components in the frequency spectrum. High frequency components can be used distinguish the voiced phoneme from the unvoiced ones.</a:t>
            </a:r>
          </a:p>
          <a:p>
            <a:endParaRPr lang="en-IN" sz="1200" b="0" i="0" u="none" strike="noStrike" kern="1200" baseline="0" dirty="0">
              <a:solidFill>
                <a:schemeClr val="tx1"/>
              </a:solidFill>
              <a:latin typeface="+mn-lt"/>
              <a:ea typeface="+mn-ea"/>
              <a:cs typeface="+mn-cs"/>
            </a:endParaRPr>
          </a:p>
          <a:p>
            <a:r>
              <a:rPr lang="en-IN" sz="1200" b="0" i="0" u="none" strike="noStrike" kern="1200" baseline="0" dirty="0">
                <a:solidFill>
                  <a:schemeClr val="tx1"/>
                </a:solidFill>
                <a:latin typeface="+mn-lt"/>
                <a:ea typeface="+mn-ea"/>
                <a:cs typeface="+mn-cs"/>
              </a:rPr>
              <a:t>Remove arrow</a:t>
            </a:r>
          </a:p>
        </p:txBody>
      </p:sp>
      <p:sp>
        <p:nvSpPr>
          <p:cNvPr id="4" name="Slide Number Placeholder 3"/>
          <p:cNvSpPr>
            <a:spLocks noGrp="1"/>
          </p:cNvSpPr>
          <p:nvPr>
            <p:ph type="sldNum" sz="quarter" idx="5"/>
          </p:nvPr>
        </p:nvSpPr>
        <p:spPr/>
        <p:txBody>
          <a:bodyPr/>
          <a:lstStyle/>
          <a:p>
            <a:fld id="{528CA278-23C2-4AE5-8139-CCE3AA2F711B}" type="slidenum">
              <a:rPr lang="en-IN" smtClean="0"/>
              <a:t>14</a:t>
            </a:fld>
            <a:endParaRPr lang="en-IN"/>
          </a:p>
        </p:txBody>
      </p:sp>
    </p:spTree>
    <p:extLst>
      <p:ext uri="{BB962C8B-B14F-4D97-AF65-F5344CB8AC3E}">
        <p14:creationId xmlns:p14="http://schemas.microsoft.com/office/powerpoint/2010/main" val="3652392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Next we extract time domain features and use SVM classifier to classify the 9 phonemes.</a:t>
            </a:r>
          </a:p>
        </p:txBody>
      </p:sp>
      <p:sp>
        <p:nvSpPr>
          <p:cNvPr id="4" name="Slide Number Placeholder 3"/>
          <p:cNvSpPr>
            <a:spLocks noGrp="1"/>
          </p:cNvSpPr>
          <p:nvPr>
            <p:ph type="sldNum" sz="quarter" idx="5"/>
          </p:nvPr>
        </p:nvSpPr>
        <p:spPr/>
        <p:txBody>
          <a:bodyPr/>
          <a:lstStyle/>
          <a:p>
            <a:fld id="{528CA278-23C2-4AE5-8139-CCE3AA2F711B}" type="slidenum">
              <a:rPr lang="en-IN" smtClean="0"/>
              <a:t>15</a:t>
            </a:fld>
            <a:endParaRPr lang="en-IN"/>
          </a:p>
        </p:txBody>
      </p:sp>
    </p:spTree>
    <p:extLst>
      <p:ext uri="{BB962C8B-B14F-4D97-AF65-F5344CB8AC3E}">
        <p14:creationId xmlns:p14="http://schemas.microsoft.com/office/powerpoint/2010/main" val="41578575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sz="1200" b="0" i="0" u="none" strike="noStrike" kern="1200" baseline="0" dirty="0">
                <a:solidFill>
                  <a:schemeClr val="tx1"/>
                </a:solidFill>
                <a:latin typeface="+mn-lt"/>
                <a:ea typeface="+mn-ea"/>
                <a:cs typeface="+mn-cs"/>
              </a:rPr>
              <a:t>We built the </a:t>
            </a:r>
            <a:r>
              <a:rPr lang="en-IN" sz="1200" b="0" i="0" u="none" strike="noStrike" kern="1200" baseline="0" dirty="0" err="1">
                <a:solidFill>
                  <a:schemeClr val="tx1"/>
                </a:solidFill>
                <a:latin typeface="+mn-lt"/>
                <a:ea typeface="+mn-ea"/>
                <a:cs typeface="+mn-cs"/>
              </a:rPr>
              <a:t>JawSense</a:t>
            </a:r>
            <a:r>
              <a:rPr lang="en-IN" sz="1200" b="0" i="0" u="none" strike="noStrike" kern="1200" baseline="0" dirty="0">
                <a:solidFill>
                  <a:schemeClr val="tx1"/>
                </a:solidFill>
                <a:latin typeface="+mn-lt"/>
                <a:ea typeface="+mn-ea"/>
                <a:cs typeface="+mn-cs"/>
              </a:rPr>
              <a:t> prototype with two key design goals: (1) To have a small form-factor wearable that does not interfere with the jaw functioning, and (2) To have a socially acceptable design.</a:t>
            </a:r>
          </a:p>
          <a:p>
            <a:r>
              <a:rPr lang="en-IN" sz="1200" b="0" i="0" u="none" strike="noStrike" kern="1200" baseline="0" dirty="0">
                <a:solidFill>
                  <a:schemeClr val="tx1"/>
                </a:solidFill>
                <a:latin typeface="+mn-lt"/>
                <a:ea typeface="+mn-ea"/>
                <a:cs typeface="+mn-cs"/>
              </a:rPr>
              <a:t>We used an off the shelf IMU, micro-controller and Bluetooth.</a:t>
            </a:r>
          </a:p>
          <a:p>
            <a:r>
              <a:rPr lang="en-IN" sz="1200" b="0" i="0" u="none" strike="noStrike" kern="1200" baseline="0" dirty="0">
                <a:solidFill>
                  <a:schemeClr val="tx1"/>
                </a:solidFill>
                <a:latin typeface="+mn-lt"/>
                <a:ea typeface="+mn-ea"/>
                <a:cs typeface="+mn-cs"/>
              </a:rPr>
              <a:t>Our prototype collects the three axes accelerometer data at 550 Hz. The system communicates to a laptop via Bluetooth.</a:t>
            </a:r>
          </a:p>
        </p:txBody>
      </p:sp>
      <p:sp>
        <p:nvSpPr>
          <p:cNvPr id="4" name="Slide Number Placeholder 3"/>
          <p:cNvSpPr>
            <a:spLocks noGrp="1"/>
          </p:cNvSpPr>
          <p:nvPr>
            <p:ph type="sldNum" sz="quarter" idx="5"/>
          </p:nvPr>
        </p:nvSpPr>
        <p:spPr/>
        <p:txBody>
          <a:bodyPr/>
          <a:lstStyle/>
          <a:p>
            <a:fld id="{528CA278-23C2-4AE5-8139-CCE3AA2F711B}" type="slidenum">
              <a:rPr lang="en-IN" smtClean="0"/>
              <a:t>16</a:t>
            </a:fld>
            <a:endParaRPr lang="en-IN"/>
          </a:p>
        </p:txBody>
      </p:sp>
    </p:spTree>
    <p:extLst>
      <p:ext uri="{BB962C8B-B14F-4D97-AF65-F5344CB8AC3E}">
        <p14:creationId xmlns:p14="http://schemas.microsoft.com/office/powerpoint/2010/main" val="21170281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For evaluating our system, we conducted real world experiments with 6 volunteers, in different age groups. </a:t>
            </a:r>
          </a:p>
          <a:p>
            <a:r>
              <a:rPr lang="en-IN" dirty="0"/>
              <a:t>Each participant collected 20 samples for each of the 9 phonemes. </a:t>
            </a:r>
          </a:p>
        </p:txBody>
      </p:sp>
      <p:sp>
        <p:nvSpPr>
          <p:cNvPr id="4" name="Slide Number Placeholder 3"/>
          <p:cNvSpPr>
            <a:spLocks noGrp="1"/>
          </p:cNvSpPr>
          <p:nvPr>
            <p:ph type="sldNum" sz="quarter" idx="5"/>
          </p:nvPr>
        </p:nvSpPr>
        <p:spPr/>
        <p:txBody>
          <a:bodyPr/>
          <a:lstStyle/>
          <a:p>
            <a:fld id="{528CA278-23C2-4AE5-8139-CCE3AA2F711B}" type="slidenum">
              <a:rPr lang="en-IN" smtClean="0"/>
              <a:t>17</a:t>
            </a:fld>
            <a:endParaRPr lang="en-IN"/>
          </a:p>
        </p:txBody>
      </p:sp>
    </p:spTree>
    <p:extLst>
      <p:ext uri="{BB962C8B-B14F-4D97-AF65-F5344CB8AC3E}">
        <p14:creationId xmlns:p14="http://schemas.microsoft.com/office/powerpoint/2010/main" val="25965022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We extracted time domain and frequency domain features to train a SVM.</a:t>
            </a:r>
          </a:p>
          <a:p>
            <a:r>
              <a:rPr lang="en-IN" dirty="0"/>
              <a:t>confusion matrix for the classification of 9 phonemes and we achieve an accuracy of 92%.</a:t>
            </a:r>
          </a:p>
          <a:p>
            <a:endParaRPr lang="en-IN" dirty="0"/>
          </a:p>
          <a:p>
            <a:r>
              <a:rPr lang="en-IN" dirty="0"/>
              <a:t>Consistent bullets</a:t>
            </a:r>
          </a:p>
        </p:txBody>
      </p:sp>
      <p:sp>
        <p:nvSpPr>
          <p:cNvPr id="4" name="Slide Number Placeholder 3"/>
          <p:cNvSpPr>
            <a:spLocks noGrp="1"/>
          </p:cNvSpPr>
          <p:nvPr>
            <p:ph type="sldNum" sz="quarter" idx="5"/>
          </p:nvPr>
        </p:nvSpPr>
        <p:spPr/>
        <p:txBody>
          <a:bodyPr/>
          <a:lstStyle/>
          <a:p>
            <a:fld id="{528CA278-23C2-4AE5-8139-CCE3AA2F711B}" type="slidenum">
              <a:rPr lang="en-IN" smtClean="0"/>
              <a:t>18</a:t>
            </a:fld>
            <a:endParaRPr lang="en-IN"/>
          </a:p>
        </p:txBody>
      </p:sp>
    </p:spTree>
    <p:extLst>
      <p:ext uri="{BB962C8B-B14F-4D97-AF65-F5344CB8AC3E}">
        <p14:creationId xmlns:p14="http://schemas.microsoft.com/office/powerpoint/2010/main" val="25965022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We conducted experiments in noisy conditions to evaluate the sensitivity of </a:t>
            </a:r>
            <a:r>
              <a:rPr lang="en-IN" dirty="0" err="1"/>
              <a:t>JawSense</a:t>
            </a:r>
            <a:r>
              <a:rPr lang="en-IN" dirty="0"/>
              <a:t>. Some of the users also collected data with added noise. </a:t>
            </a:r>
          </a:p>
          <a:p>
            <a:r>
              <a:rPr lang="en-IN" dirty="0"/>
              <a:t>The plot shows performance of </a:t>
            </a:r>
            <a:r>
              <a:rPr lang="en-IN" dirty="0" err="1"/>
              <a:t>Jawsense</a:t>
            </a:r>
            <a:r>
              <a:rPr lang="en-IN" dirty="0"/>
              <a:t> in these conditions. Under controlled conditions we achieve an accuracy of 96%. In episodes of external acoustic noise we have accuracy of 90% and 94% with human artifacts.</a:t>
            </a:r>
          </a:p>
          <a:p>
            <a:endParaRPr lang="en-IN" dirty="0"/>
          </a:p>
          <a:p>
            <a:r>
              <a:rPr lang="en-IN" dirty="0"/>
              <a:t>Add plot summary</a:t>
            </a:r>
          </a:p>
          <a:p>
            <a:r>
              <a:rPr lang="en-IN" dirty="0"/>
              <a:t>Inc spacing b/w bullets</a:t>
            </a:r>
          </a:p>
          <a:p>
            <a:r>
              <a:rPr lang="en-IN" dirty="0"/>
              <a:t>Move legend of the  fig </a:t>
            </a:r>
          </a:p>
          <a:p>
            <a:r>
              <a:rPr lang="en-IN" dirty="0"/>
              <a:t>Change 1</a:t>
            </a:r>
            <a:r>
              <a:rPr lang="en-IN" baseline="30000" dirty="0"/>
              <a:t>st</a:t>
            </a:r>
            <a:r>
              <a:rPr lang="en-IN" dirty="0"/>
              <a:t> line</a:t>
            </a:r>
          </a:p>
          <a:p>
            <a:endParaRPr lang="en-IN" dirty="0"/>
          </a:p>
        </p:txBody>
      </p:sp>
      <p:sp>
        <p:nvSpPr>
          <p:cNvPr id="4" name="Slide Number Placeholder 3"/>
          <p:cNvSpPr>
            <a:spLocks noGrp="1"/>
          </p:cNvSpPr>
          <p:nvPr>
            <p:ph type="sldNum" sz="quarter" idx="5"/>
          </p:nvPr>
        </p:nvSpPr>
        <p:spPr/>
        <p:txBody>
          <a:bodyPr/>
          <a:lstStyle/>
          <a:p>
            <a:fld id="{528CA278-23C2-4AE5-8139-CCE3AA2F711B}" type="slidenum">
              <a:rPr lang="en-IN" smtClean="0"/>
              <a:t>19</a:t>
            </a:fld>
            <a:endParaRPr lang="en-IN"/>
          </a:p>
        </p:txBody>
      </p:sp>
    </p:spTree>
    <p:extLst>
      <p:ext uri="{BB962C8B-B14F-4D97-AF65-F5344CB8AC3E}">
        <p14:creationId xmlns:p14="http://schemas.microsoft.com/office/powerpoint/2010/main" val="25965022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Let’s consider a scenario, you are travelling by public transport, both of your hands are occupied you and receive a call from a friend. Speaking in a public setting is not desirable and can also pose a privacy breach. Texting in the case with hands occupied is also difficult.</a:t>
            </a:r>
          </a:p>
          <a:p>
            <a:r>
              <a:rPr lang="en-IN" dirty="0"/>
              <a:t>What if you could convey the message in an unvoiced manner, without anyone hearing it and still being able to communicate??</a:t>
            </a:r>
          </a:p>
        </p:txBody>
      </p:sp>
      <p:sp>
        <p:nvSpPr>
          <p:cNvPr id="4" name="Slide Number Placeholder 3"/>
          <p:cNvSpPr>
            <a:spLocks noGrp="1"/>
          </p:cNvSpPr>
          <p:nvPr>
            <p:ph type="sldNum" sz="quarter" idx="5"/>
          </p:nvPr>
        </p:nvSpPr>
        <p:spPr/>
        <p:txBody>
          <a:bodyPr/>
          <a:lstStyle/>
          <a:p>
            <a:fld id="{528CA278-23C2-4AE5-8139-CCE3AA2F711B}" type="slidenum">
              <a:rPr lang="en-IN" smtClean="0"/>
              <a:t>2</a:t>
            </a:fld>
            <a:endParaRPr lang="en-IN"/>
          </a:p>
        </p:txBody>
      </p:sp>
    </p:spTree>
    <p:extLst>
      <p:ext uri="{BB962C8B-B14F-4D97-AF65-F5344CB8AC3E}">
        <p14:creationId xmlns:p14="http://schemas.microsoft.com/office/powerpoint/2010/main" val="131841196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To summarize………</a:t>
            </a:r>
          </a:p>
        </p:txBody>
      </p:sp>
      <p:sp>
        <p:nvSpPr>
          <p:cNvPr id="4" name="Slide Number Placeholder 3"/>
          <p:cNvSpPr>
            <a:spLocks noGrp="1"/>
          </p:cNvSpPr>
          <p:nvPr>
            <p:ph type="sldNum" sz="quarter" idx="5"/>
          </p:nvPr>
        </p:nvSpPr>
        <p:spPr/>
        <p:txBody>
          <a:bodyPr/>
          <a:lstStyle/>
          <a:p>
            <a:fld id="{528CA278-23C2-4AE5-8139-CCE3AA2F711B}" type="slidenum">
              <a:rPr lang="en-IN" smtClean="0"/>
              <a:t>20</a:t>
            </a:fld>
            <a:endParaRPr lang="en-IN"/>
          </a:p>
        </p:txBody>
      </p:sp>
    </p:spTree>
    <p:extLst>
      <p:ext uri="{BB962C8B-B14F-4D97-AF65-F5344CB8AC3E}">
        <p14:creationId xmlns:p14="http://schemas.microsoft.com/office/powerpoint/2010/main" val="30230785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528CA278-23C2-4AE5-8139-CCE3AA2F711B}" type="slidenum">
              <a:rPr lang="en-IN" smtClean="0"/>
              <a:t>21</a:t>
            </a:fld>
            <a:endParaRPr lang="en-IN"/>
          </a:p>
        </p:txBody>
      </p:sp>
    </p:spTree>
    <p:extLst>
      <p:ext uri="{BB962C8B-B14F-4D97-AF65-F5344CB8AC3E}">
        <p14:creationId xmlns:p14="http://schemas.microsoft.com/office/powerpoint/2010/main" val="23661447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To recognize the unvoiced commands, various input modalities have been proposed by the previous works. This includes contactless approaches, like camera, </a:t>
            </a:r>
            <a:r>
              <a:rPr lang="en-IN" dirty="0" err="1"/>
              <a:t>wifi</a:t>
            </a:r>
            <a:r>
              <a:rPr lang="en-IN" dirty="0"/>
              <a:t>, and ultrasound based lip reading systems. Contact approaches like teeth typing are also present. </a:t>
            </a:r>
          </a:p>
          <a:p>
            <a:r>
              <a:rPr lang="en-IN" dirty="0"/>
              <a:t>They have their own set of advantages and limitations. Advantages being they provide handsfree operation. But on the other side, some are affected by environmental noise, while some are not as intuitive as language based systems.</a:t>
            </a:r>
          </a:p>
          <a:p>
            <a:endParaRPr lang="en-IN" dirty="0"/>
          </a:p>
          <a:p>
            <a:endParaRPr lang="en-IN" dirty="0"/>
          </a:p>
        </p:txBody>
      </p:sp>
      <p:sp>
        <p:nvSpPr>
          <p:cNvPr id="4" name="Slide Number Placeholder 3"/>
          <p:cNvSpPr>
            <a:spLocks noGrp="1"/>
          </p:cNvSpPr>
          <p:nvPr>
            <p:ph type="sldNum" sz="quarter" idx="5"/>
          </p:nvPr>
        </p:nvSpPr>
        <p:spPr/>
        <p:txBody>
          <a:bodyPr/>
          <a:lstStyle/>
          <a:p>
            <a:fld id="{528CA278-23C2-4AE5-8139-CCE3AA2F711B}" type="slidenum">
              <a:rPr lang="en-IN" smtClean="0"/>
              <a:t>3</a:t>
            </a:fld>
            <a:endParaRPr lang="en-IN"/>
          </a:p>
        </p:txBody>
      </p:sp>
    </p:spTree>
    <p:extLst>
      <p:ext uri="{BB962C8B-B14F-4D97-AF65-F5344CB8AC3E}">
        <p14:creationId xmlns:p14="http://schemas.microsoft.com/office/powerpoint/2010/main" val="34452623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IN" dirty="0"/>
              <a:t>To bridge the gap, we develop </a:t>
            </a:r>
            <a:r>
              <a:rPr lang="en-IN" dirty="0" err="1"/>
              <a:t>JawSense</a:t>
            </a:r>
            <a:r>
              <a:rPr lang="en-IN" dirty="0"/>
              <a:t> a low cost </a:t>
            </a:r>
            <a:r>
              <a:rPr lang="en-IN" dirty="0" err="1"/>
              <a:t>earable</a:t>
            </a:r>
            <a:r>
              <a:rPr lang="en-IN" dirty="0"/>
              <a:t> that captures jaw movements to decode unvoiced sounds </a:t>
            </a:r>
            <a:r>
              <a:rPr lang="en-IN" dirty="0" err="1"/>
              <a:t>articualted</a:t>
            </a:r>
            <a:r>
              <a:rPr lang="en-IN" dirty="0"/>
              <a:t> by the user. Key takeaways of </a:t>
            </a:r>
            <a:r>
              <a:rPr lang="en-IN" dirty="0" err="1"/>
              <a:t>Jawsense</a:t>
            </a:r>
            <a:r>
              <a:rPr lang="en-IN" dirty="0"/>
              <a:t> are: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N" dirty="0"/>
              <a:t>It is </a:t>
            </a:r>
            <a:r>
              <a:rPr lang="en-IN" sz="1200" dirty="0"/>
              <a:t>Low cost and can be retrofitted to commodity headphones.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N" sz="1200" dirty="0"/>
              <a:t>it is as intuitive as spoken language.</a:t>
            </a:r>
            <a:endParaRPr lang="en-IN"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N" dirty="0"/>
              <a:t>Addresses privacy concerns raised by previous approaches and thus more privacy preserving.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IN" dirty="0"/>
              <a:t>It is </a:t>
            </a:r>
            <a:r>
              <a:rPr lang="en-IN" sz="1200" dirty="0"/>
              <a:t>Robust to environmental noise.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IN" dirty="0"/>
          </a:p>
          <a:p>
            <a:endParaRPr lang="en-IN" dirty="0"/>
          </a:p>
        </p:txBody>
      </p:sp>
      <p:sp>
        <p:nvSpPr>
          <p:cNvPr id="4" name="Slide Number Placeholder 3"/>
          <p:cNvSpPr>
            <a:spLocks noGrp="1"/>
          </p:cNvSpPr>
          <p:nvPr>
            <p:ph type="sldNum" sz="quarter" idx="5"/>
          </p:nvPr>
        </p:nvSpPr>
        <p:spPr/>
        <p:txBody>
          <a:bodyPr/>
          <a:lstStyle/>
          <a:p>
            <a:fld id="{528CA278-23C2-4AE5-8139-CCE3AA2F711B}" type="slidenum">
              <a:rPr lang="en-IN" smtClean="0"/>
              <a:t>4</a:t>
            </a:fld>
            <a:endParaRPr lang="en-IN"/>
          </a:p>
        </p:txBody>
      </p:sp>
    </p:spTree>
    <p:extLst>
      <p:ext uri="{BB962C8B-B14F-4D97-AF65-F5344CB8AC3E}">
        <p14:creationId xmlns:p14="http://schemas.microsoft.com/office/powerpoint/2010/main" val="34452623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Recognizing unvoiced speech can open a wide range of applications.</a:t>
            </a:r>
          </a:p>
          <a:p>
            <a:r>
              <a:rPr lang="en-IN" dirty="0"/>
              <a:t>This can be used by people with neuro-muscular disorders, who have problems using their fingers to type or articulate proper sounds.</a:t>
            </a:r>
          </a:p>
          <a:p>
            <a:r>
              <a:rPr lang="en-IN" dirty="0"/>
              <a:t>Pianist needs to  flip pages, which interrupts their hands, while voice commands would interfere with the music.</a:t>
            </a:r>
          </a:p>
          <a:p>
            <a:r>
              <a:rPr lang="en-IN" dirty="0"/>
              <a:t>In both the cases, having a device which recognizes their unvoiced commands, can serve the purpose.</a:t>
            </a:r>
          </a:p>
          <a:p>
            <a:r>
              <a:rPr lang="en-IN" dirty="0"/>
              <a:t>Another application area is the use of unvoiced commands for VR games and login system, which is privacy preserving and also less distracting to household members.</a:t>
            </a:r>
          </a:p>
        </p:txBody>
      </p:sp>
      <p:sp>
        <p:nvSpPr>
          <p:cNvPr id="4" name="Slide Number Placeholder 3"/>
          <p:cNvSpPr>
            <a:spLocks noGrp="1"/>
          </p:cNvSpPr>
          <p:nvPr>
            <p:ph type="sldNum" sz="quarter" idx="5"/>
          </p:nvPr>
        </p:nvSpPr>
        <p:spPr/>
        <p:txBody>
          <a:bodyPr/>
          <a:lstStyle/>
          <a:p>
            <a:fld id="{528CA278-23C2-4AE5-8139-CCE3AA2F711B}" type="slidenum">
              <a:rPr lang="en-IN" smtClean="0"/>
              <a:t>5</a:t>
            </a:fld>
            <a:endParaRPr lang="en-IN"/>
          </a:p>
        </p:txBody>
      </p:sp>
    </p:spTree>
    <p:extLst>
      <p:ext uri="{BB962C8B-B14F-4D97-AF65-F5344CB8AC3E}">
        <p14:creationId xmlns:p14="http://schemas.microsoft.com/office/powerpoint/2010/main" val="22982220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1200" dirty="0"/>
              <a:t>Phonemes are the smallest units of distinguishable sounds in any language. Phonemes are the building blocks of a sentence.</a:t>
            </a:r>
          </a:p>
          <a:p>
            <a:pPr marL="0" marR="0" lvl="0" indent="0" algn="l" defTabSz="914400" rtl="0" eaLnBrk="1" fontAlgn="auto" latinLnBrk="0" hangingPunct="1">
              <a:lnSpc>
                <a:spcPct val="100000"/>
              </a:lnSpc>
              <a:spcBef>
                <a:spcPts val="0"/>
              </a:spcBef>
              <a:spcAft>
                <a:spcPts val="0"/>
              </a:spcAft>
              <a:buClrTx/>
              <a:buSzTx/>
              <a:buFontTx/>
              <a:buNone/>
              <a:tabLst/>
              <a:defRPr/>
            </a:pPr>
            <a:r>
              <a:rPr lang="en-IN" dirty="0"/>
              <a:t>Lets consider a phrase “look up”, consisting of words: look and up. Look is made up from the phonemes: </a:t>
            </a:r>
            <a:r>
              <a:rPr lang="en-IN" dirty="0" err="1"/>
              <a:t>l+u+k</a:t>
            </a:r>
            <a:r>
              <a:rPr lang="en-IN" dirty="0"/>
              <a:t>. Word up is made from the phonemes: </a:t>
            </a:r>
            <a:r>
              <a:rPr lang="en-IN" sz="1200" dirty="0"/>
              <a:t>ə + p.</a:t>
            </a:r>
          </a:p>
          <a:p>
            <a:pPr marL="0" marR="0" lvl="0" indent="0" algn="l" defTabSz="914400" rtl="0" eaLnBrk="1" fontAlgn="auto" latinLnBrk="0" hangingPunct="1">
              <a:lnSpc>
                <a:spcPct val="100000"/>
              </a:lnSpc>
              <a:spcBef>
                <a:spcPts val="0"/>
              </a:spcBef>
              <a:spcAft>
                <a:spcPts val="0"/>
              </a:spcAft>
              <a:buClrTx/>
              <a:buSzTx/>
              <a:buFontTx/>
              <a:buNone/>
              <a:tabLst/>
              <a:defRPr/>
            </a:pPr>
            <a:r>
              <a:rPr lang="en-IN" sz="1200" dirty="0"/>
              <a:t>Phonemes are the core principal, which </a:t>
            </a:r>
            <a:r>
              <a:rPr lang="en-IN" sz="1200" dirty="0" err="1"/>
              <a:t>Jawsense</a:t>
            </a:r>
            <a:r>
              <a:rPr lang="en-IN" sz="1200" dirty="0"/>
              <a:t> is built on. </a:t>
            </a:r>
          </a:p>
        </p:txBody>
      </p:sp>
      <p:sp>
        <p:nvSpPr>
          <p:cNvPr id="4" name="Slide Number Placeholder 3"/>
          <p:cNvSpPr>
            <a:spLocks noGrp="1"/>
          </p:cNvSpPr>
          <p:nvPr>
            <p:ph type="sldNum" sz="quarter" idx="5"/>
          </p:nvPr>
        </p:nvSpPr>
        <p:spPr/>
        <p:txBody>
          <a:bodyPr/>
          <a:lstStyle/>
          <a:p>
            <a:fld id="{528CA278-23C2-4AE5-8139-CCE3AA2F711B}" type="slidenum">
              <a:rPr lang="en-IN" smtClean="0"/>
              <a:t>6</a:t>
            </a:fld>
            <a:endParaRPr lang="en-IN"/>
          </a:p>
        </p:txBody>
      </p:sp>
    </p:spTree>
    <p:extLst>
      <p:ext uri="{BB962C8B-B14F-4D97-AF65-F5344CB8AC3E}">
        <p14:creationId xmlns:p14="http://schemas.microsoft.com/office/powerpoint/2010/main" val="301385791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However, while realizing </a:t>
            </a:r>
            <a:r>
              <a:rPr lang="en-IN" dirty="0" err="1"/>
              <a:t>jawSense</a:t>
            </a:r>
            <a:r>
              <a:rPr lang="en-IN" dirty="0"/>
              <a:t>, we observed 3 challenges:</a:t>
            </a:r>
          </a:p>
          <a:p>
            <a:r>
              <a:rPr lang="en-IN" dirty="0"/>
              <a:t>1. Is to identify the ideal sensor placement</a:t>
            </a:r>
          </a:p>
          <a:p>
            <a:r>
              <a:rPr lang="en-IN" dirty="0"/>
              <a:t>2. Is to distinguish b/w voiced and unvoiced phonemes</a:t>
            </a:r>
          </a:p>
          <a:p>
            <a:r>
              <a:rPr lang="en-IN" dirty="0"/>
              <a:t>3. Is to eliminate motion artifacts and acoustic noise.</a:t>
            </a:r>
          </a:p>
        </p:txBody>
      </p:sp>
      <p:sp>
        <p:nvSpPr>
          <p:cNvPr id="4" name="Slide Number Placeholder 3"/>
          <p:cNvSpPr>
            <a:spLocks noGrp="1"/>
          </p:cNvSpPr>
          <p:nvPr>
            <p:ph type="sldNum" sz="quarter" idx="5"/>
          </p:nvPr>
        </p:nvSpPr>
        <p:spPr/>
        <p:txBody>
          <a:bodyPr/>
          <a:lstStyle/>
          <a:p>
            <a:fld id="{528CA278-23C2-4AE5-8139-CCE3AA2F711B}" type="slidenum">
              <a:rPr lang="en-IN" smtClean="0"/>
              <a:t>7</a:t>
            </a:fld>
            <a:endParaRPr lang="en-IN"/>
          </a:p>
        </p:txBody>
      </p:sp>
    </p:spTree>
    <p:extLst>
      <p:ext uri="{BB962C8B-B14F-4D97-AF65-F5344CB8AC3E}">
        <p14:creationId xmlns:p14="http://schemas.microsoft.com/office/powerpoint/2010/main" val="34452623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We envision our device to be of wearable form factor, which is socially acceptable and can be retrofitted to commodity headphones. </a:t>
            </a:r>
          </a:p>
          <a:p>
            <a:r>
              <a:rPr lang="en-IN" dirty="0"/>
              <a:t>Using the anatomical literature it was found that the Temporo-mandibular joint is sensitive to the jaw movements, since </a:t>
            </a:r>
            <a:r>
              <a:rPr lang="en-IN" sz="1200" dirty="0">
                <a:latin typeface="LinLibertineT"/>
              </a:rPr>
              <a:t>it acts like a sliding hinge connecting the skull and the lower jaw. It permits the jaw to move up and down, and in lateral direction.</a:t>
            </a:r>
          </a:p>
          <a:p>
            <a:endParaRPr lang="en-IN" sz="1200" dirty="0">
              <a:solidFill>
                <a:schemeClr val="tx1"/>
              </a:solidFill>
            </a:endParaRPr>
          </a:p>
          <a:p>
            <a:r>
              <a:rPr lang="en-IN" sz="1200" dirty="0">
                <a:solidFill>
                  <a:schemeClr val="tx1"/>
                </a:solidFill>
              </a:rPr>
              <a:t>Since, we want to capture the jaw movements and muscle activity of unvoiced phonemes, we place an accelerometer on the TMJ to capture the signal.</a:t>
            </a:r>
          </a:p>
        </p:txBody>
      </p:sp>
      <p:sp>
        <p:nvSpPr>
          <p:cNvPr id="4" name="Slide Number Placeholder 3"/>
          <p:cNvSpPr>
            <a:spLocks noGrp="1"/>
          </p:cNvSpPr>
          <p:nvPr>
            <p:ph type="sldNum" sz="quarter" idx="5"/>
          </p:nvPr>
        </p:nvSpPr>
        <p:spPr/>
        <p:txBody>
          <a:bodyPr/>
          <a:lstStyle/>
          <a:p>
            <a:fld id="{528CA278-23C2-4AE5-8139-CCE3AA2F711B}" type="slidenum">
              <a:rPr lang="en-IN" smtClean="0"/>
              <a:t>8</a:t>
            </a:fld>
            <a:endParaRPr lang="en-IN"/>
          </a:p>
        </p:txBody>
      </p:sp>
    </p:spTree>
    <p:extLst>
      <p:ext uri="{BB962C8B-B14F-4D97-AF65-F5344CB8AC3E}">
        <p14:creationId xmlns:p14="http://schemas.microsoft.com/office/powerpoint/2010/main" val="34452623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sz="1200" dirty="0">
                <a:solidFill>
                  <a:schemeClr val="tx1"/>
                </a:solidFill>
              </a:rPr>
              <a:t>Now that we have identified the ideal position for sensor, can we use a single accelerometer sensor to capture human jaw movement during phoneme articulation? </a:t>
            </a:r>
          </a:p>
          <a:p>
            <a:endParaRPr lang="en-IN" sz="1200" dirty="0"/>
          </a:p>
          <a:p>
            <a:r>
              <a:rPr lang="en-IN" sz="1200" b="0" i="0" u="none" strike="noStrike" kern="1200" baseline="0" dirty="0">
                <a:solidFill>
                  <a:schemeClr val="tx1"/>
                </a:solidFill>
                <a:latin typeface="+mn-lt"/>
                <a:ea typeface="+mn-ea"/>
                <a:cs typeface="+mn-cs"/>
              </a:rPr>
              <a:t>Our experiments show time domain accelerometer signals for 9 phonemes, which demonstrates distinguishable characteristics.</a:t>
            </a:r>
          </a:p>
          <a:p>
            <a:endParaRPr lang="en-IN"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5"/>
          </p:nvPr>
        </p:nvSpPr>
        <p:spPr/>
        <p:txBody>
          <a:bodyPr/>
          <a:lstStyle/>
          <a:p>
            <a:fld id="{528CA278-23C2-4AE5-8139-CCE3AA2F711B}" type="slidenum">
              <a:rPr lang="en-IN" smtClean="0"/>
              <a:t>9</a:t>
            </a:fld>
            <a:endParaRPr lang="en-IN"/>
          </a:p>
        </p:txBody>
      </p:sp>
    </p:spTree>
    <p:extLst>
      <p:ext uri="{BB962C8B-B14F-4D97-AF65-F5344CB8AC3E}">
        <p14:creationId xmlns:p14="http://schemas.microsoft.com/office/powerpoint/2010/main" val="34452623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01FD9-917A-4BE9-A6E0-E0196718A13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F51AC149-43AD-4A33-A179-CD8CF7AC0FB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144B839C-5CAE-4E3D-8242-8980441BA6F8}"/>
              </a:ext>
            </a:extLst>
          </p:cNvPr>
          <p:cNvSpPr>
            <a:spLocks noGrp="1"/>
          </p:cNvSpPr>
          <p:nvPr>
            <p:ph type="dt" sz="half" idx="10"/>
          </p:nvPr>
        </p:nvSpPr>
        <p:spPr/>
        <p:txBody>
          <a:bodyPr/>
          <a:lstStyle/>
          <a:p>
            <a:fld id="{C1EB48CE-0721-43A5-96E2-356B6B82F3C5}" type="datetime1">
              <a:rPr lang="en-IN" smtClean="0"/>
              <a:t>12/12/22</a:t>
            </a:fld>
            <a:endParaRPr lang="en-IN"/>
          </a:p>
        </p:txBody>
      </p:sp>
      <p:sp>
        <p:nvSpPr>
          <p:cNvPr id="5" name="Footer Placeholder 4">
            <a:extLst>
              <a:ext uri="{FF2B5EF4-FFF2-40B4-BE49-F238E27FC236}">
                <a16:creationId xmlns:a16="http://schemas.microsoft.com/office/drawing/2014/main" id="{8430DE35-A075-4A3D-9702-FEE5B1F5194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A9682E7-3BC0-46F0-873B-69B5B8F6D72D}"/>
              </a:ext>
            </a:extLst>
          </p:cNvPr>
          <p:cNvSpPr>
            <a:spLocks noGrp="1"/>
          </p:cNvSpPr>
          <p:nvPr>
            <p:ph type="sldNum" sz="quarter" idx="12"/>
          </p:nvPr>
        </p:nvSpPr>
        <p:spPr/>
        <p:txBody>
          <a:bodyPr/>
          <a:lstStyle/>
          <a:p>
            <a:fld id="{61303FFD-2DD3-452E-A0DF-1211CF56FEE3}" type="slidenum">
              <a:rPr lang="en-IN" smtClean="0"/>
              <a:t>‹#›</a:t>
            </a:fld>
            <a:endParaRPr lang="en-IN"/>
          </a:p>
        </p:txBody>
      </p:sp>
    </p:spTree>
    <p:extLst>
      <p:ext uri="{BB962C8B-B14F-4D97-AF65-F5344CB8AC3E}">
        <p14:creationId xmlns:p14="http://schemas.microsoft.com/office/powerpoint/2010/main" val="19551540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35FBA-F3DD-407F-A086-884B630093CD}"/>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E8C44CB-A9EA-4ACD-863A-DDD81ECA5B5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F51EB3A-EB98-4A8C-B6A3-26525B612DB6}"/>
              </a:ext>
            </a:extLst>
          </p:cNvPr>
          <p:cNvSpPr>
            <a:spLocks noGrp="1"/>
          </p:cNvSpPr>
          <p:nvPr>
            <p:ph type="dt" sz="half" idx="10"/>
          </p:nvPr>
        </p:nvSpPr>
        <p:spPr/>
        <p:txBody>
          <a:bodyPr/>
          <a:lstStyle/>
          <a:p>
            <a:fld id="{7374B97C-99EA-484C-9F70-B3F0BAE2E8BD}" type="datetime1">
              <a:rPr lang="en-IN" smtClean="0"/>
              <a:t>12/12/22</a:t>
            </a:fld>
            <a:endParaRPr lang="en-IN"/>
          </a:p>
        </p:txBody>
      </p:sp>
      <p:sp>
        <p:nvSpPr>
          <p:cNvPr id="5" name="Footer Placeholder 4">
            <a:extLst>
              <a:ext uri="{FF2B5EF4-FFF2-40B4-BE49-F238E27FC236}">
                <a16:creationId xmlns:a16="http://schemas.microsoft.com/office/drawing/2014/main" id="{D1E5DD19-F632-4184-980C-CB5CE3FD4CB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EB06CB0D-7B99-4030-8955-CC829DB96337}"/>
              </a:ext>
            </a:extLst>
          </p:cNvPr>
          <p:cNvSpPr>
            <a:spLocks noGrp="1"/>
          </p:cNvSpPr>
          <p:nvPr>
            <p:ph type="sldNum" sz="quarter" idx="12"/>
          </p:nvPr>
        </p:nvSpPr>
        <p:spPr/>
        <p:txBody>
          <a:bodyPr/>
          <a:lstStyle/>
          <a:p>
            <a:fld id="{61303FFD-2DD3-452E-A0DF-1211CF56FEE3}" type="slidenum">
              <a:rPr lang="en-IN" smtClean="0"/>
              <a:t>‹#›</a:t>
            </a:fld>
            <a:endParaRPr lang="en-IN"/>
          </a:p>
        </p:txBody>
      </p:sp>
    </p:spTree>
    <p:extLst>
      <p:ext uri="{BB962C8B-B14F-4D97-AF65-F5344CB8AC3E}">
        <p14:creationId xmlns:p14="http://schemas.microsoft.com/office/powerpoint/2010/main" val="3945163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A8EDDE6-9892-4C44-AB5F-C22D8B066509}"/>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335D31D8-B8C0-4E0A-8D9E-DEFD5C3EDF4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17F558E-B381-48F6-B3F6-90B31906ABB3}"/>
              </a:ext>
            </a:extLst>
          </p:cNvPr>
          <p:cNvSpPr>
            <a:spLocks noGrp="1"/>
          </p:cNvSpPr>
          <p:nvPr>
            <p:ph type="dt" sz="half" idx="10"/>
          </p:nvPr>
        </p:nvSpPr>
        <p:spPr/>
        <p:txBody>
          <a:bodyPr/>
          <a:lstStyle/>
          <a:p>
            <a:fld id="{7E41EA5B-44F0-4248-846C-B174CB0FF529}" type="datetime1">
              <a:rPr lang="en-IN" smtClean="0"/>
              <a:t>12/12/22</a:t>
            </a:fld>
            <a:endParaRPr lang="en-IN"/>
          </a:p>
        </p:txBody>
      </p:sp>
      <p:sp>
        <p:nvSpPr>
          <p:cNvPr id="5" name="Footer Placeholder 4">
            <a:extLst>
              <a:ext uri="{FF2B5EF4-FFF2-40B4-BE49-F238E27FC236}">
                <a16:creationId xmlns:a16="http://schemas.microsoft.com/office/drawing/2014/main" id="{C8E63EE3-3B26-47E8-B74A-35150DD6A70A}"/>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6B60E04-70A8-431C-85A5-D370733242E1}"/>
              </a:ext>
            </a:extLst>
          </p:cNvPr>
          <p:cNvSpPr>
            <a:spLocks noGrp="1"/>
          </p:cNvSpPr>
          <p:nvPr>
            <p:ph type="sldNum" sz="quarter" idx="12"/>
          </p:nvPr>
        </p:nvSpPr>
        <p:spPr/>
        <p:txBody>
          <a:bodyPr/>
          <a:lstStyle/>
          <a:p>
            <a:fld id="{61303FFD-2DD3-452E-A0DF-1211CF56FEE3}" type="slidenum">
              <a:rPr lang="en-IN" smtClean="0"/>
              <a:t>‹#›</a:t>
            </a:fld>
            <a:endParaRPr lang="en-IN"/>
          </a:p>
        </p:txBody>
      </p:sp>
    </p:spTree>
    <p:extLst>
      <p:ext uri="{BB962C8B-B14F-4D97-AF65-F5344CB8AC3E}">
        <p14:creationId xmlns:p14="http://schemas.microsoft.com/office/powerpoint/2010/main" val="4267489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C086E-37F9-4F4C-8C85-66AB506CBFBB}"/>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5199524-6E01-4F22-91E6-DE8A95A9612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ECE6FDD-6629-4D3E-8814-827532E49E59}"/>
              </a:ext>
            </a:extLst>
          </p:cNvPr>
          <p:cNvSpPr>
            <a:spLocks noGrp="1"/>
          </p:cNvSpPr>
          <p:nvPr>
            <p:ph type="dt" sz="half" idx="10"/>
          </p:nvPr>
        </p:nvSpPr>
        <p:spPr/>
        <p:txBody>
          <a:bodyPr/>
          <a:lstStyle/>
          <a:p>
            <a:fld id="{9EDAAEDA-5BBD-4BEE-B47E-9E5257D9DC3C}" type="datetime1">
              <a:rPr lang="en-IN" smtClean="0"/>
              <a:t>12/12/22</a:t>
            </a:fld>
            <a:endParaRPr lang="en-IN"/>
          </a:p>
        </p:txBody>
      </p:sp>
      <p:sp>
        <p:nvSpPr>
          <p:cNvPr id="5" name="Footer Placeholder 4">
            <a:extLst>
              <a:ext uri="{FF2B5EF4-FFF2-40B4-BE49-F238E27FC236}">
                <a16:creationId xmlns:a16="http://schemas.microsoft.com/office/drawing/2014/main" id="{CF066C00-8D1B-46BA-9C2C-9CA3ADEE785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197C77E-BBB6-4D98-9276-AED1C9F43C20}"/>
              </a:ext>
            </a:extLst>
          </p:cNvPr>
          <p:cNvSpPr>
            <a:spLocks noGrp="1"/>
          </p:cNvSpPr>
          <p:nvPr>
            <p:ph type="sldNum" sz="quarter" idx="12"/>
          </p:nvPr>
        </p:nvSpPr>
        <p:spPr/>
        <p:txBody>
          <a:bodyPr/>
          <a:lstStyle/>
          <a:p>
            <a:fld id="{61303FFD-2DD3-452E-A0DF-1211CF56FEE3}" type="slidenum">
              <a:rPr lang="en-IN" smtClean="0"/>
              <a:t>‹#›</a:t>
            </a:fld>
            <a:endParaRPr lang="en-IN"/>
          </a:p>
        </p:txBody>
      </p:sp>
    </p:spTree>
    <p:extLst>
      <p:ext uri="{BB962C8B-B14F-4D97-AF65-F5344CB8AC3E}">
        <p14:creationId xmlns:p14="http://schemas.microsoft.com/office/powerpoint/2010/main" val="4066442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459BAE-6E5E-4E07-8EB5-2147DDECF32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1128A650-24AB-46F7-A3F1-171716C5A2B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CCE8B66-DD80-4029-9BA6-8E5F67C9AAA2}"/>
              </a:ext>
            </a:extLst>
          </p:cNvPr>
          <p:cNvSpPr>
            <a:spLocks noGrp="1"/>
          </p:cNvSpPr>
          <p:nvPr>
            <p:ph type="dt" sz="half" idx="10"/>
          </p:nvPr>
        </p:nvSpPr>
        <p:spPr/>
        <p:txBody>
          <a:bodyPr/>
          <a:lstStyle/>
          <a:p>
            <a:fld id="{CD1B4D4A-AA14-4C3D-9F75-9F2B0A4ABE3C}" type="datetime1">
              <a:rPr lang="en-IN" smtClean="0"/>
              <a:t>12/12/22</a:t>
            </a:fld>
            <a:endParaRPr lang="en-IN"/>
          </a:p>
        </p:txBody>
      </p:sp>
      <p:sp>
        <p:nvSpPr>
          <p:cNvPr id="5" name="Footer Placeholder 4">
            <a:extLst>
              <a:ext uri="{FF2B5EF4-FFF2-40B4-BE49-F238E27FC236}">
                <a16:creationId xmlns:a16="http://schemas.microsoft.com/office/drawing/2014/main" id="{A817D33F-8AFF-4EB4-BB01-9548AEFC533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4169469-6165-419F-A1E6-D2C44F05FA9A}"/>
              </a:ext>
            </a:extLst>
          </p:cNvPr>
          <p:cNvSpPr>
            <a:spLocks noGrp="1"/>
          </p:cNvSpPr>
          <p:nvPr>
            <p:ph type="sldNum" sz="quarter" idx="12"/>
          </p:nvPr>
        </p:nvSpPr>
        <p:spPr/>
        <p:txBody>
          <a:bodyPr/>
          <a:lstStyle/>
          <a:p>
            <a:fld id="{61303FFD-2DD3-452E-A0DF-1211CF56FEE3}" type="slidenum">
              <a:rPr lang="en-IN" smtClean="0"/>
              <a:t>‹#›</a:t>
            </a:fld>
            <a:endParaRPr lang="en-IN"/>
          </a:p>
        </p:txBody>
      </p:sp>
    </p:spTree>
    <p:extLst>
      <p:ext uri="{BB962C8B-B14F-4D97-AF65-F5344CB8AC3E}">
        <p14:creationId xmlns:p14="http://schemas.microsoft.com/office/powerpoint/2010/main" val="16848241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A03A97-2906-4784-AD5F-4229134504F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F4130AD3-BBB9-4D2D-BD18-3CFA4EE89D2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EA5DB083-31FC-4424-8933-89AF63DE3C9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8737CF34-6944-4D61-B6D1-A64BA4426AF9}"/>
              </a:ext>
            </a:extLst>
          </p:cNvPr>
          <p:cNvSpPr>
            <a:spLocks noGrp="1"/>
          </p:cNvSpPr>
          <p:nvPr>
            <p:ph type="dt" sz="half" idx="10"/>
          </p:nvPr>
        </p:nvSpPr>
        <p:spPr/>
        <p:txBody>
          <a:bodyPr/>
          <a:lstStyle/>
          <a:p>
            <a:fld id="{B7EF6577-5B0D-46E2-9BDF-4BBDABCCC4B7}" type="datetime1">
              <a:rPr lang="en-IN" smtClean="0"/>
              <a:t>12/12/22</a:t>
            </a:fld>
            <a:endParaRPr lang="en-IN"/>
          </a:p>
        </p:txBody>
      </p:sp>
      <p:sp>
        <p:nvSpPr>
          <p:cNvPr id="6" name="Footer Placeholder 5">
            <a:extLst>
              <a:ext uri="{FF2B5EF4-FFF2-40B4-BE49-F238E27FC236}">
                <a16:creationId xmlns:a16="http://schemas.microsoft.com/office/drawing/2014/main" id="{B670BF55-A139-4560-8EB4-FF852F0F3BFC}"/>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EC16A52-C4CF-4585-8B43-446C0DF19A7D}"/>
              </a:ext>
            </a:extLst>
          </p:cNvPr>
          <p:cNvSpPr>
            <a:spLocks noGrp="1"/>
          </p:cNvSpPr>
          <p:nvPr>
            <p:ph type="sldNum" sz="quarter" idx="12"/>
          </p:nvPr>
        </p:nvSpPr>
        <p:spPr/>
        <p:txBody>
          <a:bodyPr/>
          <a:lstStyle/>
          <a:p>
            <a:fld id="{61303FFD-2DD3-452E-A0DF-1211CF56FEE3}" type="slidenum">
              <a:rPr lang="en-IN" smtClean="0"/>
              <a:t>‹#›</a:t>
            </a:fld>
            <a:endParaRPr lang="en-IN"/>
          </a:p>
        </p:txBody>
      </p:sp>
    </p:spTree>
    <p:extLst>
      <p:ext uri="{BB962C8B-B14F-4D97-AF65-F5344CB8AC3E}">
        <p14:creationId xmlns:p14="http://schemas.microsoft.com/office/powerpoint/2010/main" val="14365383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2B4445-5FCE-4AF3-AF83-8519FAF34055}"/>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97055D2D-C2B6-449E-AB76-870AA362549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6C729A3-3FBF-4858-A3C5-FAD2F29C510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05BBE2DB-230D-4EA9-88C9-28D0F1128B6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B9FF382-431D-4A3D-AB88-8C5D3EA30C1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5FCBDD11-6555-4ACD-8561-3366C47D1B9F}"/>
              </a:ext>
            </a:extLst>
          </p:cNvPr>
          <p:cNvSpPr>
            <a:spLocks noGrp="1"/>
          </p:cNvSpPr>
          <p:nvPr>
            <p:ph type="dt" sz="half" idx="10"/>
          </p:nvPr>
        </p:nvSpPr>
        <p:spPr/>
        <p:txBody>
          <a:bodyPr/>
          <a:lstStyle/>
          <a:p>
            <a:fld id="{227576F0-D57D-4875-8956-F07741F5E8B0}" type="datetime1">
              <a:rPr lang="en-IN" smtClean="0"/>
              <a:t>12/12/22</a:t>
            </a:fld>
            <a:endParaRPr lang="en-IN"/>
          </a:p>
        </p:txBody>
      </p:sp>
      <p:sp>
        <p:nvSpPr>
          <p:cNvPr id="8" name="Footer Placeholder 7">
            <a:extLst>
              <a:ext uri="{FF2B5EF4-FFF2-40B4-BE49-F238E27FC236}">
                <a16:creationId xmlns:a16="http://schemas.microsoft.com/office/drawing/2014/main" id="{084084C4-98CB-44F1-A489-8154C5D21E49}"/>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045509B7-D4DE-4FDA-9EBD-BAD0E03BEE89}"/>
              </a:ext>
            </a:extLst>
          </p:cNvPr>
          <p:cNvSpPr>
            <a:spLocks noGrp="1"/>
          </p:cNvSpPr>
          <p:nvPr>
            <p:ph type="sldNum" sz="quarter" idx="12"/>
          </p:nvPr>
        </p:nvSpPr>
        <p:spPr/>
        <p:txBody>
          <a:bodyPr/>
          <a:lstStyle/>
          <a:p>
            <a:fld id="{61303FFD-2DD3-452E-A0DF-1211CF56FEE3}" type="slidenum">
              <a:rPr lang="en-IN" smtClean="0"/>
              <a:t>‹#›</a:t>
            </a:fld>
            <a:endParaRPr lang="en-IN"/>
          </a:p>
        </p:txBody>
      </p:sp>
    </p:spTree>
    <p:extLst>
      <p:ext uri="{BB962C8B-B14F-4D97-AF65-F5344CB8AC3E}">
        <p14:creationId xmlns:p14="http://schemas.microsoft.com/office/powerpoint/2010/main" val="3563326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D36D4-66A3-48F9-8C40-E084A31B6C88}"/>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0F096DAA-CF96-4AF0-8E2F-A49F8A522E73}"/>
              </a:ext>
            </a:extLst>
          </p:cNvPr>
          <p:cNvSpPr>
            <a:spLocks noGrp="1"/>
          </p:cNvSpPr>
          <p:nvPr>
            <p:ph type="dt" sz="half" idx="10"/>
          </p:nvPr>
        </p:nvSpPr>
        <p:spPr/>
        <p:txBody>
          <a:bodyPr/>
          <a:lstStyle/>
          <a:p>
            <a:fld id="{BFAF0E93-D3AB-48A6-8F2C-224B6CD4F9D3}" type="datetime1">
              <a:rPr lang="en-IN" smtClean="0"/>
              <a:t>12/12/22</a:t>
            </a:fld>
            <a:endParaRPr lang="en-IN"/>
          </a:p>
        </p:txBody>
      </p:sp>
      <p:sp>
        <p:nvSpPr>
          <p:cNvPr id="4" name="Footer Placeholder 3">
            <a:extLst>
              <a:ext uri="{FF2B5EF4-FFF2-40B4-BE49-F238E27FC236}">
                <a16:creationId xmlns:a16="http://schemas.microsoft.com/office/drawing/2014/main" id="{907151B2-6583-4D29-8FEA-B6C3856FB6BE}"/>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46DCE8D1-E750-4444-9F67-E353DC0F12E0}"/>
              </a:ext>
            </a:extLst>
          </p:cNvPr>
          <p:cNvSpPr>
            <a:spLocks noGrp="1"/>
          </p:cNvSpPr>
          <p:nvPr>
            <p:ph type="sldNum" sz="quarter" idx="12"/>
          </p:nvPr>
        </p:nvSpPr>
        <p:spPr/>
        <p:txBody>
          <a:bodyPr/>
          <a:lstStyle/>
          <a:p>
            <a:fld id="{61303FFD-2DD3-452E-A0DF-1211CF56FEE3}" type="slidenum">
              <a:rPr lang="en-IN" smtClean="0"/>
              <a:t>‹#›</a:t>
            </a:fld>
            <a:endParaRPr lang="en-IN"/>
          </a:p>
        </p:txBody>
      </p:sp>
    </p:spTree>
    <p:extLst>
      <p:ext uri="{BB962C8B-B14F-4D97-AF65-F5344CB8AC3E}">
        <p14:creationId xmlns:p14="http://schemas.microsoft.com/office/powerpoint/2010/main" val="29862626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C5CEB98-732D-4A9C-85E5-D15A12DC3B45}"/>
              </a:ext>
            </a:extLst>
          </p:cNvPr>
          <p:cNvSpPr>
            <a:spLocks noGrp="1"/>
          </p:cNvSpPr>
          <p:nvPr>
            <p:ph type="dt" sz="half" idx="10"/>
          </p:nvPr>
        </p:nvSpPr>
        <p:spPr/>
        <p:txBody>
          <a:bodyPr/>
          <a:lstStyle/>
          <a:p>
            <a:fld id="{4F9CC47F-E182-4486-B5FA-11E511E83518}" type="datetime1">
              <a:rPr lang="en-IN" smtClean="0"/>
              <a:t>12/12/22</a:t>
            </a:fld>
            <a:endParaRPr lang="en-IN"/>
          </a:p>
        </p:txBody>
      </p:sp>
      <p:sp>
        <p:nvSpPr>
          <p:cNvPr id="3" name="Footer Placeholder 2">
            <a:extLst>
              <a:ext uri="{FF2B5EF4-FFF2-40B4-BE49-F238E27FC236}">
                <a16:creationId xmlns:a16="http://schemas.microsoft.com/office/drawing/2014/main" id="{69F6DD37-C8B0-4A7A-AFBB-8D4807145727}"/>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D67DFD4D-3F1B-463F-AECA-A29D4F19BE7E}"/>
              </a:ext>
            </a:extLst>
          </p:cNvPr>
          <p:cNvSpPr>
            <a:spLocks noGrp="1"/>
          </p:cNvSpPr>
          <p:nvPr>
            <p:ph type="sldNum" sz="quarter" idx="12"/>
          </p:nvPr>
        </p:nvSpPr>
        <p:spPr/>
        <p:txBody>
          <a:bodyPr/>
          <a:lstStyle/>
          <a:p>
            <a:fld id="{61303FFD-2DD3-452E-A0DF-1211CF56FEE3}" type="slidenum">
              <a:rPr lang="en-IN" smtClean="0"/>
              <a:t>‹#›</a:t>
            </a:fld>
            <a:endParaRPr lang="en-IN"/>
          </a:p>
        </p:txBody>
      </p:sp>
    </p:spTree>
    <p:extLst>
      <p:ext uri="{BB962C8B-B14F-4D97-AF65-F5344CB8AC3E}">
        <p14:creationId xmlns:p14="http://schemas.microsoft.com/office/powerpoint/2010/main" val="2188915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A6E51-DB16-4D0B-B373-0D0B6DBC2F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6540E083-70BC-4357-BC80-134EF84F91F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E3D61260-233D-48BC-AE82-66FDF8BB3EB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8EAF5A8-8501-4EAA-B774-6E78FAD9D6CB}"/>
              </a:ext>
            </a:extLst>
          </p:cNvPr>
          <p:cNvSpPr>
            <a:spLocks noGrp="1"/>
          </p:cNvSpPr>
          <p:nvPr>
            <p:ph type="dt" sz="half" idx="10"/>
          </p:nvPr>
        </p:nvSpPr>
        <p:spPr/>
        <p:txBody>
          <a:bodyPr/>
          <a:lstStyle/>
          <a:p>
            <a:fld id="{549FCAC8-4315-4D10-9C11-01C772A31FA4}" type="datetime1">
              <a:rPr lang="en-IN" smtClean="0"/>
              <a:t>12/12/22</a:t>
            </a:fld>
            <a:endParaRPr lang="en-IN"/>
          </a:p>
        </p:txBody>
      </p:sp>
      <p:sp>
        <p:nvSpPr>
          <p:cNvPr id="6" name="Footer Placeholder 5">
            <a:extLst>
              <a:ext uri="{FF2B5EF4-FFF2-40B4-BE49-F238E27FC236}">
                <a16:creationId xmlns:a16="http://schemas.microsoft.com/office/drawing/2014/main" id="{480DE2FF-32BB-492C-8296-C8CD9EF5D09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58E733A7-C7EC-4929-8AD8-CB62AFE41929}"/>
              </a:ext>
            </a:extLst>
          </p:cNvPr>
          <p:cNvSpPr>
            <a:spLocks noGrp="1"/>
          </p:cNvSpPr>
          <p:nvPr>
            <p:ph type="sldNum" sz="quarter" idx="12"/>
          </p:nvPr>
        </p:nvSpPr>
        <p:spPr/>
        <p:txBody>
          <a:bodyPr/>
          <a:lstStyle/>
          <a:p>
            <a:fld id="{61303FFD-2DD3-452E-A0DF-1211CF56FEE3}" type="slidenum">
              <a:rPr lang="en-IN" smtClean="0"/>
              <a:t>‹#›</a:t>
            </a:fld>
            <a:endParaRPr lang="en-IN"/>
          </a:p>
        </p:txBody>
      </p:sp>
    </p:spTree>
    <p:extLst>
      <p:ext uri="{BB962C8B-B14F-4D97-AF65-F5344CB8AC3E}">
        <p14:creationId xmlns:p14="http://schemas.microsoft.com/office/powerpoint/2010/main" val="2206821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D15F0-6B3F-48DB-A7AF-F41954FDFA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54C30781-9248-43BE-A22A-D4D9A6DA279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8EAAFC05-1FFB-494C-814C-D373E0977F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855F9C8-728D-4533-8F7C-06166A9EA2A5}"/>
              </a:ext>
            </a:extLst>
          </p:cNvPr>
          <p:cNvSpPr>
            <a:spLocks noGrp="1"/>
          </p:cNvSpPr>
          <p:nvPr>
            <p:ph type="dt" sz="half" idx="10"/>
          </p:nvPr>
        </p:nvSpPr>
        <p:spPr/>
        <p:txBody>
          <a:bodyPr/>
          <a:lstStyle/>
          <a:p>
            <a:fld id="{1E365E9B-8797-47ED-AC2B-A2FA6231D554}" type="datetime1">
              <a:rPr lang="en-IN" smtClean="0"/>
              <a:t>12/12/22</a:t>
            </a:fld>
            <a:endParaRPr lang="en-IN"/>
          </a:p>
        </p:txBody>
      </p:sp>
      <p:sp>
        <p:nvSpPr>
          <p:cNvPr id="6" name="Footer Placeholder 5">
            <a:extLst>
              <a:ext uri="{FF2B5EF4-FFF2-40B4-BE49-F238E27FC236}">
                <a16:creationId xmlns:a16="http://schemas.microsoft.com/office/drawing/2014/main" id="{3C2F73E1-889A-4C79-B125-A67876B5D3D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F355D581-376A-4CFE-AB57-B66DF8E032DA}"/>
              </a:ext>
            </a:extLst>
          </p:cNvPr>
          <p:cNvSpPr>
            <a:spLocks noGrp="1"/>
          </p:cNvSpPr>
          <p:nvPr>
            <p:ph type="sldNum" sz="quarter" idx="12"/>
          </p:nvPr>
        </p:nvSpPr>
        <p:spPr/>
        <p:txBody>
          <a:bodyPr/>
          <a:lstStyle/>
          <a:p>
            <a:fld id="{61303FFD-2DD3-452E-A0DF-1211CF56FEE3}" type="slidenum">
              <a:rPr lang="en-IN" smtClean="0"/>
              <a:t>‹#›</a:t>
            </a:fld>
            <a:endParaRPr lang="en-IN"/>
          </a:p>
        </p:txBody>
      </p:sp>
    </p:spTree>
    <p:extLst>
      <p:ext uri="{BB962C8B-B14F-4D97-AF65-F5344CB8AC3E}">
        <p14:creationId xmlns:p14="http://schemas.microsoft.com/office/powerpoint/2010/main" val="518261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6DF3E07-F757-40F9-91A3-CFA39FC2AF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2FEB6AE-ED3E-4968-9B06-931AC43E8DA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CA64FA8-0FC4-470C-BDB9-7F626538231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C55D9E-6B17-4A94-ABF3-133DECA3C5E7}" type="datetime1">
              <a:rPr lang="en-IN" smtClean="0"/>
              <a:t>12/12/22</a:t>
            </a:fld>
            <a:endParaRPr lang="en-IN"/>
          </a:p>
        </p:txBody>
      </p:sp>
      <p:sp>
        <p:nvSpPr>
          <p:cNvPr id="5" name="Footer Placeholder 4">
            <a:extLst>
              <a:ext uri="{FF2B5EF4-FFF2-40B4-BE49-F238E27FC236}">
                <a16:creationId xmlns:a16="http://schemas.microsoft.com/office/drawing/2014/main" id="{04347768-8A91-483D-A0CB-8706F059C2C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6388168D-1D1D-4656-BCE1-7C9444B3124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303FFD-2DD3-452E-A0DF-1211CF56FEE3}" type="slidenum">
              <a:rPr lang="en-IN" smtClean="0"/>
              <a:t>‹#›</a:t>
            </a:fld>
            <a:endParaRPr lang="en-IN"/>
          </a:p>
        </p:txBody>
      </p:sp>
    </p:spTree>
    <p:extLst>
      <p:ext uri="{BB962C8B-B14F-4D97-AF65-F5344CB8AC3E}">
        <p14:creationId xmlns:p14="http://schemas.microsoft.com/office/powerpoint/2010/main" val="18549680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12.xml.rels><?xml version="1.0" encoding="UTF-8" standalone="yes" ?><Relationships xmlns="http://schemas.openxmlformats.org/package/2006/relationships"><Relationship Id="rId3" Target="../media/image20.jpeg" Type="http://schemas.openxmlformats.org/officeDocument/2006/relationships/image"/><Relationship Id="rId2" Target="../notesSlides/notesSlide12.xml" Type="http://schemas.openxmlformats.org/officeDocument/2006/relationships/notesSlide"/><Relationship Id="rId1" Target="../slideLayouts/slideLayout2.xml" Type="http://schemas.openxmlformats.org/officeDocument/2006/relationships/slideLayout"/></Relationships>
</file>

<file path=ppt/slides/_rels/slide13.xml.rels><?xml version="1.0" encoding="UTF-8" standalone="yes" ?><Relationships xmlns="http://schemas.openxmlformats.org/package/2006/relationships"><Relationship Id="rId3" Target="../media/image20.jpeg" Type="http://schemas.openxmlformats.org/officeDocument/2006/relationships/image"/><Relationship Id="rId2" Target="../notesSlides/notesSlide13.xml" Type="http://schemas.openxmlformats.org/officeDocument/2006/relationships/notesSlide"/><Relationship Id="rId1" Target="../slideLayouts/slideLayout2.xml" Type="http://schemas.openxmlformats.org/officeDocument/2006/relationships/slideLayout"/></Relationships>
</file>

<file path=ppt/slides/_rels/slide14.xml.rels><?xml version="1.0" encoding="UTF-8" standalone="yes" ?><Relationships xmlns="http://schemas.openxmlformats.org/package/2006/relationships"><Relationship Id="rId3" Target="../media/image21.png" Type="http://schemas.openxmlformats.org/officeDocument/2006/relationships/image"/><Relationship Id="rId2" Target="../notesSlides/notesSlide14.xml" Type="http://schemas.openxmlformats.org/officeDocument/2006/relationships/notesSlide"/><Relationship Id="rId1" Target="../slideLayouts/slideLayout2.xml" Type="http://schemas.openxmlformats.org/officeDocument/2006/relationships/slideLayout"/><Relationship Id="rId5" Target="../media/image23.png" Type="http://schemas.openxmlformats.org/officeDocument/2006/relationships/image"/><Relationship Id="rId4" Target="../media/image22.jpeg" Type="http://schemas.openxmlformats.org/officeDocument/2006/relationships/image"/></Relationships>
</file>

<file path=ppt/slides/_rels/slide15.xml.rels><?xml version="1.0" encoding="UTF-8" standalone="yes" ?><Relationships xmlns="http://schemas.openxmlformats.org/package/2006/relationships"><Relationship Id="rId3" Target="../media/image21.png" Type="http://schemas.openxmlformats.org/officeDocument/2006/relationships/image"/><Relationship Id="rId2" Target="../notesSlides/notesSlide15.xml" Type="http://schemas.openxmlformats.org/officeDocument/2006/relationships/notesSlide"/><Relationship Id="rId1" Target="../slideLayouts/slideLayout2.xml" Type="http://schemas.openxmlformats.org/officeDocument/2006/relationships/slideLayout"/><Relationship Id="rId5" Target="../media/image23.png" Type="http://schemas.openxmlformats.org/officeDocument/2006/relationships/image"/><Relationship Id="rId4" Target="../media/image22.jpeg" Type="http://schemas.openxmlformats.org/officeDocument/2006/relationships/image"/></Relationships>
</file>

<file path=ppt/slides/_rels/slide16.xml.rels><?xml version="1.0" encoding="UTF-8" standalone="yes"?>
<Relationships xmlns="http://schemas.openxmlformats.org/package/2006/relationships"><Relationship Id="rId3" Type="http://schemas.openxmlformats.org/officeDocument/2006/relationships/image" Target="../media/image24.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arget="../media/image6.jpeg" Type="http://schemas.openxmlformats.org/officeDocument/2006/relationships/image"/><Relationship Id="rId2" Target="../notesSlides/notesSlide2.xml" Type="http://schemas.openxmlformats.org/officeDocument/2006/relationships/notesSlide"/><Relationship Id="rId1" Target="../slideLayouts/slideLayout2.xml" Type="http://schemas.openxmlformats.org/officeDocument/2006/relationships/slideLayout"/><Relationship Id="rId4" Target="../media/image7.jpeg" Type="http://schemas.openxmlformats.org/officeDocument/2006/relationships/image"/></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arget="../media/image8.jpeg" Type="http://schemas.openxmlformats.org/officeDocument/2006/relationships/image"/><Relationship Id="rId2" Target="../notesSlides/notesSlide3.xml" Type="http://schemas.openxmlformats.org/officeDocument/2006/relationships/notesSlide"/><Relationship Id="rId1" Target="../slideLayouts/slideLayout2.xml" Type="http://schemas.openxmlformats.org/officeDocument/2006/relationships/slideLayout"/><Relationship Id="rId4" Target="../media/image9.png" Type="http://schemas.openxmlformats.org/officeDocument/2006/relationships/image"/></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4.jpeg"/><Relationship Id="rId4" Type="http://schemas.openxmlformats.org/officeDocument/2006/relationships/image" Target="../media/image13.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5.gi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3A58F6-CF24-414B-B48B-757F6E551159}"/>
              </a:ext>
            </a:extLst>
          </p:cNvPr>
          <p:cNvSpPr>
            <a:spLocks noGrp="1"/>
          </p:cNvSpPr>
          <p:nvPr>
            <p:ph type="ctrTitle"/>
          </p:nvPr>
        </p:nvSpPr>
        <p:spPr>
          <a:xfrm>
            <a:off x="1524000" y="319088"/>
            <a:ext cx="9144000" cy="2387600"/>
          </a:xfrm>
        </p:spPr>
        <p:txBody>
          <a:bodyPr>
            <a:normAutofit/>
          </a:bodyPr>
          <a:lstStyle/>
          <a:p>
            <a:r>
              <a:rPr lang="en-IN" sz="4800" i="1" dirty="0" err="1"/>
              <a:t>JawSense</a:t>
            </a:r>
            <a:r>
              <a:rPr lang="en-IN" sz="4800" dirty="0"/>
              <a:t>: Recognizing Unvoiced Sound using a Low-cost</a:t>
            </a:r>
            <a:br>
              <a:rPr lang="en-IN" sz="4800" dirty="0"/>
            </a:br>
            <a:r>
              <a:rPr lang="en-IN" sz="4800" dirty="0"/>
              <a:t>Ear-worn System</a:t>
            </a:r>
          </a:p>
        </p:txBody>
      </p:sp>
      <p:sp>
        <p:nvSpPr>
          <p:cNvPr id="3" name="Subtitle 2">
            <a:extLst>
              <a:ext uri="{FF2B5EF4-FFF2-40B4-BE49-F238E27FC236}">
                <a16:creationId xmlns:a16="http://schemas.microsoft.com/office/drawing/2014/main" id="{4B53F03D-4590-4112-B720-3639F68D6626}"/>
              </a:ext>
            </a:extLst>
          </p:cNvPr>
          <p:cNvSpPr>
            <a:spLocks noGrp="1"/>
          </p:cNvSpPr>
          <p:nvPr>
            <p:ph type="subTitle" idx="1"/>
          </p:nvPr>
        </p:nvSpPr>
        <p:spPr>
          <a:xfrm>
            <a:off x="1222503" y="3089413"/>
            <a:ext cx="10334171" cy="1655762"/>
          </a:xfrm>
        </p:spPr>
        <p:txBody>
          <a:bodyPr>
            <a:noAutofit/>
          </a:bodyPr>
          <a:lstStyle/>
          <a:p>
            <a:pPr algn="l"/>
            <a:r>
              <a:rPr lang="en-IN" b="1" dirty="0"/>
              <a:t>Prerna Khanna</a:t>
            </a:r>
            <a:r>
              <a:rPr lang="en-IN" dirty="0"/>
              <a:t>∗†, Tanmay Srivastava∗</a:t>
            </a:r>
            <a:r>
              <a:rPr lang="en-IN" i="1" spc="-7" baseline="25462" dirty="0">
                <a:cs typeface="Calibri"/>
              </a:rPr>
              <a:t> §</a:t>
            </a:r>
            <a:r>
              <a:rPr lang="en-IN" dirty="0"/>
              <a:t>, </a:t>
            </a:r>
            <a:r>
              <a:rPr lang="en-IN" dirty="0" err="1"/>
              <a:t>Shijia</a:t>
            </a:r>
            <a:r>
              <a:rPr lang="en-IN" dirty="0"/>
              <a:t> Pan</a:t>
            </a:r>
            <a:r>
              <a:rPr lang="en-IN" i="1" spc="-15" baseline="24444" dirty="0">
                <a:latin typeface="Segoe UI Symbol"/>
                <a:cs typeface="Segoe UI Symbol"/>
              </a:rPr>
              <a:t>★</a:t>
            </a:r>
            <a:r>
              <a:rPr lang="en-IN" dirty="0"/>
              <a:t>, Shubham Jain†, VP Nguyen‡</a:t>
            </a:r>
          </a:p>
          <a:p>
            <a:pPr algn="l"/>
            <a:r>
              <a:rPr lang="en-IN" sz="1400" dirty="0"/>
              <a:t>† Stony Brook University, New York, USA</a:t>
            </a:r>
          </a:p>
          <a:p>
            <a:pPr algn="l"/>
            <a:r>
              <a:rPr lang="en-IN" sz="1400" i="1" spc="-7" baseline="25462" dirty="0">
                <a:cs typeface="Calibri"/>
              </a:rPr>
              <a:t>§ </a:t>
            </a:r>
            <a:r>
              <a:rPr lang="en-IN" sz="1400" dirty="0"/>
              <a:t>Indian Institute of Technology, Gandhinagar, India</a:t>
            </a:r>
          </a:p>
          <a:p>
            <a:pPr algn="l"/>
            <a:r>
              <a:rPr lang="en-IN" sz="1400" i="1" spc="-15" baseline="24444" dirty="0">
                <a:latin typeface="Segoe UI Symbol"/>
                <a:cs typeface="Segoe UI Symbol"/>
              </a:rPr>
              <a:t>★ </a:t>
            </a:r>
            <a:r>
              <a:rPr lang="en-IN" sz="1400" dirty="0"/>
              <a:t>University of California, Merced, USA</a:t>
            </a:r>
          </a:p>
          <a:p>
            <a:pPr algn="l"/>
            <a:r>
              <a:rPr lang="en-IN" sz="1400" dirty="0"/>
              <a:t>‡ University of Texas at Arlington, Arlington, USA</a:t>
            </a:r>
          </a:p>
          <a:p>
            <a:pPr algn="l"/>
            <a:r>
              <a:rPr lang="en-IN" sz="1400" dirty="0"/>
              <a:t>* co-primary authors</a:t>
            </a:r>
          </a:p>
        </p:txBody>
      </p:sp>
      <p:grpSp>
        <p:nvGrpSpPr>
          <p:cNvPr id="5" name="Group 4">
            <a:extLst>
              <a:ext uri="{FF2B5EF4-FFF2-40B4-BE49-F238E27FC236}">
                <a16:creationId xmlns:a16="http://schemas.microsoft.com/office/drawing/2014/main" id="{C69015C9-F492-4029-8B39-B75CB7374587}"/>
              </a:ext>
            </a:extLst>
          </p:cNvPr>
          <p:cNvGrpSpPr/>
          <p:nvPr/>
        </p:nvGrpSpPr>
        <p:grpSpPr>
          <a:xfrm>
            <a:off x="1049261" y="5407389"/>
            <a:ext cx="10093478" cy="1131523"/>
            <a:chOff x="688718" y="5535195"/>
            <a:chExt cx="10093478" cy="1131523"/>
          </a:xfrm>
        </p:grpSpPr>
        <p:pic>
          <p:nvPicPr>
            <p:cNvPr id="6" name="Picture 5" descr="Logo, company name&#10;&#10;Description automatically generated">
              <a:extLst>
                <a:ext uri="{FF2B5EF4-FFF2-40B4-BE49-F238E27FC236}">
                  <a16:creationId xmlns:a16="http://schemas.microsoft.com/office/drawing/2014/main" id="{6E817C09-D8D7-442A-B95E-67619998B4D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50674" y="5545871"/>
              <a:ext cx="1131522" cy="1102044"/>
            </a:xfrm>
            <a:prstGeom prst="rect">
              <a:avLst/>
            </a:prstGeom>
          </p:spPr>
        </p:pic>
        <p:pic>
          <p:nvPicPr>
            <p:cNvPr id="1026" name="Picture 2" descr="Image result for stony brook logo">
              <a:extLst>
                <a:ext uri="{FF2B5EF4-FFF2-40B4-BE49-F238E27FC236}">
                  <a16:creationId xmlns:a16="http://schemas.microsoft.com/office/drawing/2014/main" id="{2173CB72-1F27-437E-9CB9-7DCB68F9869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8718" y="5683220"/>
              <a:ext cx="2658355" cy="976115"/>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iit gandhinagar logo">
              <a:extLst>
                <a:ext uri="{FF2B5EF4-FFF2-40B4-BE49-F238E27FC236}">
                  <a16:creationId xmlns:a16="http://schemas.microsoft.com/office/drawing/2014/main" id="{83F24507-0C4C-4A31-8EBF-74D1B8530FB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22298" y="5535195"/>
              <a:ext cx="1131523" cy="1112720"/>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Image result for uc merced logo">
              <a:extLst>
                <a:ext uri="{FF2B5EF4-FFF2-40B4-BE49-F238E27FC236}">
                  <a16:creationId xmlns:a16="http://schemas.microsoft.com/office/drawing/2014/main" id="{7029B558-5F6A-4521-B413-47CCC070F6B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029046" y="5535195"/>
              <a:ext cx="1131523" cy="1131523"/>
            </a:xfrm>
            <a:prstGeom prst="rect">
              <a:avLst/>
            </a:prstGeom>
            <a:noFill/>
            <a:extLst>
              <a:ext uri="{909E8E84-426E-40DD-AFC4-6F175D3DCCD1}">
                <a14:hiddenFill xmlns:a14="http://schemas.microsoft.com/office/drawing/2010/main">
                  <a:solidFill>
                    <a:srgbClr val="FFFFFF"/>
                  </a:solidFill>
                </a14:hiddenFill>
              </a:ext>
            </a:extLst>
          </p:spPr>
        </p:pic>
        <p:sp>
          <p:nvSpPr>
            <p:cNvPr id="10" name="object 15">
              <a:extLst>
                <a:ext uri="{FF2B5EF4-FFF2-40B4-BE49-F238E27FC236}">
                  <a16:creationId xmlns:a16="http://schemas.microsoft.com/office/drawing/2014/main" id="{7C4267CE-42FF-4093-A798-629595102818}"/>
                </a:ext>
              </a:extLst>
            </p:cNvPr>
            <p:cNvSpPr/>
            <p:nvPr/>
          </p:nvSpPr>
          <p:spPr>
            <a:xfrm>
              <a:off x="7935794" y="5564674"/>
              <a:ext cx="939655" cy="1102044"/>
            </a:xfrm>
            <a:prstGeom prst="rect">
              <a:avLst/>
            </a:prstGeom>
            <a:blipFill>
              <a:blip r:embed="rId7" cstate="print"/>
              <a:stretch>
                <a:fillRect/>
              </a:stretch>
            </a:blipFill>
          </p:spPr>
          <p:txBody>
            <a:bodyPr wrap="square" lIns="0" tIns="0" rIns="0" bIns="0" rtlCol="0"/>
            <a:lstStyle/>
            <a:p>
              <a:endParaRPr/>
            </a:p>
          </p:txBody>
        </p:sp>
      </p:grpSp>
      <p:sp>
        <p:nvSpPr>
          <p:cNvPr id="7" name="Slide Number Placeholder 6">
            <a:extLst>
              <a:ext uri="{FF2B5EF4-FFF2-40B4-BE49-F238E27FC236}">
                <a16:creationId xmlns:a16="http://schemas.microsoft.com/office/drawing/2014/main" id="{B979D676-1E86-49F7-9584-3D7BED00A160}"/>
              </a:ext>
            </a:extLst>
          </p:cNvPr>
          <p:cNvSpPr>
            <a:spLocks noGrp="1"/>
          </p:cNvSpPr>
          <p:nvPr>
            <p:ph type="sldNum" sz="quarter" idx="12"/>
          </p:nvPr>
        </p:nvSpPr>
        <p:spPr/>
        <p:txBody>
          <a:bodyPr/>
          <a:lstStyle/>
          <a:p>
            <a:fld id="{61303FFD-2DD3-452E-A0DF-1211CF56FEE3}" type="slidenum">
              <a:rPr lang="en-IN" smtClean="0"/>
              <a:t>1</a:t>
            </a:fld>
            <a:endParaRPr lang="en-IN"/>
          </a:p>
        </p:txBody>
      </p:sp>
    </p:spTree>
    <p:extLst>
      <p:ext uri="{BB962C8B-B14F-4D97-AF65-F5344CB8AC3E}">
        <p14:creationId xmlns:p14="http://schemas.microsoft.com/office/powerpoint/2010/main" val="3695792474"/>
      </p:ext>
    </p:extLst>
  </p:cSld>
  <p:clrMapOvr>
    <a:masterClrMapping/>
  </p:clrMapOvr>
</p:sld>
</file>

<file path=ppt/slides/slide10.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2EC2C4FE-68CB-4D40-A230-63094179C99E}"/>
              </a:ext>
            </a:extLst>
          </p:cNvPr>
          <p:cNvPicPr>
            <a:picLocks noChangeAspect="1"/>
          </p:cNvPicPr>
          <p:nvPr/>
        </p:nvPicPr>
        <p:blipFill rotWithShape="1">
          <a:blip r:embed="rId3"/>
          <a:srcRect b="113" l="74" r="4" t="37"/>
          <a:stretch/>
        </p:blipFill>
        <p:spPr>
          <a:xfrm>
            <a:off x="604710" y="1190171"/>
            <a:ext cx="11103429" cy="3974772"/>
          </a:xfrm>
          <a:prstGeom prst="rect">
            <a:avLst/>
          </a:prstGeom>
        </p:spPr>
      </p:pic>
      <p:sp>
        <p:nvSpPr>
          <p:cNvPr id="6" name="Rectangle: Rounded Corners 5">
            <a:extLst>
              <a:ext uri="{FF2B5EF4-FFF2-40B4-BE49-F238E27FC236}">
                <a16:creationId xmlns:a16="http://schemas.microsoft.com/office/drawing/2014/main" id="{5BF6F39E-2552-4AF0-8679-687F2F25B9C9}"/>
              </a:ext>
            </a:extLst>
          </p:cNvPr>
          <p:cNvSpPr/>
          <p:nvPr/>
        </p:nvSpPr>
        <p:spPr>
          <a:xfrm>
            <a:off x="144194" y="26424"/>
            <a:ext cx="6779120" cy="900332"/>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r>
              <a:rPr b="1" dirty="0" lang="en-IN" sz="3600"/>
              <a:t>Challenge #2: </a:t>
            </a:r>
            <a:r>
              <a:rPr b="1" dirty="0" i="1" lang="en-IN" sz="3600"/>
              <a:t>Voiced or Unvoiced?</a:t>
            </a:r>
            <a:endParaRPr b="1" dirty="0" lang="en-IN" sz="3600"/>
          </a:p>
        </p:txBody>
      </p:sp>
      <p:cxnSp>
        <p:nvCxnSpPr>
          <p:cNvPr id="5" name="Straight Arrow Connector 4">
            <a:extLst>
              <a:ext uri="{FF2B5EF4-FFF2-40B4-BE49-F238E27FC236}">
                <a16:creationId xmlns:a16="http://schemas.microsoft.com/office/drawing/2014/main" id="{CA65B301-A72E-476E-B8AC-25336414F540}"/>
              </a:ext>
            </a:extLst>
          </p:cNvPr>
          <p:cNvCxnSpPr>
            <a:cxnSpLocks/>
          </p:cNvCxnSpPr>
          <p:nvPr/>
        </p:nvCxnSpPr>
        <p:spPr>
          <a:xfrm>
            <a:off x="2777336" y="1677888"/>
            <a:ext cx="348343" cy="333829"/>
          </a:xfrm>
          <a:prstGeom prst="straightConnector1">
            <a:avLst/>
          </a:prstGeom>
          <a:ln w="57150">
            <a:solidFill>
              <a:srgbClr val="FF0000"/>
            </a:solidFill>
            <a:tailEnd type="triangle"/>
          </a:ln>
        </p:spPr>
        <p:style>
          <a:lnRef idx="3">
            <a:schemeClr val="accent1"/>
          </a:lnRef>
          <a:fillRef idx="0">
            <a:schemeClr val="accent1"/>
          </a:fillRef>
          <a:effectRef idx="2">
            <a:schemeClr val="accent1"/>
          </a:effectRef>
          <a:fontRef idx="minor">
            <a:schemeClr val="tx1"/>
          </a:fontRef>
        </p:style>
      </p:cxnSp>
      <p:cxnSp>
        <p:nvCxnSpPr>
          <p:cNvPr id="13" name="Straight Arrow Connector 12">
            <a:extLst>
              <a:ext uri="{FF2B5EF4-FFF2-40B4-BE49-F238E27FC236}">
                <a16:creationId xmlns:a16="http://schemas.microsoft.com/office/drawing/2014/main" id="{2C2B0B93-82DF-4F6C-A3C5-E9C703966384}"/>
              </a:ext>
            </a:extLst>
          </p:cNvPr>
          <p:cNvCxnSpPr>
            <a:cxnSpLocks/>
          </p:cNvCxnSpPr>
          <p:nvPr/>
        </p:nvCxnSpPr>
        <p:spPr>
          <a:xfrm flipH="1" flipV="1">
            <a:off x="3416032" y="2914528"/>
            <a:ext cx="275772" cy="302217"/>
          </a:xfrm>
          <a:prstGeom prst="straightConnector1">
            <a:avLst/>
          </a:prstGeom>
          <a:ln w="57150">
            <a:solidFill>
              <a:srgbClr val="FF0000"/>
            </a:solidFill>
            <a:tailEnd type="triangle"/>
          </a:ln>
        </p:spPr>
        <p:style>
          <a:lnRef idx="3">
            <a:schemeClr val="accent1"/>
          </a:lnRef>
          <a:fillRef idx="0">
            <a:schemeClr val="accent1"/>
          </a:fillRef>
          <a:effectRef idx="2">
            <a:schemeClr val="accent1"/>
          </a:effectRef>
          <a:fontRef idx="minor">
            <a:schemeClr val="tx1"/>
          </a:fontRef>
        </p:style>
      </p:cxnSp>
      <p:cxnSp>
        <p:nvCxnSpPr>
          <p:cNvPr id="16" name="Straight Arrow Connector 15">
            <a:extLst>
              <a:ext uri="{FF2B5EF4-FFF2-40B4-BE49-F238E27FC236}">
                <a16:creationId xmlns:a16="http://schemas.microsoft.com/office/drawing/2014/main" id="{58D10844-4430-4534-8A60-E8105E27246B}"/>
              </a:ext>
            </a:extLst>
          </p:cNvPr>
          <p:cNvCxnSpPr>
            <a:cxnSpLocks/>
          </p:cNvCxnSpPr>
          <p:nvPr/>
        </p:nvCxnSpPr>
        <p:spPr>
          <a:xfrm flipH="1">
            <a:off x="4841620" y="1461851"/>
            <a:ext cx="246743" cy="319315"/>
          </a:xfrm>
          <a:prstGeom prst="straightConnector1">
            <a:avLst/>
          </a:prstGeom>
          <a:ln w="57150">
            <a:solidFill>
              <a:srgbClr val="FF0000"/>
            </a:solidFill>
            <a:tailEnd type="triangle"/>
          </a:ln>
        </p:spPr>
        <p:style>
          <a:lnRef idx="3">
            <a:schemeClr val="accent1"/>
          </a:lnRef>
          <a:fillRef idx="0">
            <a:schemeClr val="accent1"/>
          </a:fillRef>
          <a:effectRef idx="2">
            <a:schemeClr val="accent1"/>
          </a:effectRef>
          <a:fontRef idx="minor">
            <a:schemeClr val="tx1"/>
          </a:fontRef>
        </p:style>
      </p:cxnSp>
      <p:sp>
        <p:nvSpPr>
          <p:cNvPr id="18" name="TextBox 17">
            <a:extLst>
              <a:ext uri="{FF2B5EF4-FFF2-40B4-BE49-F238E27FC236}">
                <a16:creationId xmlns:a16="http://schemas.microsoft.com/office/drawing/2014/main" id="{D39BBD2E-8F90-4D6F-9DE3-65A44076F88A}"/>
              </a:ext>
            </a:extLst>
          </p:cNvPr>
          <p:cNvSpPr txBox="1"/>
          <p:nvPr/>
        </p:nvSpPr>
        <p:spPr>
          <a:xfrm>
            <a:off x="1834109" y="1319974"/>
            <a:ext cx="1719809" cy="430887"/>
          </a:xfrm>
          <a:prstGeom prst="rect">
            <a:avLst/>
          </a:prstGeom>
          <a:noFill/>
        </p:spPr>
        <p:txBody>
          <a:bodyPr rtlCol="0" wrap="square">
            <a:spAutoFit/>
          </a:bodyPr>
          <a:lstStyle/>
          <a:p>
            <a:r>
              <a:rPr dirty="0" lang="en-IN" sz="2200"/>
              <a:t>Jaw Opening</a:t>
            </a:r>
          </a:p>
        </p:txBody>
      </p:sp>
      <p:sp>
        <p:nvSpPr>
          <p:cNvPr id="19" name="TextBox 18">
            <a:extLst>
              <a:ext uri="{FF2B5EF4-FFF2-40B4-BE49-F238E27FC236}">
                <a16:creationId xmlns:a16="http://schemas.microsoft.com/office/drawing/2014/main" id="{D99F0506-AFB3-44D0-86E7-4678E41E7B8A}"/>
              </a:ext>
            </a:extLst>
          </p:cNvPr>
          <p:cNvSpPr txBox="1"/>
          <p:nvPr/>
        </p:nvSpPr>
        <p:spPr>
          <a:xfrm>
            <a:off x="2661289" y="3167638"/>
            <a:ext cx="2039123" cy="430887"/>
          </a:xfrm>
          <a:prstGeom prst="rect">
            <a:avLst/>
          </a:prstGeom>
          <a:noFill/>
        </p:spPr>
        <p:txBody>
          <a:bodyPr rtlCol="0" wrap="square">
            <a:spAutoFit/>
          </a:bodyPr>
          <a:lstStyle/>
          <a:p>
            <a:r>
              <a:rPr dirty="0" lang="en-IN" sz="2200"/>
              <a:t>Skin Contraction</a:t>
            </a:r>
          </a:p>
        </p:txBody>
      </p:sp>
      <p:sp>
        <p:nvSpPr>
          <p:cNvPr id="20" name="TextBox 19">
            <a:extLst>
              <a:ext uri="{FF2B5EF4-FFF2-40B4-BE49-F238E27FC236}">
                <a16:creationId xmlns:a16="http://schemas.microsoft.com/office/drawing/2014/main" id="{5515BA40-98ED-4589-9C0D-A7C8D0E6F6D7}"/>
              </a:ext>
            </a:extLst>
          </p:cNvPr>
          <p:cNvSpPr txBox="1"/>
          <p:nvPr/>
        </p:nvSpPr>
        <p:spPr>
          <a:xfrm>
            <a:off x="5131487" y="1190622"/>
            <a:ext cx="1719809" cy="430887"/>
          </a:xfrm>
          <a:prstGeom prst="rect">
            <a:avLst/>
          </a:prstGeom>
          <a:noFill/>
        </p:spPr>
        <p:txBody>
          <a:bodyPr rtlCol="0" wrap="square">
            <a:spAutoFit/>
          </a:bodyPr>
          <a:lstStyle/>
          <a:p>
            <a:r>
              <a:rPr dirty="0" lang="en-IN" sz="2200"/>
              <a:t>Jaw Closing</a:t>
            </a:r>
          </a:p>
        </p:txBody>
      </p:sp>
      <p:sp>
        <p:nvSpPr>
          <p:cNvPr id="21" name="Rectangle: Rounded Corners 20">
            <a:extLst>
              <a:ext uri="{FF2B5EF4-FFF2-40B4-BE49-F238E27FC236}">
                <a16:creationId xmlns:a16="http://schemas.microsoft.com/office/drawing/2014/main" id="{18569CA3-2F21-455D-AC6F-A261C329F24B}"/>
              </a:ext>
            </a:extLst>
          </p:cNvPr>
          <p:cNvSpPr/>
          <p:nvPr/>
        </p:nvSpPr>
        <p:spPr>
          <a:xfrm>
            <a:off x="912585" y="5262405"/>
            <a:ext cx="10366829" cy="900331"/>
          </a:xfrm>
          <a:prstGeom prst="round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r>
              <a:rPr dirty="0" lang="en-IN" sz="3200"/>
              <a:t>Voiced and Unvoiced phonemes look similar in time domain.</a:t>
            </a:r>
          </a:p>
        </p:txBody>
      </p:sp>
      <p:sp>
        <p:nvSpPr>
          <p:cNvPr id="3" name="Slide Number Placeholder 2">
            <a:extLst>
              <a:ext uri="{FF2B5EF4-FFF2-40B4-BE49-F238E27FC236}">
                <a16:creationId xmlns:a16="http://schemas.microsoft.com/office/drawing/2014/main" id="{6EA15ED6-143C-4DAF-AD63-01B69D6B5538}"/>
              </a:ext>
            </a:extLst>
          </p:cNvPr>
          <p:cNvSpPr>
            <a:spLocks noGrp="1"/>
          </p:cNvSpPr>
          <p:nvPr>
            <p:ph idx="12" sz="quarter" type="sldNum"/>
          </p:nvPr>
        </p:nvSpPr>
        <p:spPr/>
        <p:txBody>
          <a:bodyPr/>
          <a:lstStyle/>
          <a:p>
            <a:fld id="{61303FFD-2DD3-452E-A0DF-1211CF56FEE3}" type="slidenum">
              <a:rPr lang="en-IN" smtClean="0"/>
              <a:t>10</a:t>
            </a:fld>
            <a:endParaRPr lang="en-IN"/>
          </a:p>
        </p:txBody>
      </p:sp>
      <p:cxnSp>
        <p:nvCxnSpPr>
          <p:cNvPr id="12" name="Straight Arrow Connector 11">
            <a:extLst>
              <a:ext uri="{FF2B5EF4-FFF2-40B4-BE49-F238E27FC236}">
                <a16:creationId xmlns:a16="http://schemas.microsoft.com/office/drawing/2014/main" id="{9E5AC6D4-B6EB-40A4-8317-F4D8DA4DB534}"/>
              </a:ext>
            </a:extLst>
          </p:cNvPr>
          <p:cNvCxnSpPr>
            <a:cxnSpLocks/>
          </p:cNvCxnSpPr>
          <p:nvPr/>
        </p:nvCxnSpPr>
        <p:spPr>
          <a:xfrm>
            <a:off x="8373234" y="1579975"/>
            <a:ext cx="348343" cy="333829"/>
          </a:xfrm>
          <a:prstGeom prst="straightConnector1">
            <a:avLst/>
          </a:prstGeom>
          <a:ln w="57150">
            <a:solidFill>
              <a:srgbClr val="FF0000"/>
            </a:solidFill>
            <a:tailEnd type="triangle"/>
          </a:ln>
        </p:spPr>
        <p:style>
          <a:lnRef idx="3">
            <a:schemeClr val="accent1"/>
          </a:lnRef>
          <a:fillRef idx="0">
            <a:schemeClr val="accent1"/>
          </a:fillRef>
          <a:effectRef idx="2">
            <a:schemeClr val="accent1"/>
          </a:effectRef>
          <a:fontRef idx="minor">
            <a:schemeClr val="tx1"/>
          </a:fontRef>
        </p:style>
      </p:cxnSp>
      <p:cxnSp>
        <p:nvCxnSpPr>
          <p:cNvPr id="14" name="Straight Arrow Connector 13">
            <a:extLst>
              <a:ext uri="{FF2B5EF4-FFF2-40B4-BE49-F238E27FC236}">
                <a16:creationId xmlns:a16="http://schemas.microsoft.com/office/drawing/2014/main" id="{A2AF508A-A0B1-45DD-87F9-56F40245774B}"/>
              </a:ext>
            </a:extLst>
          </p:cNvPr>
          <p:cNvCxnSpPr>
            <a:cxnSpLocks/>
          </p:cNvCxnSpPr>
          <p:nvPr/>
        </p:nvCxnSpPr>
        <p:spPr>
          <a:xfrm flipH="1" flipV="1">
            <a:off x="9011930" y="3126783"/>
            <a:ext cx="275772" cy="302217"/>
          </a:xfrm>
          <a:prstGeom prst="straightConnector1">
            <a:avLst/>
          </a:prstGeom>
          <a:ln w="57150">
            <a:solidFill>
              <a:srgbClr val="FF0000"/>
            </a:solidFill>
            <a:tailEnd type="triangle"/>
          </a:ln>
        </p:spPr>
        <p:style>
          <a:lnRef idx="3">
            <a:schemeClr val="accent1"/>
          </a:lnRef>
          <a:fillRef idx="0">
            <a:schemeClr val="accent1"/>
          </a:fillRef>
          <a:effectRef idx="2">
            <a:schemeClr val="accent1"/>
          </a:effectRef>
          <a:fontRef idx="minor">
            <a:schemeClr val="tx1"/>
          </a:fontRef>
        </p:style>
      </p:cxnSp>
      <p:cxnSp>
        <p:nvCxnSpPr>
          <p:cNvPr id="15" name="Straight Arrow Connector 14">
            <a:extLst>
              <a:ext uri="{FF2B5EF4-FFF2-40B4-BE49-F238E27FC236}">
                <a16:creationId xmlns:a16="http://schemas.microsoft.com/office/drawing/2014/main" id="{2D94AD69-AA2D-4BAB-9178-0F8431FE5EA2}"/>
              </a:ext>
            </a:extLst>
          </p:cNvPr>
          <p:cNvCxnSpPr>
            <a:cxnSpLocks/>
          </p:cNvCxnSpPr>
          <p:nvPr/>
        </p:nvCxnSpPr>
        <p:spPr>
          <a:xfrm flipH="1">
            <a:off x="10437518" y="1363938"/>
            <a:ext cx="246743" cy="319315"/>
          </a:xfrm>
          <a:prstGeom prst="straightConnector1">
            <a:avLst/>
          </a:prstGeom>
          <a:ln w="57150">
            <a:solidFill>
              <a:srgbClr val="FF0000"/>
            </a:solidFill>
            <a:tailEnd type="triangle"/>
          </a:ln>
        </p:spPr>
        <p:style>
          <a:lnRef idx="3">
            <a:schemeClr val="accent1"/>
          </a:lnRef>
          <a:fillRef idx="0">
            <a:schemeClr val="accent1"/>
          </a:fillRef>
          <a:effectRef idx="2">
            <a:schemeClr val="accent1"/>
          </a:effectRef>
          <a:fontRef idx="minor">
            <a:schemeClr val="tx1"/>
          </a:fontRef>
        </p:style>
      </p:cxnSp>
      <p:sp>
        <p:nvSpPr>
          <p:cNvPr id="17" name="TextBox 16">
            <a:extLst>
              <a:ext uri="{FF2B5EF4-FFF2-40B4-BE49-F238E27FC236}">
                <a16:creationId xmlns:a16="http://schemas.microsoft.com/office/drawing/2014/main" id="{6729BBB6-FBEE-4A0A-931B-F3EF3972F9BA}"/>
              </a:ext>
            </a:extLst>
          </p:cNvPr>
          <p:cNvSpPr txBox="1"/>
          <p:nvPr/>
        </p:nvSpPr>
        <p:spPr>
          <a:xfrm>
            <a:off x="7430007" y="1222061"/>
            <a:ext cx="1719809" cy="430887"/>
          </a:xfrm>
          <a:prstGeom prst="rect">
            <a:avLst/>
          </a:prstGeom>
          <a:noFill/>
        </p:spPr>
        <p:txBody>
          <a:bodyPr rtlCol="0" wrap="square">
            <a:spAutoFit/>
          </a:bodyPr>
          <a:lstStyle/>
          <a:p>
            <a:r>
              <a:rPr dirty="0" lang="en-IN" sz="2200"/>
              <a:t>Jaw Opening</a:t>
            </a:r>
          </a:p>
        </p:txBody>
      </p:sp>
      <p:sp>
        <p:nvSpPr>
          <p:cNvPr id="22" name="TextBox 21">
            <a:extLst>
              <a:ext uri="{FF2B5EF4-FFF2-40B4-BE49-F238E27FC236}">
                <a16:creationId xmlns:a16="http://schemas.microsoft.com/office/drawing/2014/main" id="{CD28DE49-E41C-49DB-A8B6-931ED190CB73}"/>
              </a:ext>
            </a:extLst>
          </p:cNvPr>
          <p:cNvSpPr txBox="1"/>
          <p:nvPr/>
        </p:nvSpPr>
        <p:spPr>
          <a:xfrm>
            <a:off x="8257187" y="3379893"/>
            <a:ext cx="2039123" cy="430887"/>
          </a:xfrm>
          <a:prstGeom prst="rect">
            <a:avLst/>
          </a:prstGeom>
          <a:noFill/>
        </p:spPr>
        <p:txBody>
          <a:bodyPr rtlCol="0" wrap="square">
            <a:spAutoFit/>
          </a:bodyPr>
          <a:lstStyle/>
          <a:p>
            <a:r>
              <a:rPr dirty="0" lang="en-IN" sz="2200"/>
              <a:t>Skin Contraction</a:t>
            </a:r>
          </a:p>
        </p:txBody>
      </p:sp>
      <p:sp>
        <p:nvSpPr>
          <p:cNvPr id="23" name="TextBox 22">
            <a:extLst>
              <a:ext uri="{FF2B5EF4-FFF2-40B4-BE49-F238E27FC236}">
                <a16:creationId xmlns:a16="http://schemas.microsoft.com/office/drawing/2014/main" id="{AA2ACE1C-A54C-429A-B221-E946001358F1}"/>
              </a:ext>
            </a:extLst>
          </p:cNvPr>
          <p:cNvSpPr txBox="1"/>
          <p:nvPr/>
        </p:nvSpPr>
        <p:spPr>
          <a:xfrm>
            <a:off x="10727385" y="1092709"/>
            <a:ext cx="1719809" cy="430887"/>
          </a:xfrm>
          <a:prstGeom prst="rect">
            <a:avLst/>
          </a:prstGeom>
          <a:noFill/>
        </p:spPr>
        <p:txBody>
          <a:bodyPr rtlCol="0" wrap="square">
            <a:spAutoFit/>
          </a:bodyPr>
          <a:lstStyle/>
          <a:p>
            <a:r>
              <a:rPr dirty="0" lang="en-IN" sz="2200"/>
              <a:t>Jaw Closing</a:t>
            </a:r>
          </a:p>
        </p:txBody>
      </p:sp>
    </p:spTree>
    <p:extLst>
      <p:ext uri="{BB962C8B-B14F-4D97-AF65-F5344CB8AC3E}">
        <p14:creationId xmlns:p14="http://schemas.microsoft.com/office/powerpoint/2010/main" val="3228471172"/>
      </p:ext>
    </p:extLst>
  </p:cSld>
  <p:clrMapOvr>
    <a:masterClrMapping/>
  </p:clrMapOvr>
  <p:timing>
    <p:tnLst>
      <p:par>
        <p:cTn dur="indefinite" id="1" nodeType="tmRoot" restart="never">
          <p:childTnLst>
            <p:seq concurrent="1" nextAc="seek">
              <p:cTn dur="indefinite" id="2" nodeType="mainSeq">
                <p:childTnLst>
                  <p:par>
                    <p:cTn fill="hold" id="3">
                      <p:stCondLst>
                        <p:cond delay="indefinite"/>
                      </p:stCondLst>
                      <p:childTnLst>
                        <p:par>
                          <p:cTn fill="hold" id="4">
                            <p:stCondLst>
                              <p:cond delay="0"/>
                            </p:stCondLst>
                            <p:childTnLst>
                              <p:par>
                                <p:cTn fill="hold" id="5" nodeType="clickEffect" presetClass="entr" presetID="1" presetSubtype="0">
                                  <p:stCondLst>
                                    <p:cond delay="0"/>
                                  </p:stCondLst>
                                  <p:childTnLst>
                                    <p:set>
                                      <p:cBhvr>
                                        <p:cTn dur="1" fill="hold" id="6">
                                          <p:stCondLst>
                                            <p:cond delay="0"/>
                                          </p:stCondLst>
                                        </p:cTn>
                                        <p:tgtEl>
                                          <p:spTgt spid="5"/>
                                        </p:tgtEl>
                                        <p:attrNameLst>
                                          <p:attrName>style.visibility</p:attrName>
                                        </p:attrNameLst>
                                      </p:cBhvr>
                                      <p:to>
                                        <p:strVal val="visible"/>
                                      </p:to>
                                    </p:set>
                                  </p:childTnLst>
                                </p:cTn>
                              </p:par>
                              <p:par>
                                <p:cTn fill="hold" grpId="0" id="7" nodeType="withEffect" presetClass="entr" presetID="1" presetSubtype="0">
                                  <p:stCondLst>
                                    <p:cond delay="0"/>
                                  </p:stCondLst>
                                  <p:childTnLst>
                                    <p:set>
                                      <p:cBhvr>
                                        <p:cTn dur="1" fill="hold" id="8">
                                          <p:stCondLst>
                                            <p:cond delay="0"/>
                                          </p:stCondLst>
                                        </p:cTn>
                                        <p:tgtEl>
                                          <p:spTgt spid="18"/>
                                        </p:tgtEl>
                                        <p:attrNameLst>
                                          <p:attrName>style.visibility</p:attrName>
                                        </p:attrNameLst>
                                      </p:cBhvr>
                                      <p:to>
                                        <p:strVal val="visible"/>
                                      </p:to>
                                    </p:set>
                                  </p:childTnLst>
                                </p:cTn>
                              </p:par>
                              <p:par>
                                <p:cTn fill="hold" grpId="0" id="9" nodeType="withEffect" presetClass="entr" presetID="1" presetSubtype="0">
                                  <p:stCondLst>
                                    <p:cond delay="0"/>
                                  </p:stCondLst>
                                  <p:childTnLst>
                                    <p:set>
                                      <p:cBhvr>
                                        <p:cTn dur="1" fill="hold" id="10">
                                          <p:stCondLst>
                                            <p:cond delay="0"/>
                                          </p:stCondLst>
                                        </p:cTn>
                                        <p:tgtEl>
                                          <p:spTgt spid="17"/>
                                        </p:tgtEl>
                                        <p:attrNameLst>
                                          <p:attrName>style.visibility</p:attrName>
                                        </p:attrNameLst>
                                      </p:cBhvr>
                                      <p:to>
                                        <p:strVal val="visible"/>
                                      </p:to>
                                    </p:set>
                                  </p:childTnLst>
                                </p:cTn>
                              </p:par>
                              <p:par>
                                <p:cTn fill="hold" id="11" nodeType="withEffect" presetClass="entr" presetID="1" presetSubtype="0">
                                  <p:stCondLst>
                                    <p:cond delay="0"/>
                                  </p:stCondLst>
                                  <p:childTnLst>
                                    <p:set>
                                      <p:cBhvr>
                                        <p:cTn dur="1" fill="hold" id="12">
                                          <p:stCondLst>
                                            <p:cond delay="0"/>
                                          </p:stCondLst>
                                        </p:cTn>
                                        <p:tgtEl>
                                          <p:spTgt spid="12"/>
                                        </p:tgtEl>
                                        <p:attrNameLst>
                                          <p:attrName>style.visibility</p:attrName>
                                        </p:attrNameLst>
                                      </p:cBhvr>
                                      <p:to>
                                        <p:strVal val="visible"/>
                                      </p:to>
                                    </p:set>
                                  </p:childTnLst>
                                </p:cTn>
                              </p:par>
                            </p:childTnLst>
                          </p:cTn>
                        </p:par>
                      </p:childTnLst>
                    </p:cTn>
                  </p:par>
                  <p:par>
                    <p:cTn fill="hold" id="13">
                      <p:stCondLst>
                        <p:cond delay="indefinite"/>
                      </p:stCondLst>
                      <p:childTnLst>
                        <p:par>
                          <p:cTn fill="hold" id="14">
                            <p:stCondLst>
                              <p:cond delay="0"/>
                            </p:stCondLst>
                            <p:childTnLst>
                              <p:par>
                                <p:cTn fill="hold" id="15" nodeType="clickEffect" presetClass="entr" presetID="1" presetSubtype="0">
                                  <p:stCondLst>
                                    <p:cond delay="0"/>
                                  </p:stCondLst>
                                  <p:childTnLst>
                                    <p:set>
                                      <p:cBhvr>
                                        <p:cTn dur="1" fill="hold" id="16">
                                          <p:stCondLst>
                                            <p:cond delay="0"/>
                                          </p:stCondLst>
                                        </p:cTn>
                                        <p:tgtEl>
                                          <p:spTgt spid="16"/>
                                        </p:tgtEl>
                                        <p:attrNameLst>
                                          <p:attrName>style.visibility</p:attrName>
                                        </p:attrNameLst>
                                      </p:cBhvr>
                                      <p:to>
                                        <p:strVal val="visible"/>
                                      </p:to>
                                    </p:set>
                                  </p:childTnLst>
                                </p:cTn>
                              </p:par>
                              <p:par>
                                <p:cTn fill="hold" grpId="0" id="17" nodeType="withEffect" presetClass="entr" presetID="1" presetSubtype="0">
                                  <p:stCondLst>
                                    <p:cond delay="0"/>
                                  </p:stCondLst>
                                  <p:childTnLst>
                                    <p:set>
                                      <p:cBhvr>
                                        <p:cTn dur="1" fill="hold" id="18">
                                          <p:stCondLst>
                                            <p:cond delay="0"/>
                                          </p:stCondLst>
                                        </p:cTn>
                                        <p:tgtEl>
                                          <p:spTgt spid="20"/>
                                        </p:tgtEl>
                                        <p:attrNameLst>
                                          <p:attrName>style.visibility</p:attrName>
                                        </p:attrNameLst>
                                      </p:cBhvr>
                                      <p:to>
                                        <p:strVal val="visible"/>
                                      </p:to>
                                    </p:set>
                                  </p:childTnLst>
                                </p:cTn>
                              </p:par>
                              <p:par>
                                <p:cTn fill="hold" id="19" nodeType="withEffect" presetClass="entr" presetID="1" presetSubtype="0">
                                  <p:stCondLst>
                                    <p:cond delay="0"/>
                                  </p:stCondLst>
                                  <p:childTnLst>
                                    <p:set>
                                      <p:cBhvr>
                                        <p:cTn dur="1" fill="hold" id="20">
                                          <p:stCondLst>
                                            <p:cond delay="0"/>
                                          </p:stCondLst>
                                        </p:cTn>
                                        <p:tgtEl>
                                          <p:spTgt spid="15"/>
                                        </p:tgtEl>
                                        <p:attrNameLst>
                                          <p:attrName>style.visibility</p:attrName>
                                        </p:attrNameLst>
                                      </p:cBhvr>
                                      <p:to>
                                        <p:strVal val="visible"/>
                                      </p:to>
                                    </p:set>
                                  </p:childTnLst>
                                </p:cTn>
                              </p:par>
                              <p:par>
                                <p:cTn fill="hold" grpId="0" id="21" nodeType="withEffect" presetClass="entr" presetID="1" presetSubtype="0">
                                  <p:stCondLst>
                                    <p:cond delay="0"/>
                                  </p:stCondLst>
                                  <p:childTnLst>
                                    <p:set>
                                      <p:cBhvr>
                                        <p:cTn dur="1" fill="hold" id="22">
                                          <p:stCondLst>
                                            <p:cond delay="0"/>
                                          </p:stCondLst>
                                        </p:cTn>
                                        <p:tgtEl>
                                          <p:spTgt spid="23"/>
                                        </p:tgtEl>
                                        <p:attrNameLst>
                                          <p:attrName>style.visibility</p:attrName>
                                        </p:attrNameLst>
                                      </p:cBhvr>
                                      <p:to>
                                        <p:strVal val="visible"/>
                                      </p:to>
                                    </p:set>
                                  </p:childTnLst>
                                </p:cTn>
                              </p:par>
                            </p:childTnLst>
                          </p:cTn>
                        </p:par>
                      </p:childTnLst>
                    </p:cTn>
                  </p:par>
                  <p:par>
                    <p:cTn fill="hold" id="23">
                      <p:stCondLst>
                        <p:cond delay="indefinite"/>
                      </p:stCondLst>
                      <p:childTnLst>
                        <p:par>
                          <p:cTn fill="hold" id="24">
                            <p:stCondLst>
                              <p:cond delay="0"/>
                            </p:stCondLst>
                            <p:childTnLst>
                              <p:par>
                                <p:cTn fill="hold" grpId="0" id="25" nodeType="clickEffect" presetClass="entr" presetID="1" presetSubtype="0">
                                  <p:stCondLst>
                                    <p:cond delay="0"/>
                                  </p:stCondLst>
                                  <p:childTnLst>
                                    <p:set>
                                      <p:cBhvr>
                                        <p:cTn dur="1" fill="hold" id="26">
                                          <p:stCondLst>
                                            <p:cond delay="0"/>
                                          </p:stCondLst>
                                        </p:cTn>
                                        <p:tgtEl>
                                          <p:spTgt spid="21"/>
                                        </p:tgtEl>
                                        <p:attrNameLst>
                                          <p:attrName>style.visibility</p:attrName>
                                        </p:attrNameLst>
                                      </p:cBhvr>
                                      <p:to>
                                        <p:strVal val="visible"/>
                                      </p:to>
                                    </p:set>
                                  </p:childTnLst>
                                </p:cTn>
                              </p:par>
                            </p:childTnLst>
                          </p:cTn>
                        </p:par>
                      </p:childTnLst>
                    </p:cTn>
                  </p:par>
                  <p:par>
                    <p:cTn fill="hold" id="27">
                      <p:stCondLst>
                        <p:cond delay="indefinite"/>
                      </p:stCondLst>
                      <p:childTnLst>
                        <p:par>
                          <p:cTn fill="hold" id="28">
                            <p:stCondLst>
                              <p:cond delay="0"/>
                            </p:stCondLst>
                            <p:childTnLst>
                              <p:par>
                                <p:cTn fill="hold" grpId="0" id="29" nodeType="clickEffect" presetClass="entr" presetID="1" presetSubtype="0">
                                  <p:stCondLst>
                                    <p:cond delay="0"/>
                                  </p:stCondLst>
                                  <p:childTnLst>
                                    <p:set>
                                      <p:cBhvr>
                                        <p:cTn dur="1" fill="hold" id="30">
                                          <p:stCondLst>
                                            <p:cond delay="0"/>
                                          </p:stCondLst>
                                        </p:cTn>
                                        <p:tgtEl>
                                          <p:spTgt spid="19"/>
                                        </p:tgtEl>
                                        <p:attrNameLst>
                                          <p:attrName>style.visibility</p:attrName>
                                        </p:attrNameLst>
                                      </p:cBhvr>
                                      <p:to>
                                        <p:strVal val="visible"/>
                                      </p:to>
                                    </p:set>
                                  </p:childTnLst>
                                </p:cTn>
                              </p:par>
                              <p:par>
                                <p:cTn fill="hold" id="31" nodeType="withEffect" presetClass="entr" presetID="1" presetSubtype="0">
                                  <p:stCondLst>
                                    <p:cond delay="0"/>
                                  </p:stCondLst>
                                  <p:childTnLst>
                                    <p:set>
                                      <p:cBhvr>
                                        <p:cTn dur="1" fill="hold" id="32">
                                          <p:stCondLst>
                                            <p:cond delay="0"/>
                                          </p:stCondLst>
                                        </p:cTn>
                                        <p:tgtEl>
                                          <p:spTgt spid="13"/>
                                        </p:tgtEl>
                                        <p:attrNameLst>
                                          <p:attrName>style.visibility</p:attrName>
                                        </p:attrNameLst>
                                      </p:cBhvr>
                                      <p:to>
                                        <p:strVal val="visible"/>
                                      </p:to>
                                    </p:set>
                                  </p:childTnLst>
                                </p:cTn>
                              </p:par>
                              <p:par>
                                <p:cTn fill="hold" grpId="0" id="33" nodeType="withEffect" presetClass="entr" presetID="1" presetSubtype="0">
                                  <p:stCondLst>
                                    <p:cond delay="0"/>
                                  </p:stCondLst>
                                  <p:childTnLst>
                                    <p:set>
                                      <p:cBhvr>
                                        <p:cTn dur="1" fill="hold" id="34">
                                          <p:stCondLst>
                                            <p:cond delay="0"/>
                                          </p:stCondLst>
                                        </p:cTn>
                                        <p:tgtEl>
                                          <p:spTgt spid="22"/>
                                        </p:tgtEl>
                                        <p:attrNameLst>
                                          <p:attrName>style.visibility</p:attrName>
                                        </p:attrNameLst>
                                      </p:cBhvr>
                                      <p:to>
                                        <p:strVal val="visible"/>
                                      </p:to>
                                    </p:set>
                                  </p:childTnLst>
                                </p:cTn>
                              </p:par>
                              <p:par>
                                <p:cTn fill="hold" id="35" nodeType="withEffect" presetClass="entr" presetID="1" presetSubtype="0">
                                  <p:stCondLst>
                                    <p:cond delay="0"/>
                                  </p:stCondLst>
                                  <p:childTnLst>
                                    <p:set>
                                      <p:cBhvr>
                                        <p:cTn dur="1" fill="hold" id="36">
                                          <p:stCondLst>
                                            <p:cond delay="0"/>
                                          </p:stCondLst>
                                        </p:cTn>
                                        <p:tgtEl>
                                          <p:spTgt spid="14"/>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18"/>
      <p:bldP grpId="0" spid="19"/>
      <p:bldP grpId="0" spid="20"/>
      <p:bldP animBg="1" grpId="0" spid="21"/>
      <p:bldP grpId="0" spid="17"/>
      <p:bldP grpId="0" spid="22"/>
      <p:bldP grpId="0" spid="23"/>
    </p:bldLst>
  </p:timing>
</p:sld>
</file>

<file path=ppt/slides/slide1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4E3DF50-7CA8-44C6-A7A9-9FE8D6AB9857}"/>
              </a:ext>
            </a:extLst>
          </p:cNvPr>
          <p:cNvPicPr>
            <a:picLocks noChangeAspect="1"/>
          </p:cNvPicPr>
          <p:nvPr/>
        </p:nvPicPr>
        <p:blipFill rotWithShape="1">
          <a:blip r:embed="rId3"/>
          <a:srcRect b="170" l="22" r="54" t="135"/>
          <a:stretch/>
        </p:blipFill>
        <p:spPr>
          <a:xfrm>
            <a:off x="2959330" y="4415629"/>
            <a:ext cx="6650497" cy="2407919"/>
          </a:xfrm>
          <a:prstGeom prst="rect">
            <a:avLst/>
          </a:prstGeom>
        </p:spPr>
      </p:pic>
      <p:sp>
        <p:nvSpPr>
          <p:cNvPr id="5" name="Rectangle: Rounded Corners 4">
            <a:extLst>
              <a:ext uri="{FF2B5EF4-FFF2-40B4-BE49-F238E27FC236}">
                <a16:creationId xmlns:a16="http://schemas.microsoft.com/office/drawing/2014/main" id="{F997737F-7E03-4692-9A57-64358007FDEF}"/>
              </a:ext>
            </a:extLst>
          </p:cNvPr>
          <p:cNvSpPr/>
          <p:nvPr/>
        </p:nvSpPr>
        <p:spPr>
          <a:xfrm>
            <a:off x="144194" y="26424"/>
            <a:ext cx="6532377" cy="900332"/>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r>
              <a:rPr b="1" dirty="0" lang="en-IN" sz="3600"/>
              <a:t>Solution #2: </a:t>
            </a:r>
            <a:r>
              <a:rPr b="1" dirty="0" i="1" lang="en-IN" sz="3600"/>
              <a:t>Voiced or Unvoiced?</a:t>
            </a:r>
            <a:endParaRPr b="1" dirty="0" lang="en-IN" sz="3600"/>
          </a:p>
        </p:txBody>
      </p:sp>
      <p:pic>
        <p:nvPicPr>
          <p:cNvPr id="23" name="Picture 22">
            <a:extLst>
              <a:ext uri="{FF2B5EF4-FFF2-40B4-BE49-F238E27FC236}">
                <a16:creationId xmlns:a16="http://schemas.microsoft.com/office/drawing/2014/main" id="{DAF89304-1178-48EA-A65A-1AA9B0132394}"/>
              </a:ext>
            </a:extLst>
          </p:cNvPr>
          <p:cNvPicPr>
            <a:picLocks noChangeAspect="1"/>
          </p:cNvPicPr>
          <p:nvPr/>
        </p:nvPicPr>
        <p:blipFill rotWithShape="1">
          <a:blip r:embed="rId4"/>
          <a:srcRect b="113" l="74" r="4" t="37"/>
          <a:stretch/>
        </p:blipFill>
        <p:spPr>
          <a:xfrm>
            <a:off x="2370673" y="1201247"/>
            <a:ext cx="7450652" cy="2718614"/>
          </a:xfrm>
          <a:prstGeom prst="rect">
            <a:avLst/>
          </a:prstGeom>
        </p:spPr>
      </p:pic>
      <p:cxnSp>
        <p:nvCxnSpPr>
          <p:cNvPr id="16" name="Straight Arrow Connector 15">
            <a:extLst>
              <a:ext uri="{FF2B5EF4-FFF2-40B4-BE49-F238E27FC236}">
                <a16:creationId xmlns:a16="http://schemas.microsoft.com/office/drawing/2014/main" id="{47332843-C282-4572-B733-F29155767618}"/>
              </a:ext>
            </a:extLst>
          </p:cNvPr>
          <p:cNvCxnSpPr>
            <a:cxnSpLocks/>
          </p:cNvCxnSpPr>
          <p:nvPr/>
        </p:nvCxnSpPr>
        <p:spPr>
          <a:xfrm>
            <a:off x="3710981" y="1528141"/>
            <a:ext cx="320713" cy="313279"/>
          </a:xfrm>
          <a:prstGeom prst="straightConnector1">
            <a:avLst/>
          </a:prstGeom>
          <a:ln w="57150">
            <a:solidFill>
              <a:srgbClr val="FF0000"/>
            </a:solidFill>
            <a:tailEnd type="triangle"/>
          </a:ln>
        </p:spPr>
        <p:style>
          <a:lnRef idx="3">
            <a:schemeClr val="accent1"/>
          </a:lnRef>
          <a:fillRef idx="0">
            <a:schemeClr val="accent1"/>
          </a:fillRef>
          <a:effectRef idx="2">
            <a:schemeClr val="accent1"/>
          </a:effectRef>
          <a:fontRef idx="minor">
            <a:schemeClr val="tx1"/>
          </a:fontRef>
        </p:style>
      </p:cxnSp>
      <p:cxnSp>
        <p:nvCxnSpPr>
          <p:cNvPr id="17" name="Straight Arrow Connector 16">
            <a:extLst>
              <a:ext uri="{FF2B5EF4-FFF2-40B4-BE49-F238E27FC236}">
                <a16:creationId xmlns:a16="http://schemas.microsoft.com/office/drawing/2014/main" id="{87714A58-CD59-476C-964F-73930B52186F}"/>
              </a:ext>
            </a:extLst>
          </p:cNvPr>
          <p:cNvCxnSpPr>
            <a:cxnSpLocks/>
          </p:cNvCxnSpPr>
          <p:nvPr/>
        </p:nvCxnSpPr>
        <p:spPr>
          <a:xfrm flipH="1" flipV="1">
            <a:off x="4221502" y="2357290"/>
            <a:ext cx="253898" cy="283613"/>
          </a:xfrm>
          <a:prstGeom prst="straightConnector1">
            <a:avLst/>
          </a:prstGeom>
          <a:ln w="57150">
            <a:solidFill>
              <a:srgbClr val="FF0000"/>
            </a:solidFill>
            <a:tailEnd type="triangle"/>
          </a:ln>
        </p:spPr>
        <p:style>
          <a:lnRef idx="3">
            <a:schemeClr val="accent1"/>
          </a:lnRef>
          <a:fillRef idx="0">
            <a:schemeClr val="accent1"/>
          </a:fillRef>
          <a:effectRef idx="2">
            <a:schemeClr val="accent1"/>
          </a:effectRef>
          <a:fontRef idx="minor">
            <a:schemeClr val="tx1"/>
          </a:fontRef>
        </p:style>
      </p:cxnSp>
      <p:cxnSp>
        <p:nvCxnSpPr>
          <p:cNvPr id="18" name="Straight Arrow Connector 17">
            <a:extLst>
              <a:ext uri="{FF2B5EF4-FFF2-40B4-BE49-F238E27FC236}">
                <a16:creationId xmlns:a16="http://schemas.microsoft.com/office/drawing/2014/main" id="{FEF2B2A9-EC7B-444C-BB18-C7DDFF9233F3}"/>
              </a:ext>
            </a:extLst>
          </p:cNvPr>
          <p:cNvCxnSpPr>
            <a:cxnSpLocks/>
          </p:cNvCxnSpPr>
          <p:nvPr/>
        </p:nvCxnSpPr>
        <p:spPr>
          <a:xfrm flipH="1">
            <a:off x="5211310" y="1394241"/>
            <a:ext cx="227172" cy="299658"/>
          </a:xfrm>
          <a:prstGeom prst="straightConnector1">
            <a:avLst/>
          </a:prstGeom>
          <a:ln w="57150">
            <a:solidFill>
              <a:srgbClr val="FF0000"/>
            </a:solidFill>
            <a:tailEnd type="triangle"/>
          </a:ln>
        </p:spPr>
        <p:style>
          <a:lnRef idx="3">
            <a:schemeClr val="accent1"/>
          </a:lnRef>
          <a:fillRef idx="0">
            <a:schemeClr val="accent1"/>
          </a:fillRef>
          <a:effectRef idx="2">
            <a:schemeClr val="accent1"/>
          </a:effectRef>
          <a:fontRef idx="minor">
            <a:schemeClr val="tx1"/>
          </a:fontRef>
        </p:style>
      </p:cxnSp>
      <p:sp>
        <p:nvSpPr>
          <p:cNvPr id="19" name="TextBox 18">
            <a:extLst>
              <a:ext uri="{FF2B5EF4-FFF2-40B4-BE49-F238E27FC236}">
                <a16:creationId xmlns:a16="http://schemas.microsoft.com/office/drawing/2014/main" id="{0B6B783A-8329-4E9A-BAD4-FB9C7FB8472C}"/>
              </a:ext>
            </a:extLst>
          </p:cNvPr>
          <p:cNvSpPr txBox="1"/>
          <p:nvPr/>
        </p:nvSpPr>
        <p:spPr>
          <a:xfrm>
            <a:off x="3330830" y="1123779"/>
            <a:ext cx="1715294" cy="430887"/>
          </a:xfrm>
          <a:prstGeom prst="rect">
            <a:avLst/>
          </a:prstGeom>
          <a:noFill/>
        </p:spPr>
        <p:txBody>
          <a:bodyPr rtlCol="0" wrap="square">
            <a:spAutoFit/>
          </a:bodyPr>
          <a:lstStyle/>
          <a:p>
            <a:r>
              <a:rPr dirty="0" lang="en-IN" sz="2200"/>
              <a:t>Jaw Opening</a:t>
            </a:r>
          </a:p>
        </p:txBody>
      </p:sp>
      <p:sp>
        <p:nvSpPr>
          <p:cNvPr id="20" name="TextBox 19">
            <a:extLst>
              <a:ext uri="{FF2B5EF4-FFF2-40B4-BE49-F238E27FC236}">
                <a16:creationId xmlns:a16="http://schemas.microsoft.com/office/drawing/2014/main" id="{76621CC8-C5CF-4D40-84D6-9D4CA6464E13}"/>
              </a:ext>
            </a:extLst>
          </p:cNvPr>
          <p:cNvSpPr txBox="1"/>
          <p:nvPr/>
        </p:nvSpPr>
        <p:spPr>
          <a:xfrm>
            <a:off x="3426920" y="2542549"/>
            <a:ext cx="2228803" cy="430887"/>
          </a:xfrm>
          <a:prstGeom prst="rect">
            <a:avLst/>
          </a:prstGeom>
          <a:noFill/>
        </p:spPr>
        <p:txBody>
          <a:bodyPr rtlCol="0" wrap="square">
            <a:spAutoFit/>
          </a:bodyPr>
          <a:lstStyle/>
          <a:p>
            <a:r>
              <a:rPr dirty="0" lang="en-IN" sz="2200"/>
              <a:t>Skin Contraction</a:t>
            </a:r>
          </a:p>
        </p:txBody>
      </p:sp>
      <p:sp>
        <p:nvSpPr>
          <p:cNvPr id="21" name="TextBox 20">
            <a:extLst>
              <a:ext uri="{FF2B5EF4-FFF2-40B4-BE49-F238E27FC236}">
                <a16:creationId xmlns:a16="http://schemas.microsoft.com/office/drawing/2014/main" id="{43A17B24-0D3A-47CC-9BA4-30AE00317A75}"/>
              </a:ext>
            </a:extLst>
          </p:cNvPr>
          <p:cNvSpPr txBox="1"/>
          <p:nvPr/>
        </p:nvSpPr>
        <p:spPr>
          <a:xfrm>
            <a:off x="5238352" y="1041552"/>
            <a:ext cx="1715294" cy="430887"/>
          </a:xfrm>
          <a:prstGeom prst="rect">
            <a:avLst/>
          </a:prstGeom>
          <a:noFill/>
        </p:spPr>
        <p:txBody>
          <a:bodyPr rtlCol="0" wrap="square">
            <a:spAutoFit/>
          </a:bodyPr>
          <a:lstStyle/>
          <a:p>
            <a:r>
              <a:rPr dirty="0" lang="en-IN" sz="2200"/>
              <a:t>Jaw Closing</a:t>
            </a:r>
          </a:p>
        </p:txBody>
      </p:sp>
      <p:sp>
        <p:nvSpPr>
          <p:cNvPr id="3" name="Oval 2">
            <a:extLst>
              <a:ext uri="{FF2B5EF4-FFF2-40B4-BE49-F238E27FC236}">
                <a16:creationId xmlns:a16="http://schemas.microsoft.com/office/drawing/2014/main" id="{9D9B555A-BE27-4188-AB0F-5E65417672FF}"/>
              </a:ext>
            </a:extLst>
          </p:cNvPr>
          <p:cNvSpPr/>
          <p:nvPr/>
        </p:nvSpPr>
        <p:spPr>
          <a:xfrm>
            <a:off x="7798454" y="1831859"/>
            <a:ext cx="505351" cy="630700"/>
          </a:xfrm>
          <a:prstGeom prst="ellipse">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IN">
              <a:noFill/>
            </a:endParaRPr>
          </a:p>
        </p:txBody>
      </p:sp>
      <p:sp>
        <p:nvSpPr>
          <p:cNvPr id="27" name="TextBox 26">
            <a:extLst>
              <a:ext uri="{FF2B5EF4-FFF2-40B4-BE49-F238E27FC236}">
                <a16:creationId xmlns:a16="http://schemas.microsoft.com/office/drawing/2014/main" id="{4C45AD35-B685-4C4F-8EC4-FBE6F4B874C7}"/>
              </a:ext>
            </a:extLst>
          </p:cNvPr>
          <p:cNvSpPr txBox="1"/>
          <p:nvPr/>
        </p:nvSpPr>
        <p:spPr>
          <a:xfrm>
            <a:off x="2238305" y="3909847"/>
            <a:ext cx="8092545" cy="492443"/>
          </a:xfrm>
          <a:prstGeom prst="rect">
            <a:avLst/>
          </a:prstGeom>
        </p:spPr>
        <p:style>
          <a:lnRef idx="1">
            <a:schemeClr val="accent4"/>
          </a:lnRef>
          <a:fillRef idx="2">
            <a:schemeClr val="accent4"/>
          </a:fillRef>
          <a:effectRef idx="1">
            <a:schemeClr val="accent4"/>
          </a:effectRef>
          <a:fontRef idx="minor">
            <a:schemeClr val="dk1"/>
          </a:fontRef>
        </p:style>
        <p:txBody>
          <a:bodyPr rtlCol="0" wrap="square">
            <a:spAutoFit/>
          </a:bodyPr>
          <a:lstStyle/>
          <a:p>
            <a:r>
              <a:rPr dirty="0" lang="en-IN" sz="2600">
                <a:latin typeface="LinLibertineTB"/>
              </a:rPr>
              <a:t>Voiced phoneme introduces a high frequency component.</a:t>
            </a:r>
            <a:endParaRPr dirty="0" lang="en-IN" sz="2600"/>
          </a:p>
        </p:txBody>
      </p:sp>
      <p:sp>
        <p:nvSpPr>
          <p:cNvPr id="4" name="Slide Number Placeholder 3">
            <a:extLst>
              <a:ext uri="{FF2B5EF4-FFF2-40B4-BE49-F238E27FC236}">
                <a16:creationId xmlns:a16="http://schemas.microsoft.com/office/drawing/2014/main" id="{1ACA7043-3D42-4BDA-BBCD-C80B433FFBB8}"/>
              </a:ext>
            </a:extLst>
          </p:cNvPr>
          <p:cNvSpPr>
            <a:spLocks noGrp="1"/>
          </p:cNvSpPr>
          <p:nvPr>
            <p:ph idx="12" sz="quarter" type="sldNum"/>
          </p:nvPr>
        </p:nvSpPr>
        <p:spPr/>
        <p:txBody>
          <a:bodyPr/>
          <a:lstStyle/>
          <a:p>
            <a:fld id="{61303FFD-2DD3-452E-A0DF-1211CF56FEE3}" type="slidenum">
              <a:rPr lang="en-IN" smtClean="0"/>
              <a:t>11</a:t>
            </a:fld>
            <a:endParaRPr lang="en-IN"/>
          </a:p>
        </p:txBody>
      </p:sp>
      <p:cxnSp>
        <p:nvCxnSpPr>
          <p:cNvPr id="14" name="Straight Arrow Connector 13">
            <a:extLst>
              <a:ext uri="{FF2B5EF4-FFF2-40B4-BE49-F238E27FC236}">
                <a16:creationId xmlns:a16="http://schemas.microsoft.com/office/drawing/2014/main" id="{CBA964E5-B078-4205-9C10-D3C985C66EB5}"/>
              </a:ext>
            </a:extLst>
          </p:cNvPr>
          <p:cNvCxnSpPr>
            <a:cxnSpLocks/>
          </p:cNvCxnSpPr>
          <p:nvPr/>
        </p:nvCxnSpPr>
        <p:spPr>
          <a:xfrm>
            <a:off x="7436307" y="1370319"/>
            <a:ext cx="320713" cy="313279"/>
          </a:xfrm>
          <a:prstGeom prst="straightConnector1">
            <a:avLst/>
          </a:prstGeom>
          <a:ln w="57150">
            <a:solidFill>
              <a:srgbClr val="FF0000"/>
            </a:solidFill>
            <a:tailEnd type="triangle"/>
          </a:ln>
        </p:spPr>
        <p:style>
          <a:lnRef idx="3">
            <a:schemeClr val="accent1"/>
          </a:lnRef>
          <a:fillRef idx="0">
            <a:schemeClr val="accent1"/>
          </a:fillRef>
          <a:effectRef idx="2">
            <a:schemeClr val="accent1"/>
          </a:effectRef>
          <a:fontRef idx="minor">
            <a:schemeClr val="tx1"/>
          </a:fontRef>
        </p:style>
      </p:cxnSp>
      <p:cxnSp>
        <p:nvCxnSpPr>
          <p:cNvPr id="15" name="Straight Arrow Connector 14">
            <a:extLst>
              <a:ext uri="{FF2B5EF4-FFF2-40B4-BE49-F238E27FC236}">
                <a16:creationId xmlns:a16="http://schemas.microsoft.com/office/drawing/2014/main" id="{10FE650D-5708-4854-915B-CB3AADB9D345}"/>
              </a:ext>
            </a:extLst>
          </p:cNvPr>
          <p:cNvCxnSpPr>
            <a:cxnSpLocks/>
          </p:cNvCxnSpPr>
          <p:nvPr/>
        </p:nvCxnSpPr>
        <p:spPr>
          <a:xfrm flipH="1">
            <a:off x="8936636" y="1236419"/>
            <a:ext cx="227172" cy="299658"/>
          </a:xfrm>
          <a:prstGeom prst="straightConnector1">
            <a:avLst/>
          </a:prstGeom>
          <a:ln w="57150">
            <a:solidFill>
              <a:srgbClr val="FF0000"/>
            </a:solidFill>
            <a:tailEnd type="triangle"/>
          </a:ln>
        </p:spPr>
        <p:style>
          <a:lnRef idx="3">
            <a:schemeClr val="accent1"/>
          </a:lnRef>
          <a:fillRef idx="0">
            <a:schemeClr val="accent1"/>
          </a:fillRef>
          <a:effectRef idx="2">
            <a:schemeClr val="accent1"/>
          </a:effectRef>
          <a:fontRef idx="minor">
            <a:schemeClr val="tx1"/>
          </a:fontRef>
        </p:style>
      </p:cxnSp>
      <p:sp>
        <p:nvSpPr>
          <p:cNvPr id="22" name="TextBox 21">
            <a:extLst>
              <a:ext uri="{FF2B5EF4-FFF2-40B4-BE49-F238E27FC236}">
                <a16:creationId xmlns:a16="http://schemas.microsoft.com/office/drawing/2014/main" id="{57B1C72C-768E-4F32-83CA-F05E3BC78ED1}"/>
              </a:ext>
            </a:extLst>
          </p:cNvPr>
          <p:cNvSpPr txBox="1"/>
          <p:nvPr/>
        </p:nvSpPr>
        <p:spPr>
          <a:xfrm>
            <a:off x="7056156" y="965957"/>
            <a:ext cx="1715294" cy="430887"/>
          </a:xfrm>
          <a:prstGeom prst="rect">
            <a:avLst/>
          </a:prstGeom>
          <a:noFill/>
        </p:spPr>
        <p:txBody>
          <a:bodyPr rtlCol="0" wrap="square">
            <a:spAutoFit/>
          </a:bodyPr>
          <a:lstStyle/>
          <a:p>
            <a:r>
              <a:rPr dirty="0" lang="en-IN" sz="2200"/>
              <a:t>Jaw Opening</a:t>
            </a:r>
          </a:p>
        </p:txBody>
      </p:sp>
      <p:sp>
        <p:nvSpPr>
          <p:cNvPr id="24" name="TextBox 23">
            <a:extLst>
              <a:ext uri="{FF2B5EF4-FFF2-40B4-BE49-F238E27FC236}">
                <a16:creationId xmlns:a16="http://schemas.microsoft.com/office/drawing/2014/main" id="{6F2F852D-9D50-4C79-8D67-71CEE21196EA}"/>
              </a:ext>
            </a:extLst>
          </p:cNvPr>
          <p:cNvSpPr txBox="1"/>
          <p:nvPr/>
        </p:nvSpPr>
        <p:spPr>
          <a:xfrm>
            <a:off x="7152246" y="2384727"/>
            <a:ext cx="2228803" cy="430887"/>
          </a:xfrm>
          <a:prstGeom prst="rect">
            <a:avLst/>
          </a:prstGeom>
          <a:noFill/>
        </p:spPr>
        <p:txBody>
          <a:bodyPr rtlCol="0" wrap="square">
            <a:spAutoFit/>
          </a:bodyPr>
          <a:lstStyle/>
          <a:p>
            <a:r>
              <a:rPr dirty="0" lang="en-IN" sz="2200"/>
              <a:t>Skin Contraction</a:t>
            </a:r>
          </a:p>
        </p:txBody>
      </p:sp>
      <p:sp>
        <p:nvSpPr>
          <p:cNvPr id="25" name="TextBox 24">
            <a:extLst>
              <a:ext uri="{FF2B5EF4-FFF2-40B4-BE49-F238E27FC236}">
                <a16:creationId xmlns:a16="http://schemas.microsoft.com/office/drawing/2014/main" id="{20477812-9146-4402-BFF2-5B72C4D2BBD3}"/>
              </a:ext>
            </a:extLst>
          </p:cNvPr>
          <p:cNvSpPr txBox="1"/>
          <p:nvPr/>
        </p:nvSpPr>
        <p:spPr>
          <a:xfrm>
            <a:off x="8963678" y="883730"/>
            <a:ext cx="1715294" cy="430887"/>
          </a:xfrm>
          <a:prstGeom prst="rect">
            <a:avLst/>
          </a:prstGeom>
          <a:noFill/>
        </p:spPr>
        <p:txBody>
          <a:bodyPr rtlCol="0" wrap="square">
            <a:spAutoFit/>
          </a:bodyPr>
          <a:lstStyle/>
          <a:p>
            <a:r>
              <a:rPr dirty="0" lang="en-IN" sz="2200"/>
              <a:t>Jaw Closing</a:t>
            </a:r>
          </a:p>
        </p:txBody>
      </p:sp>
    </p:spTree>
    <p:extLst>
      <p:ext uri="{BB962C8B-B14F-4D97-AF65-F5344CB8AC3E}">
        <p14:creationId xmlns:p14="http://schemas.microsoft.com/office/powerpoint/2010/main" val="2261783822"/>
      </p:ext>
    </p:extLst>
  </p:cSld>
  <p:clrMapOvr>
    <a:masterClrMapping/>
  </p:clrMapOvr>
  <p:timing>
    <p:tnLst>
      <p:par>
        <p:cTn dur="indefinite" id="1" nodeType="tmRoot" restart="never">
          <p:childTnLst>
            <p:seq concurrent="1" nextAc="seek">
              <p:cTn dur="indefinite" id="2" nodeType="mainSeq">
                <p:childTnLst>
                  <p:par>
                    <p:cTn fill="hold" id="3">
                      <p:stCondLst>
                        <p:cond delay="indefinite"/>
                      </p:stCondLst>
                      <p:childTnLst>
                        <p:par>
                          <p:cTn fill="hold" id="4">
                            <p:stCondLst>
                              <p:cond delay="0"/>
                            </p:stCondLst>
                            <p:childTnLst>
                              <p:par>
                                <p:cTn fill="hold" grpId="0" id="5" nodeType="clickEffect" presetClass="entr" presetID="1" presetSubtype="0">
                                  <p:stCondLst>
                                    <p:cond delay="0"/>
                                  </p:stCondLst>
                                  <p:childTnLst>
                                    <p:set>
                                      <p:cBhvr>
                                        <p:cTn dur="1" fill="hold" id="6">
                                          <p:stCondLst>
                                            <p:cond delay="0"/>
                                          </p:stCondLst>
                                        </p:cTn>
                                        <p:tgtEl>
                                          <p:spTgt spid="3"/>
                                        </p:tgtEl>
                                        <p:attrNameLst>
                                          <p:attrName>style.visibility</p:attrName>
                                        </p:attrNameLst>
                                      </p:cBhvr>
                                      <p:to>
                                        <p:strVal val="visible"/>
                                      </p:to>
                                    </p:set>
                                  </p:childTnLst>
                                </p:cTn>
                              </p:par>
                              <p:par>
                                <p:cTn fill="hold" grpId="0" id="7" nodeType="withEffect" presetClass="entr" presetID="1" presetSubtype="0">
                                  <p:stCondLst>
                                    <p:cond delay="0"/>
                                  </p:stCondLst>
                                  <p:childTnLst>
                                    <p:set>
                                      <p:cBhvr>
                                        <p:cTn dur="1" fill="hold" id="8">
                                          <p:stCondLst>
                                            <p:cond delay="0"/>
                                          </p:stCondLst>
                                        </p:cTn>
                                        <p:tgtEl>
                                          <p:spTgt spid="24"/>
                                        </p:tgtEl>
                                        <p:attrNameLst>
                                          <p:attrName>style.visibility</p:attrName>
                                        </p:attrNameLst>
                                      </p:cBhvr>
                                      <p:to>
                                        <p:strVal val="visible"/>
                                      </p:to>
                                    </p:set>
                                  </p:childTnLst>
                                </p:cTn>
                              </p:par>
                            </p:childTnLst>
                          </p:cTn>
                        </p:par>
                      </p:childTnLst>
                    </p:cTn>
                  </p:par>
                  <p:par>
                    <p:cTn fill="hold" id="9">
                      <p:stCondLst>
                        <p:cond delay="indefinite"/>
                      </p:stCondLst>
                      <p:childTnLst>
                        <p:par>
                          <p:cTn fill="hold" id="10">
                            <p:stCondLst>
                              <p:cond delay="0"/>
                            </p:stCondLst>
                            <p:childTnLst>
                              <p:par>
                                <p:cTn fill="hold" id="11" nodeType="clickEffect" presetClass="entr" presetID="1" presetSubtype="0">
                                  <p:stCondLst>
                                    <p:cond delay="0"/>
                                  </p:stCondLst>
                                  <p:childTnLst>
                                    <p:set>
                                      <p:cBhvr>
                                        <p:cTn dur="1" fill="hold" id="12">
                                          <p:stCondLst>
                                            <p:cond delay="0"/>
                                          </p:stCondLst>
                                        </p:cTn>
                                        <p:tgtEl>
                                          <p:spTgt spid="6"/>
                                        </p:tgtEl>
                                        <p:attrNameLst>
                                          <p:attrName>style.visibility</p:attrName>
                                        </p:attrNameLst>
                                      </p:cBhvr>
                                      <p:to>
                                        <p:strVal val="visible"/>
                                      </p:to>
                                    </p:set>
                                  </p:childTnLst>
                                </p:cTn>
                              </p:par>
                            </p:childTnLst>
                          </p:cTn>
                        </p:par>
                      </p:childTnLst>
                    </p:cTn>
                  </p:par>
                  <p:par>
                    <p:cTn fill="hold" id="13">
                      <p:stCondLst>
                        <p:cond delay="indefinite"/>
                      </p:stCondLst>
                      <p:childTnLst>
                        <p:par>
                          <p:cTn fill="hold" id="14">
                            <p:stCondLst>
                              <p:cond delay="0"/>
                            </p:stCondLst>
                            <p:childTnLst>
                              <p:par>
                                <p:cTn fill="hold" grpId="0" id="15" nodeType="clickEffect" presetClass="entr" presetID="1" presetSubtype="0">
                                  <p:stCondLst>
                                    <p:cond delay="0"/>
                                  </p:stCondLst>
                                  <p:childTnLst>
                                    <p:set>
                                      <p:cBhvr>
                                        <p:cTn dur="1" fill="hold" id="16">
                                          <p:stCondLst>
                                            <p:cond delay="0"/>
                                          </p:stCondLst>
                                        </p:cTn>
                                        <p:tgtEl>
                                          <p:spTgt spid="27"/>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animBg="1" grpId="0" spid="3"/>
      <p:bldP animBg="1" grpId="0" spid="27"/>
      <p:bldP grpId="0" spid="24"/>
    </p:bldLst>
  </p:timing>
</p:sld>
</file>

<file path=ppt/slides/slide1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id="{4D5263ED-1485-4C17-BE23-61A98DE41A3E}"/>
              </a:ext>
            </a:extLst>
          </p:cNvPr>
          <p:cNvSpPr/>
          <p:nvPr/>
        </p:nvSpPr>
        <p:spPr>
          <a:xfrm>
            <a:off x="144194" y="26424"/>
            <a:ext cx="10771456" cy="900332"/>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r>
              <a:rPr b="1" dirty="0" lang="en-IN" sz="3600"/>
              <a:t>Challenge #3: </a:t>
            </a:r>
            <a:r>
              <a:rPr b="1" dirty="0" i="1" lang="en-IN" sz="3600"/>
              <a:t>Eliminating mechanical and motion noise</a:t>
            </a:r>
            <a:endParaRPr b="1" dirty="0" lang="en-IN" sz="3600"/>
          </a:p>
        </p:txBody>
      </p:sp>
      <p:sp>
        <p:nvSpPr>
          <p:cNvPr id="12" name="Rectangle: Rounded Corners 11">
            <a:extLst>
              <a:ext uri="{FF2B5EF4-FFF2-40B4-BE49-F238E27FC236}">
                <a16:creationId xmlns:a16="http://schemas.microsoft.com/office/drawing/2014/main" id="{1DB8DAA9-31F0-4499-9B8E-0746857C39D4}"/>
              </a:ext>
            </a:extLst>
          </p:cNvPr>
          <p:cNvSpPr/>
          <p:nvPr/>
        </p:nvSpPr>
        <p:spPr>
          <a:xfrm>
            <a:off x="72097" y="5515131"/>
            <a:ext cx="12047806" cy="900331"/>
          </a:xfrm>
          <a:prstGeom prst="round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r>
              <a:rPr dirty="0" lang="en-IN" sz="3200"/>
              <a:t>Motion artifacts and external sounds pollute the accelerometer signal.</a:t>
            </a:r>
          </a:p>
        </p:txBody>
      </p:sp>
      <p:sp>
        <p:nvSpPr>
          <p:cNvPr id="2" name="Slide Number Placeholder 1">
            <a:extLst>
              <a:ext uri="{FF2B5EF4-FFF2-40B4-BE49-F238E27FC236}">
                <a16:creationId xmlns:a16="http://schemas.microsoft.com/office/drawing/2014/main" id="{B7A4C5E7-BDE7-41DD-9C32-E8039B155099}"/>
              </a:ext>
            </a:extLst>
          </p:cNvPr>
          <p:cNvSpPr>
            <a:spLocks noGrp="1"/>
          </p:cNvSpPr>
          <p:nvPr>
            <p:ph idx="12" sz="quarter" type="sldNum"/>
          </p:nvPr>
        </p:nvSpPr>
        <p:spPr/>
        <p:txBody>
          <a:bodyPr/>
          <a:lstStyle/>
          <a:p>
            <a:fld id="{61303FFD-2DD3-452E-A0DF-1211CF56FEE3}" type="slidenum">
              <a:rPr lang="en-IN" smtClean="0"/>
              <a:t>12</a:t>
            </a:fld>
            <a:endParaRPr lang="en-IN"/>
          </a:p>
        </p:txBody>
      </p:sp>
      <p:grpSp>
        <p:nvGrpSpPr>
          <p:cNvPr id="21" name="Group 20">
            <a:extLst>
              <a:ext uri="{FF2B5EF4-FFF2-40B4-BE49-F238E27FC236}">
                <a16:creationId xmlns:a16="http://schemas.microsoft.com/office/drawing/2014/main" id="{32AAC4E1-B06E-4BB3-82D6-F9E9B488B917}"/>
              </a:ext>
            </a:extLst>
          </p:cNvPr>
          <p:cNvGrpSpPr/>
          <p:nvPr/>
        </p:nvGrpSpPr>
        <p:grpSpPr>
          <a:xfrm>
            <a:off x="72096" y="1538030"/>
            <a:ext cx="3776003" cy="3153282"/>
            <a:chOff x="72096" y="1538030"/>
            <a:chExt cx="3776003" cy="3153282"/>
          </a:xfrm>
        </p:grpSpPr>
        <p:pic>
          <p:nvPicPr>
            <p:cNvPr id="13" name="Picture 12">
              <a:extLst>
                <a:ext uri="{FF2B5EF4-FFF2-40B4-BE49-F238E27FC236}">
                  <a16:creationId xmlns:a16="http://schemas.microsoft.com/office/drawing/2014/main" id="{29ED8EED-5E5B-41C3-BFE2-87C142520B29}"/>
                </a:ext>
              </a:extLst>
            </p:cNvPr>
            <p:cNvPicPr>
              <a:picLocks noChangeAspect="1"/>
            </p:cNvPicPr>
            <p:nvPr/>
          </p:nvPicPr>
          <p:blipFill rotWithShape="1">
            <a:blip r:embed="rId3"/>
            <a:srcRect b="52142" l="147" r="46567" t="142"/>
            <a:stretch/>
          </p:blipFill>
          <p:spPr>
            <a:xfrm>
              <a:off x="72096" y="1538030"/>
              <a:ext cx="3776003" cy="3153282"/>
            </a:xfrm>
            <a:prstGeom prst="rect">
              <a:avLst/>
            </a:prstGeom>
          </p:spPr>
        </p:pic>
        <p:sp>
          <p:nvSpPr>
            <p:cNvPr id="18" name="Rectangle 17">
              <a:extLst>
                <a:ext uri="{FF2B5EF4-FFF2-40B4-BE49-F238E27FC236}">
                  <a16:creationId xmlns:a16="http://schemas.microsoft.com/office/drawing/2014/main" id="{BF3098A3-28FB-43B5-9C22-A4514CB664D9}"/>
                </a:ext>
              </a:extLst>
            </p:cNvPr>
            <p:cNvSpPr/>
            <p:nvPr/>
          </p:nvSpPr>
          <p:spPr>
            <a:xfrm>
              <a:off x="736601" y="1593850"/>
              <a:ext cx="3048000" cy="277495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IN"/>
            </a:p>
          </p:txBody>
        </p:sp>
      </p:grpSp>
      <p:grpSp>
        <p:nvGrpSpPr>
          <p:cNvPr id="22" name="Group 21">
            <a:extLst>
              <a:ext uri="{FF2B5EF4-FFF2-40B4-BE49-F238E27FC236}">
                <a16:creationId xmlns:a16="http://schemas.microsoft.com/office/drawing/2014/main" id="{52436208-AFA0-4338-8013-6D06B36579FA}"/>
              </a:ext>
            </a:extLst>
          </p:cNvPr>
          <p:cNvGrpSpPr/>
          <p:nvPr/>
        </p:nvGrpSpPr>
        <p:grpSpPr>
          <a:xfrm>
            <a:off x="4002703" y="1538030"/>
            <a:ext cx="3226408" cy="3153282"/>
            <a:chOff x="4002703" y="1538030"/>
            <a:chExt cx="3226408" cy="3153282"/>
          </a:xfrm>
        </p:grpSpPr>
        <p:pic>
          <p:nvPicPr>
            <p:cNvPr id="14" name="Picture 13">
              <a:extLst>
                <a:ext uri="{FF2B5EF4-FFF2-40B4-BE49-F238E27FC236}">
                  <a16:creationId xmlns:a16="http://schemas.microsoft.com/office/drawing/2014/main" id="{8E7B1408-10AB-44D6-B972-48EE79FA56B1}"/>
                </a:ext>
              </a:extLst>
            </p:cNvPr>
            <p:cNvPicPr>
              <a:picLocks noChangeAspect="1"/>
            </p:cNvPicPr>
            <p:nvPr/>
          </p:nvPicPr>
          <p:blipFill rotWithShape="1">
            <a:blip r:embed="rId3"/>
            <a:srcRect b="52142" l="54707" r="24" t="142"/>
            <a:stretch/>
          </p:blipFill>
          <p:spPr>
            <a:xfrm>
              <a:off x="4002703" y="1538030"/>
              <a:ext cx="3226408" cy="3153282"/>
            </a:xfrm>
            <a:prstGeom prst="rect">
              <a:avLst/>
            </a:prstGeom>
          </p:spPr>
        </p:pic>
        <p:sp>
          <p:nvSpPr>
            <p:cNvPr id="19" name="Rectangle 18">
              <a:extLst>
                <a:ext uri="{FF2B5EF4-FFF2-40B4-BE49-F238E27FC236}">
                  <a16:creationId xmlns:a16="http://schemas.microsoft.com/office/drawing/2014/main" id="{D84E8E84-7987-4BE2-9EB7-9348115B0E4D}"/>
                </a:ext>
              </a:extLst>
            </p:cNvPr>
            <p:cNvSpPr/>
            <p:nvPr/>
          </p:nvSpPr>
          <p:spPr>
            <a:xfrm>
              <a:off x="4060825" y="1593850"/>
              <a:ext cx="3013682" cy="277495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IN"/>
            </a:p>
          </p:txBody>
        </p:sp>
      </p:grpSp>
      <p:grpSp>
        <p:nvGrpSpPr>
          <p:cNvPr id="23" name="Group 22">
            <a:extLst>
              <a:ext uri="{FF2B5EF4-FFF2-40B4-BE49-F238E27FC236}">
                <a16:creationId xmlns:a16="http://schemas.microsoft.com/office/drawing/2014/main" id="{32A37C5C-B1D8-44D3-9719-52F9BB7A4296}"/>
              </a:ext>
            </a:extLst>
          </p:cNvPr>
          <p:cNvGrpSpPr/>
          <p:nvPr/>
        </p:nvGrpSpPr>
        <p:grpSpPr>
          <a:xfrm>
            <a:off x="7240575" y="1447800"/>
            <a:ext cx="4606617" cy="3243512"/>
            <a:chOff x="7229111" y="1447800"/>
            <a:chExt cx="4606617" cy="3243512"/>
          </a:xfrm>
        </p:grpSpPr>
        <p:pic>
          <p:nvPicPr>
            <p:cNvPr id="15" name="Picture 14">
              <a:extLst>
                <a:ext uri="{FF2B5EF4-FFF2-40B4-BE49-F238E27FC236}">
                  <a16:creationId xmlns:a16="http://schemas.microsoft.com/office/drawing/2014/main" id="{1988AF8E-9585-4A07-AAB9-A7C05895FDA7}"/>
                </a:ext>
              </a:extLst>
            </p:cNvPr>
            <p:cNvPicPr>
              <a:picLocks noChangeAspect="1"/>
            </p:cNvPicPr>
            <p:nvPr/>
          </p:nvPicPr>
          <p:blipFill rotWithShape="1">
            <a:blip r:embed="rId3"/>
            <a:srcRect b="4" l="28847" r="7554" t="53315"/>
            <a:stretch/>
          </p:blipFill>
          <p:spPr>
            <a:xfrm>
              <a:off x="7229111" y="1447800"/>
              <a:ext cx="4606617" cy="3243512"/>
            </a:xfrm>
            <a:prstGeom prst="rect">
              <a:avLst/>
            </a:prstGeom>
          </p:spPr>
        </p:pic>
        <p:sp>
          <p:nvSpPr>
            <p:cNvPr id="20" name="Rectangle 19">
              <a:extLst>
                <a:ext uri="{FF2B5EF4-FFF2-40B4-BE49-F238E27FC236}">
                  <a16:creationId xmlns:a16="http://schemas.microsoft.com/office/drawing/2014/main" id="{5C8CF75C-1FF6-4257-BDCE-4F54EA8D2C01}"/>
                </a:ext>
              </a:extLst>
            </p:cNvPr>
            <p:cNvSpPr/>
            <p:nvPr/>
          </p:nvSpPr>
          <p:spPr>
            <a:xfrm>
              <a:off x="7270750" y="1584321"/>
              <a:ext cx="3479800" cy="277495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IN"/>
            </a:p>
          </p:txBody>
        </p:sp>
      </p:grpSp>
      <p:sp>
        <p:nvSpPr>
          <p:cNvPr id="24" name="TextBox 23">
            <a:extLst>
              <a:ext uri="{FF2B5EF4-FFF2-40B4-BE49-F238E27FC236}">
                <a16:creationId xmlns:a16="http://schemas.microsoft.com/office/drawing/2014/main" id="{7FD952FA-53C5-4FCA-BEF3-0B14CDA8679B}"/>
              </a:ext>
            </a:extLst>
          </p:cNvPr>
          <p:cNvSpPr txBox="1"/>
          <p:nvPr/>
        </p:nvSpPr>
        <p:spPr>
          <a:xfrm>
            <a:off x="4049361" y="1604381"/>
            <a:ext cx="1335439" cy="923330"/>
          </a:xfrm>
          <a:prstGeom prst="rect">
            <a:avLst/>
          </a:prstGeom>
          <a:noFill/>
        </p:spPr>
        <p:txBody>
          <a:bodyPr rtlCol="0" wrap="square">
            <a:spAutoFit/>
          </a:bodyPr>
          <a:lstStyle/>
          <a:p>
            <a:r>
              <a:rPr dirty="0" lang="en-IN">
                <a:solidFill>
                  <a:schemeClr val="bg1"/>
                </a:solidFill>
                <a:highlight>
                  <a:srgbClr val="434343"/>
                </a:highlight>
              </a:rPr>
              <a:t>Head </a:t>
            </a:r>
          </a:p>
          <a:p>
            <a:r>
              <a:rPr dirty="0" lang="en-IN">
                <a:solidFill>
                  <a:schemeClr val="bg1"/>
                </a:solidFill>
                <a:highlight>
                  <a:srgbClr val="434343"/>
                </a:highlight>
              </a:rPr>
              <a:t>Movement/ </a:t>
            </a:r>
          </a:p>
          <a:p>
            <a:r>
              <a:rPr dirty="0" lang="en-IN">
                <a:solidFill>
                  <a:schemeClr val="bg1"/>
                </a:solidFill>
                <a:highlight>
                  <a:srgbClr val="434343"/>
                </a:highlight>
              </a:rPr>
              <a:t>Yawning</a:t>
            </a:r>
          </a:p>
        </p:txBody>
      </p:sp>
      <p:sp>
        <p:nvSpPr>
          <p:cNvPr id="25" name="TextBox 24">
            <a:extLst>
              <a:ext uri="{FF2B5EF4-FFF2-40B4-BE49-F238E27FC236}">
                <a16:creationId xmlns:a16="http://schemas.microsoft.com/office/drawing/2014/main" id="{CDC06C8D-0A97-49C9-84FD-47390623A828}"/>
              </a:ext>
            </a:extLst>
          </p:cNvPr>
          <p:cNvSpPr txBox="1"/>
          <p:nvPr/>
        </p:nvSpPr>
        <p:spPr>
          <a:xfrm>
            <a:off x="645175" y="1604381"/>
            <a:ext cx="1496400" cy="646331"/>
          </a:xfrm>
          <a:prstGeom prst="rect">
            <a:avLst/>
          </a:prstGeom>
          <a:noFill/>
        </p:spPr>
        <p:txBody>
          <a:bodyPr rtlCol="0" wrap="square">
            <a:spAutoFit/>
          </a:bodyPr>
          <a:lstStyle/>
          <a:p>
            <a:r>
              <a:rPr dirty="0" lang="en-IN">
                <a:solidFill>
                  <a:schemeClr val="bg1"/>
                </a:solidFill>
                <a:highlight>
                  <a:srgbClr val="434343"/>
                </a:highlight>
              </a:rPr>
              <a:t>No Movement</a:t>
            </a:r>
          </a:p>
        </p:txBody>
      </p:sp>
      <p:sp>
        <p:nvSpPr>
          <p:cNvPr id="26" name="TextBox 25">
            <a:extLst>
              <a:ext uri="{FF2B5EF4-FFF2-40B4-BE49-F238E27FC236}">
                <a16:creationId xmlns:a16="http://schemas.microsoft.com/office/drawing/2014/main" id="{1C61AE75-FDB6-4726-9843-60607F078501}"/>
              </a:ext>
            </a:extLst>
          </p:cNvPr>
          <p:cNvSpPr txBox="1"/>
          <p:nvPr/>
        </p:nvSpPr>
        <p:spPr>
          <a:xfrm>
            <a:off x="7240575" y="1604381"/>
            <a:ext cx="1335439" cy="923330"/>
          </a:xfrm>
          <a:prstGeom prst="rect">
            <a:avLst/>
          </a:prstGeom>
          <a:noFill/>
        </p:spPr>
        <p:txBody>
          <a:bodyPr rtlCol="0" wrap="square">
            <a:spAutoFit/>
          </a:bodyPr>
          <a:lstStyle/>
          <a:p>
            <a:r>
              <a:rPr dirty="0" lang="en-IN">
                <a:solidFill>
                  <a:schemeClr val="bg1"/>
                </a:solidFill>
                <a:highlight>
                  <a:srgbClr val="434343"/>
                </a:highlight>
              </a:rPr>
              <a:t>External</a:t>
            </a:r>
          </a:p>
          <a:p>
            <a:r>
              <a:rPr dirty="0" lang="en-IN">
                <a:solidFill>
                  <a:schemeClr val="bg1"/>
                </a:solidFill>
                <a:highlight>
                  <a:srgbClr val="434343"/>
                </a:highlight>
              </a:rPr>
              <a:t>Acoustic</a:t>
            </a:r>
          </a:p>
          <a:p>
            <a:r>
              <a:rPr dirty="0" lang="en-IN">
                <a:solidFill>
                  <a:schemeClr val="bg1"/>
                </a:solidFill>
                <a:highlight>
                  <a:srgbClr val="434343"/>
                </a:highlight>
              </a:rPr>
              <a:t>Noise</a:t>
            </a:r>
          </a:p>
        </p:txBody>
      </p:sp>
      <p:cxnSp>
        <p:nvCxnSpPr>
          <p:cNvPr id="27" name="Straight Arrow Connector 26">
            <a:extLst>
              <a:ext uri="{FF2B5EF4-FFF2-40B4-BE49-F238E27FC236}">
                <a16:creationId xmlns:a16="http://schemas.microsoft.com/office/drawing/2014/main" id="{AC957CF5-21AE-4A16-9695-D6429BA00505}"/>
              </a:ext>
            </a:extLst>
          </p:cNvPr>
          <p:cNvCxnSpPr>
            <a:cxnSpLocks/>
          </p:cNvCxnSpPr>
          <p:nvPr/>
        </p:nvCxnSpPr>
        <p:spPr>
          <a:xfrm>
            <a:off x="7569063" y="2527711"/>
            <a:ext cx="0" cy="813706"/>
          </a:xfrm>
          <a:prstGeom prst="straightConnector1">
            <a:avLst/>
          </a:prstGeom>
          <a:ln w="38100">
            <a:solidFill>
              <a:srgbClr val="FF0000"/>
            </a:solidFill>
            <a:tailEnd type="triangle"/>
          </a:ln>
        </p:spPr>
        <p:style>
          <a:lnRef idx="3">
            <a:schemeClr val="accent1"/>
          </a:lnRef>
          <a:fillRef idx="0">
            <a:schemeClr val="accent1"/>
          </a:fillRef>
          <a:effectRef idx="2">
            <a:schemeClr val="accent1"/>
          </a:effectRef>
          <a:fontRef idx="minor">
            <a:schemeClr val="tx1"/>
          </a:fontRef>
        </p:style>
      </p:cxnSp>
      <p:sp>
        <p:nvSpPr>
          <p:cNvPr id="3" name="TextBox 2">
            <a:extLst>
              <a:ext uri="{FF2B5EF4-FFF2-40B4-BE49-F238E27FC236}">
                <a16:creationId xmlns:a16="http://schemas.microsoft.com/office/drawing/2014/main" id="{A99D3B7E-9BDB-4DCD-A2EC-202EDD221DF2}"/>
              </a:ext>
            </a:extLst>
          </p:cNvPr>
          <p:cNvSpPr txBox="1"/>
          <p:nvPr/>
        </p:nvSpPr>
        <p:spPr>
          <a:xfrm>
            <a:off x="5334000" y="4779366"/>
            <a:ext cx="1524000" cy="523220"/>
          </a:xfrm>
          <a:prstGeom prst="rect">
            <a:avLst/>
          </a:prstGeom>
          <a:noFill/>
        </p:spPr>
        <p:txBody>
          <a:bodyPr rtlCol="0" wrap="square">
            <a:spAutoFit/>
          </a:bodyPr>
          <a:lstStyle/>
          <a:p>
            <a:r>
              <a:rPr dirty="0" lang="en-IN" sz="2800">
                <a:solidFill>
                  <a:schemeClr val="tx1">
                    <a:lumMod val="75000"/>
                    <a:lumOff val="25000"/>
                  </a:schemeClr>
                </a:solidFill>
                <a:latin charset="0" panose="020B0604020202020204" pitchFamily="34" typeface="Helvetica"/>
                <a:cs charset="0" panose="020B0604020202020204" pitchFamily="34" typeface="Helvetica"/>
              </a:rPr>
              <a:t>Time (s)</a:t>
            </a:r>
          </a:p>
        </p:txBody>
      </p:sp>
      <p:sp>
        <p:nvSpPr>
          <p:cNvPr id="28" name="TextBox 27">
            <a:extLst>
              <a:ext uri="{FF2B5EF4-FFF2-40B4-BE49-F238E27FC236}">
                <a16:creationId xmlns:a16="http://schemas.microsoft.com/office/drawing/2014/main" id="{F56A9CA9-BCD5-4D62-A4CF-26ABBF258521}"/>
              </a:ext>
            </a:extLst>
          </p:cNvPr>
          <p:cNvSpPr txBox="1"/>
          <p:nvPr/>
        </p:nvSpPr>
        <p:spPr>
          <a:xfrm rot="16200000">
            <a:off x="10067020" y="2563488"/>
            <a:ext cx="3243513" cy="400110"/>
          </a:xfrm>
          <a:prstGeom prst="rect">
            <a:avLst/>
          </a:prstGeom>
          <a:solidFill>
            <a:schemeClr val="bg1"/>
          </a:solidFill>
        </p:spPr>
        <p:txBody>
          <a:bodyPr rtlCol="0" wrap="square">
            <a:spAutoFit/>
          </a:bodyPr>
          <a:lstStyle/>
          <a:p>
            <a:r>
              <a:rPr dirty="0" lang="en-IN" sz="2000">
                <a:solidFill>
                  <a:schemeClr val="tx1">
                    <a:lumMod val="75000"/>
                    <a:lumOff val="25000"/>
                  </a:schemeClr>
                </a:solidFill>
                <a:latin charset="0" panose="020B0604020202020204" pitchFamily="34" typeface="Helvetica"/>
                <a:cs charset="0" panose="020B0604020202020204" pitchFamily="34" typeface="Helvetica"/>
              </a:rPr>
              <a:t>Power/ frequency (dB/Hz)</a:t>
            </a:r>
          </a:p>
        </p:txBody>
      </p:sp>
      <p:sp>
        <p:nvSpPr>
          <p:cNvPr id="30" name="TextBox 29">
            <a:extLst>
              <a:ext uri="{FF2B5EF4-FFF2-40B4-BE49-F238E27FC236}">
                <a16:creationId xmlns:a16="http://schemas.microsoft.com/office/drawing/2014/main" id="{748E3B06-9319-443E-A192-4C10DFDE5BA2}"/>
              </a:ext>
            </a:extLst>
          </p:cNvPr>
          <p:cNvSpPr txBox="1"/>
          <p:nvPr/>
        </p:nvSpPr>
        <p:spPr>
          <a:xfrm rot="16200000">
            <a:off x="-892837" y="2813001"/>
            <a:ext cx="2022670" cy="400110"/>
          </a:xfrm>
          <a:prstGeom prst="rect">
            <a:avLst/>
          </a:prstGeom>
          <a:solidFill>
            <a:schemeClr val="bg1"/>
          </a:solidFill>
        </p:spPr>
        <p:txBody>
          <a:bodyPr rtlCol="0" wrap="square">
            <a:spAutoFit/>
          </a:bodyPr>
          <a:lstStyle/>
          <a:p>
            <a:r>
              <a:rPr dirty="0" lang="en-IN" sz="2000">
                <a:solidFill>
                  <a:schemeClr val="tx1">
                    <a:lumMod val="75000"/>
                    <a:lumOff val="25000"/>
                  </a:schemeClr>
                </a:solidFill>
                <a:latin charset="0" panose="020B0604020202020204" pitchFamily="34" typeface="Helvetica"/>
                <a:cs charset="0" panose="020B0604020202020204" pitchFamily="34" typeface="Helvetica"/>
              </a:rPr>
              <a:t>Frequency (Hz)</a:t>
            </a:r>
          </a:p>
        </p:txBody>
      </p:sp>
    </p:spTree>
    <p:extLst>
      <p:ext uri="{BB962C8B-B14F-4D97-AF65-F5344CB8AC3E}">
        <p14:creationId xmlns:p14="http://schemas.microsoft.com/office/powerpoint/2010/main" val="3608033096"/>
      </p:ext>
    </p:extLst>
  </p:cSld>
  <p:clrMapOvr>
    <a:masterClrMapping/>
  </p:clrMapOvr>
  <p:timing>
    <p:tnLst>
      <p:par>
        <p:cTn dur="indefinite" id="1" nodeType="tmRoot" restart="never">
          <p:childTnLst>
            <p:seq concurrent="1" nextAc="seek">
              <p:cTn dur="indefinite" id="2" nodeType="mainSeq">
                <p:childTnLst>
                  <p:par>
                    <p:cTn fill="hold" id="3">
                      <p:stCondLst>
                        <p:cond delay="indefinite"/>
                      </p:stCondLst>
                      <p:childTnLst>
                        <p:par>
                          <p:cTn fill="hold" id="4">
                            <p:stCondLst>
                              <p:cond delay="0"/>
                            </p:stCondLst>
                            <p:childTnLst>
                              <p:par>
                                <p:cTn fill="hold" id="5" nodeType="clickEffect" presetClass="entr" presetID="1" presetSubtype="0">
                                  <p:stCondLst>
                                    <p:cond delay="0"/>
                                  </p:stCondLst>
                                  <p:childTnLst>
                                    <p:set>
                                      <p:cBhvr>
                                        <p:cTn dur="1" fill="hold" id="6">
                                          <p:stCondLst>
                                            <p:cond delay="0"/>
                                          </p:stCondLst>
                                        </p:cTn>
                                        <p:tgtEl>
                                          <p:spTgt spid="22"/>
                                        </p:tgtEl>
                                        <p:attrNameLst>
                                          <p:attrName>style.visibility</p:attrName>
                                        </p:attrNameLst>
                                      </p:cBhvr>
                                      <p:to>
                                        <p:strVal val="visible"/>
                                      </p:to>
                                    </p:set>
                                  </p:childTnLst>
                                </p:cTn>
                              </p:par>
                              <p:par>
                                <p:cTn fill="hold" grpId="0" id="7" nodeType="withEffect" presetClass="entr" presetID="1" presetSubtype="0">
                                  <p:stCondLst>
                                    <p:cond delay="0"/>
                                  </p:stCondLst>
                                  <p:childTnLst>
                                    <p:set>
                                      <p:cBhvr>
                                        <p:cTn dur="1" fill="hold" id="8">
                                          <p:stCondLst>
                                            <p:cond delay="0"/>
                                          </p:stCondLst>
                                        </p:cTn>
                                        <p:tgtEl>
                                          <p:spTgt spid="24"/>
                                        </p:tgtEl>
                                        <p:attrNameLst>
                                          <p:attrName>style.visibility</p:attrName>
                                        </p:attrNameLst>
                                      </p:cBhvr>
                                      <p:to>
                                        <p:strVal val="visible"/>
                                      </p:to>
                                    </p:set>
                                  </p:childTnLst>
                                </p:cTn>
                              </p:par>
                            </p:childTnLst>
                          </p:cTn>
                        </p:par>
                      </p:childTnLst>
                    </p:cTn>
                  </p:par>
                  <p:par>
                    <p:cTn fill="hold" id="9">
                      <p:stCondLst>
                        <p:cond delay="indefinite"/>
                      </p:stCondLst>
                      <p:childTnLst>
                        <p:par>
                          <p:cTn fill="hold" id="10">
                            <p:stCondLst>
                              <p:cond delay="0"/>
                            </p:stCondLst>
                            <p:childTnLst>
                              <p:par>
                                <p:cTn fill="hold" id="11" nodeType="clickEffect" presetClass="entr" presetID="1" presetSubtype="0">
                                  <p:stCondLst>
                                    <p:cond delay="0"/>
                                  </p:stCondLst>
                                  <p:childTnLst>
                                    <p:set>
                                      <p:cBhvr>
                                        <p:cTn dur="1" fill="hold" id="12">
                                          <p:stCondLst>
                                            <p:cond delay="0"/>
                                          </p:stCondLst>
                                        </p:cTn>
                                        <p:tgtEl>
                                          <p:spTgt spid="23"/>
                                        </p:tgtEl>
                                        <p:attrNameLst>
                                          <p:attrName>style.visibility</p:attrName>
                                        </p:attrNameLst>
                                      </p:cBhvr>
                                      <p:to>
                                        <p:strVal val="visible"/>
                                      </p:to>
                                    </p:set>
                                  </p:childTnLst>
                                </p:cTn>
                              </p:par>
                              <p:par>
                                <p:cTn fill="hold" id="13" nodeType="withEffect" presetClass="entr" presetID="1" presetSubtype="0">
                                  <p:stCondLst>
                                    <p:cond delay="0"/>
                                  </p:stCondLst>
                                  <p:childTnLst>
                                    <p:set>
                                      <p:cBhvr>
                                        <p:cTn dur="1" fill="hold" id="14">
                                          <p:stCondLst>
                                            <p:cond delay="0"/>
                                          </p:stCondLst>
                                        </p:cTn>
                                        <p:tgtEl>
                                          <p:spTgt spid="27"/>
                                        </p:tgtEl>
                                        <p:attrNameLst>
                                          <p:attrName>style.visibility</p:attrName>
                                        </p:attrNameLst>
                                      </p:cBhvr>
                                      <p:to>
                                        <p:strVal val="visible"/>
                                      </p:to>
                                    </p:set>
                                  </p:childTnLst>
                                </p:cTn>
                              </p:par>
                              <p:par>
                                <p:cTn fill="hold" grpId="0" id="15" nodeType="withEffect" presetClass="entr" presetID="1" presetSubtype="0">
                                  <p:stCondLst>
                                    <p:cond delay="0"/>
                                  </p:stCondLst>
                                  <p:childTnLst>
                                    <p:set>
                                      <p:cBhvr>
                                        <p:cTn dur="1" fill="hold" id="16">
                                          <p:stCondLst>
                                            <p:cond delay="0"/>
                                          </p:stCondLst>
                                        </p:cTn>
                                        <p:tgtEl>
                                          <p:spTgt spid="26"/>
                                        </p:tgtEl>
                                        <p:attrNameLst>
                                          <p:attrName>style.visibility</p:attrName>
                                        </p:attrNameLst>
                                      </p:cBhvr>
                                      <p:to>
                                        <p:strVal val="visible"/>
                                      </p:to>
                                    </p:set>
                                  </p:childTnLst>
                                </p:cTn>
                              </p:par>
                              <p:par>
                                <p:cTn fill="hold" grpId="0" id="17" nodeType="withEffect" presetClass="entr" presetID="1" presetSubtype="0">
                                  <p:stCondLst>
                                    <p:cond delay="0"/>
                                  </p:stCondLst>
                                  <p:childTnLst>
                                    <p:set>
                                      <p:cBhvr>
                                        <p:cTn dur="1" fill="hold" id="18">
                                          <p:stCondLst>
                                            <p:cond delay="0"/>
                                          </p:stCondLst>
                                        </p:cTn>
                                        <p:tgtEl>
                                          <p:spTgt spid="28"/>
                                        </p:tgtEl>
                                        <p:attrNameLst>
                                          <p:attrName>style.visibility</p:attrName>
                                        </p:attrNameLst>
                                      </p:cBhvr>
                                      <p:to>
                                        <p:strVal val="visible"/>
                                      </p:to>
                                    </p:set>
                                  </p:childTnLst>
                                </p:cTn>
                              </p:par>
                            </p:childTnLst>
                          </p:cTn>
                        </p:par>
                      </p:childTnLst>
                    </p:cTn>
                  </p:par>
                  <p:par>
                    <p:cTn fill="hold" id="19">
                      <p:stCondLst>
                        <p:cond delay="indefinite"/>
                      </p:stCondLst>
                      <p:childTnLst>
                        <p:par>
                          <p:cTn fill="hold" id="20">
                            <p:stCondLst>
                              <p:cond delay="0"/>
                            </p:stCondLst>
                            <p:childTnLst>
                              <p:par>
                                <p:cTn fill="hold" grpId="0" id="21" nodeType="clickEffect" presetClass="entr" presetID="1" presetSubtype="0">
                                  <p:stCondLst>
                                    <p:cond delay="0"/>
                                  </p:stCondLst>
                                  <p:childTnLst>
                                    <p:set>
                                      <p:cBhvr>
                                        <p:cTn dur="1" fill="hold" id="22">
                                          <p:stCondLst>
                                            <p:cond delay="0"/>
                                          </p:stCondLst>
                                        </p:cTn>
                                        <p:tgtEl>
                                          <p:spTgt spid="12"/>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animBg="1" grpId="0" spid="12"/>
      <p:bldP grpId="0" spid="24"/>
      <p:bldP grpId="0" spid="26"/>
      <p:bldP animBg="1" grpId="0" spid="28"/>
    </p:bldLst>
  </p:timing>
</p:sld>
</file>

<file path=ppt/slides/slide1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id="{4D5263ED-1485-4C17-BE23-61A98DE41A3E}"/>
              </a:ext>
            </a:extLst>
          </p:cNvPr>
          <p:cNvSpPr/>
          <p:nvPr/>
        </p:nvSpPr>
        <p:spPr>
          <a:xfrm>
            <a:off x="144194" y="26424"/>
            <a:ext cx="10480263" cy="900332"/>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r>
              <a:rPr b="1" dirty="0" lang="en-IN" sz="3600"/>
              <a:t>Solution #3: </a:t>
            </a:r>
            <a:r>
              <a:rPr b="1" dirty="0" i="1" lang="en-IN" sz="3600"/>
              <a:t>Eliminating mechanical and motion noise</a:t>
            </a:r>
            <a:endParaRPr b="1" dirty="0" lang="en-IN" sz="3600"/>
          </a:p>
        </p:txBody>
      </p:sp>
      <p:sp>
        <p:nvSpPr>
          <p:cNvPr id="23" name="TextBox 22">
            <a:extLst>
              <a:ext uri="{FF2B5EF4-FFF2-40B4-BE49-F238E27FC236}">
                <a16:creationId xmlns:a16="http://schemas.microsoft.com/office/drawing/2014/main" id="{1F0A3673-88DF-492F-A26B-A61B9C96D8F7}"/>
              </a:ext>
            </a:extLst>
          </p:cNvPr>
          <p:cNvSpPr txBox="1"/>
          <p:nvPr/>
        </p:nvSpPr>
        <p:spPr>
          <a:xfrm>
            <a:off x="2074688" y="5615047"/>
            <a:ext cx="7754370" cy="954107"/>
          </a:xfrm>
          <a:prstGeom prst="rect">
            <a:avLst/>
          </a:prstGeom>
        </p:spPr>
        <p:style>
          <a:lnRef idx="1">
            <a:schemeClr val="accent4"/>
          </a:lnRef>
          <a:fillRef idx="2">
            <a:schemeClr val="accent4"/>
          </a:fillRef>
          <a:effectRef idx="1">
            <a:schemeClr val="accent4"/>
          </a:effectRef>
          <a:fontRef idx="minor">
            <a:schemeClr val="dk1"/>
          </a:fontRef>
        </p:style>
        <p:txBody>
          <a:bodyPr rtlCol="0" wrap="square">
            <a:spAutoFit/>
          </a:bodyPr>
          <a:lstStyle/>
          <a:p>
            <a:pPr algn="ctr"/>
            <a:r>
              <a:rPr dirty="0" lang="en-IN" sz="2800">
                <a:latin typeface="LinLibertineTB"/>
              </a:rPr>
              <a:t>Noise episodes are removed by High Pass Filtering and Energy Based Thresholding.</a:t>
            </a:r>
            <a:endParaRPr dirty="0" lang="en-IN" sz="2800"/>
          </a:p>
        </p:txBody>
      </p:sp>
      <p:sp>
        <p:nvSpPr>
          <p:cNvPr id="4" name="Slide Number Placeholder 3">
            <a:extLst>
              <a:ext uri="{FF2B5EF4-FFF2-40B4-BE49-F238E27FC236}">
                <a16:creationId xmlns:a16="http://schemas.microsoft.com/office/drawing/2014/main" id="{8FBA3A9C-0F5B-467E-9D25-E2084172F9B9}"/>
              </a:ext>
            </a:extLst>
          </p:cNvPr>
          <p:cNvSpPr>
            <a:spLocks noGrp="1"/>
          </p:cNvSpPr>
          <p:nvPr>
            <p:ph idx="12" sz="quarter" type="sldNum"/>
          </p:nvPr>
        </p:nvSpPr>
        <p:spPr/>
        <p:txBody>
          <a:bodyPr/>
          <a:lstStyle/>
          <a:p>
            <a:fld id="{61303FFD-2DD3-452E-A0DF-1211CF56FEE3}" type="slidenum">
              <a:rPr lang="en-IN" smtClean="0"/>
              <a:t>13</a:t>
            </a:fld>
            <a:endParaRPr lang="en-IN"/>
          </a:p>
        </p:txBody>
      </p:sp>
      <p:grpSp>
        <p:nvGrpSpPr>
          <p:cNvPr id="36" name="Group 35">
            <a:extLst>
              <a:ext uri="{FF2B5EF4-FFF2-40B4-BE49-F238E27FC236}">
                <a16:creationId xmlns:a16="http://schemas.microsoft.com/office/drawing/2014/main" id="{D6BCCFED-1DA6-4988-927F-5BB16FC92C18}"/>
              </a:ext>
            </a:extLst>
          </p:cNvPr>
          <p:cNvGrpSpPr/>
          <p:nvPr/>
        </p:nvGrpSpPr>
        <p:grpSpPr>
          <a:xfrm>
            <a:off x="72096" y="1538030"/>
            <a:ext cx="3776003" cy="3153282"/>
            <a:chOff x="72096" y="1538030"/>
            <a:chExt cx="3776003" cy="3153282"/>
          </a:xfrm>
        </p:grpSpPr>
        <p:pic>
          <p:nvPicPr>
            <p:cNvPr id="37" name="Picture 36">
              <a:extLst>
                <a:ext uri="{FF2B5EF4-FFF2-40B4-BE49-F238E27FC236}">
                  <a16:creationId xmlns:a16="http://schemas.microsoft.com/office/drawing/2014/main" id="{0BB60376-4783-46B1-B393-BF4716B94349}"/>
                </a:ext>
              </a:extLst>
            </p:cNvPr>
            <p:cNvPicPr>
              <a:picLocks noChangeAspect="1"/>
            </p:cNvPicPr>
            <p:nvPr/>
          </p:nvPicPr>
          <p:blipFill rotWithShape="1">
            <a:blip r:embed="rId3"/>
            <a:srcRect b="52142" l="147" r="46567" t="142"/>
            <a:stretch/>
          </p:blipFill>
          <p:spPr>
            <a:xfrm>
              <a:off x="72096" y="1538030"/>
              <a:ext cx="3776003" cy="3153282"/>
            </a:xfrm>
            <a:prstGeom prst="rect">
              <a:avLst/>
            </a:prstGeom>
          </p:spPr>
        </p:pic>
        <p:sp>
          <p:nvSpPr>
            <p:cNvPr id="38" name="Rectangle 37">
              <a:extLst>
                <a:ext uri="{FF2B5EF4-FFF2-40B4-BE49-F238E27FC236}">
                  <a16:creationId xmlns:a16="http://schemas.microsoft.com/office/drawing/2014/main" id="{5BF1EA1E-664F-492A-8CA9-70CC5380CD34}"/>
                </a:ext>
              </a:extLst>
            </p:cNvPr>
            <p:cNvSpPr/>
            <p:nvPr/>
          </p:nvSpPr>
          <p:spPr>
            <a:xfrm>
              <a:off x="736601" y="1593850"/>
              <a:ext cx="3048000" cy="277495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IN"/>
            </a:p>
          </p:txBody>
        </p:sp>
      </p:grpSp>
      <p:grpSp>
        <p:nvGrpSpPr>
          <p:cNvPr id="39" name="Group 38">
            <a:extLst>
              <a:ext uri="{FF2B5EF4-FFF2-40B4-BE49-F238E27FC236}">
                <a16:creationId xmlns:a16="http://schemas.microsoft.com/office/drawing/2014/main" id="{6B343507-DDDE-43E2-8DC8-C166923C3AC8}"/>
              </a:ext>
            </a:extLst>
          </p:cNvPr>
          <p:cNvGrpSpPr/>
          <p:nvPr/>
        </p:nvGrpSpPr>
        <p:grpSpPr>
          <a:xfrm>
            <a:off x="4002703" y="1538030"/>
            <a:ext cx="3226408" cy="3153282"/>
            <a:chOff x="4002703" y="1538030"/>
            <a:chExt cx="3226408" cy="3153282"/>
          </a:xfrm>
        </p:grpSpPr>
        <p:pic>
          <p:nvPicPr>
            <p:cNvPr id="40" name="Picture 39">
              <a:extLst>
                <a:ext uri="{FF2B5EF4-FFF2-40B4-BE49-F238E27FC236}">
                  <a16:creationId xmlns:a16="http://schemas.microsoft.com/office/drawing/2014/main" id="{31B13E3C-59B3-434E-A213-BD1CEE06A20D}"/>
                </a:ext>
              </a:extLst>
            </p:cNvPr>
            <p:cNvPicPr>
              <a:picLocks noChangeAspect="1"/>
            </p:cNvPicPr>
            <p:nvPr/>
          </p:nvPicPr>
          <p:blipFill rotWithShape="1">
            <a:blip r:embed="rId3"/>
            <a:srcRect b="52142" l="54707" r="24" t="142"/>
            <a:stretch/>
          </p:blipFill>
          <p:spPr>
            <a:xfrm>
              <a:off x="4002703" y="1538030"/>
              <a:ext cx="3226408" cy="3153282"/>
            </a:xfrm>
            <a:prstGeom prst="rect">
              <a:avLst/>
            </a:prstGeom>
          </p:spPr>
        </p:pic>
        <p:sp>
          <p:nvSpPr>
            <p:cNvPr id="41" name="Rectangle 40">
              <a:extLst>
                <a:ext uri="{FF2B5EF4-FFF2-40B4-BE49-F238E27FC236}">
                  <a16:creationId xmlns:a16="http://schemas.microsoft.com/office/drawing/2014/main" id="{8F811159-39B6-44D4-ADC4-8CBB9222762B}"/>
                </a:ext>
              </a:extLst>
            </p:cNvPr>
            <p:cNvSpPr/>
            <p:nvPr/>
          </p:nvSpPr>
          <p:spPr>
            <a:xfrm>
              <a:off x="4060825" y="1593850"/>
              <a:ext cx="3013682" cy="277495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IN"/>
            </a:p>
          </p:txBody>
        </p:sp>
      </p:grpSp>
      <p:grpSp>
        <p:nvGrpSpPr>
          <p:cNvPr id="42" name="Group 41">
            <a:extLst>
              <a:ext uri="{FF2B5EF4-FFF2-40B4-BE49-F238E27FC236}">
                <a16:creationId xmlns:a16="http://schemas.microsoft.com/office/drawing/2014/main" id="{80E780AB-04F9-4B25-A3C2-3DE21CDD8BF8}"/>
              </a:ext>
            </a:extLst>
          </p:cNvPr>
          <p:cNvGrpSpPr/>
          <p:nvPr/>
        </p:nvGrpSpPr>
        <p:grpSpPr>
          <a:xfrm>
            <a:off x="7240575" y="1447800"/>
            <a:ext cx="4606617" cy="3243512"/>
            <a:chOff x="7229111" y="1447800"/>
            <a:chExt cx="4606617" cy="3243512"/>
          </a:xfrm>
        </p:grpSpPr>
        <p:pic>
          <p:nvPicPr>
            <p:cNvPr id="43" name="Picture 42">
              <a:extLst>
                <a:ext uri="{FF2B5EF4-FFF2-40B4-BE49-F238E27FC236}">
                  <a16:creationId xmlns:a16="http://schemas.microsoft.com/office/drawing/2014/main" id="{5FF5F6BB-FA25-4F8E-A0E8-1422152A1061}"/>
                </a:ext>
              </a:extLst>
            </p:cNvPr>
            <p:cNvPicPr>
              <a:picLocks noChangeAspect="1"/>
            </p:cNvPicPr>
            <p:nvPr/>
          </p:nvPicPr>
          <p:blipFill rotWithShape="1">
            <a:blip r:embed="rId3"/>
            <a:srcRect b="4" l="28847" r="7554" t="53315"/>
            <a:stretch/>
          </p:blipFill>
          <p:spPr>
            <a:xfrm>
              <a:off x="7229111" y="1447800"/>
              <a:ext cx="4606617" cy="3243512"/>
            </a:xfrm>
            <a:prstGeom prst="rect">
              <a:avLst/>
            </a:prstGeom>
          </p:spPr>
        </p:pic>
        <p:sp>
          <p:nvSpPr>
            <p:cNvPr id="44" name="Rectangle 43">
              <a:extLst>
                <a:ext uri="{FF2B5EF4-FFF2-40B4-BE49-F238E27FC236}">
                  <a16:creationId xmlns:a16="http://schemas.microsoft.com/office/drawing/2014/main" id="{3489936A-785C-47B4-80DB-74C320BE7288}"/>
                </a:ext>
              </a:extLst>
            </p:cNvPr>
            <p:cNvSpPr/>
            <p:nvPr/>
          </p:nvSpPr>
          <p:spPr>
            <a:xfrm>
              <a:off x="7270750" y="1584321"/>
              <a:ext cx="3479800" cy="277495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IN"/>
            </a:p>
          </p:txBody>
        </p:sp>
      </p:grpSp>
      <p:sp>
        <p:nvSpPr>
          <p:cNvPr id="46" name="TextBox 45">
            <a:extLst>
              <a:ext uri="{FF2B5EF4-FFF2-40B4-BE49-F238E27FC236}">
                <a16:creationId xmlns:a16="http://schemas.microsoft.com/office/drawing/2014/main" id="{45AEBA6F-C6E6-48F0-8A5A-7FD63372EF2C}"/>
              </a:ext>
            </a:extLst>
          </p:cNvPr>
          <p:cNvSpPr txBox="1"/>
          <p:nvPr/>
        </p:nvSpPr>
        <p:spPr>
          <a:xfrm>
            <a:off x="645175" y="1604381"/>
            <a:ext cx="1496400" cy="646331"/>
          </a:xfrm>
          <a:prstGeom prst="rect">
            <a:avLst/>
          </a:prstGeom>
          <a:noFill/>
        </p:spPr>
        <p:txBody>
          <a:bodyPr rtlCol="0" wrap="square">
            <a:spAutoFit/>
          </a:bodyPr>
          <a:lstStyle/>
          <a:p>
            <a:r>
              <a:rPr dirty="0" lang="en-IN">
                <a:solidFill>
                  <a:schemeClr val="bg1"/>
                </a:solidFill>
                <a:highlight>
                  <a:srgbClr val="434343"/>
                </a:highlight>
              </a:rPr>
              <a:t>No Movement</a:t>
            </a:r>
          </a:p>
        </p:txBody>
      </p:sp>
      <p:sp>
        <p:nvSpPr>
          <p:cNvPr id="47" name="TextBox 46">
            <a:extLst>
              <a:ext uri="{FF2B5EF4-FFF2-40B4-BE49-F238E27FC236}">
                <a16:creationId xmlns:a16="http://schemas.microsoft.com/office/drawing/2014/main" id="{8AFF84BE-1CF5-4B43-9F9F-804910E7977C}"/>
              </a:ext>
            </a:extLst>
          </p:cNvPr>
          <p:cNvSpPr txBox="1"/>
          <p:nvPr/>
        </p:nvSpPr>
        <p:spPr>
          <a:xfrm>
            <a:off x="7240575" y="1604381"/>
            <a:ext cx="1335439" cy="923330"/>
          </a:xfrm>
          <a:prstGeom prst="rect">
            <a:avLst/>
          </a:prstGeom>
          <a:noFill/>
        </p:spPr>
        <p:txBody>
          <a:bodyPr rtlCol="0" wrap="square">
            <a:spAutoFit/>
          </a:bodyPr>
          <a:lstStyle/>
          <a:p>
            <a:r>
              <a:rPr dirty="0" lang="en-IN">
                <a:solidFill>
                  <a:schemeClr val="bg1"/>
                </a:solidFill>
                <a:highlight>
                  <a:srgbClr val="434343"/>
                </a:highlight>
              </a:rPr>
              <a:t>External</a:t>
            </a:r>
          </a:p>
          <a:p>
            <a:r>
              <a:rPr dirty="0" lang="en-IN">
                <a:solidFill>
                  <a:schemeClr val="bg1"/>
                </a:solidFill>
                <a:highlight>
                  <a:srgbClr val="434343"/>
                </a:highlight>
              </a:rPr>
              <a:t>Acoustic</a:t>
            </a:r>
          </a:p>
          <a:p>
            <a:r>
              <a:rPr dirty="0" lang="en-IN">
                <a:solidFill>
                  <a:schemeClr val="bg1"/>
                </a:solidFill>
                <a:highlight>
                  <a:srgbClr val="434343"/>
                </a:highlight>
              </a:rPr>
              <a:t>Noise</a:t>
            </a:r>
          </a:p>
        </p:txBody>
      </p:sp>
      <p:cxnSp>
        <p:nvCxnSpPr>
          <p:cNvPr id="48" name="Straight Arrow Connector 47">
            <a:extLst>
              <a:ext uri="{FF2B5EF4-FFF2-40B4-BE49-F238E27FC236}">
                <a16:creationId xmlns:a16="http://schemas.microsoft.com/office/drawing/2014/main" id="{CC00FC80-AD47-4936-9C81-54D000F3595A}"/>
              </a:ext>
            </a:extLst>
          </p:cNvPr>
          <p:cNvCxnSpPr>
            <a:cxnSpLocks/>
          </p:cNvCxnSpPr>
          <p:nvPr/>
        </p:nvCxnSpPr>
        <p:spPr>
          <a:xfrm>
            <a:off x="7569063" y="2527711"/>
            <a:ext cx="0" cy="813706"/>
          </a:xfrm>
          <a:prstGeom prst="straightConnector1">
            <a:avLst/>
          </a:prstGeom>
          <a:ln w="38100">
            <a:solidFill>
              <a:srgbClr val="FF0000"/>
            </a:solidFill>
            <a:tailEnd type="triangle"/>
          </a:ln>
        </p:spPr>
        <p:style>
          <a:lnRef idx="3">
            <a:schemeClr val="accent1"/>
          </a:lnRef>
          <a:fillRef idx="0">
            <a:schemeClr val="accent1"/>
          </a:fillRef>
          <a:effectRef idx="2">
            <a:schemeClr val="accent1"/>
          </a:effectRef>
          <a:fontRef idx="minor">
            <a:schemeClr val="tx1"/>
          </a:fontRef>
        </p:style>
      </p:cxnSp>
      <p:sp>
        <p:nvSpPr>
          <p:cNvPr id="2" name="Rectangle 1">
            <a:extLst>
              <a:ext uri="{FF2B5EF4-FFF2-40B4-BE49-F238E27FC236}">
                <a16:creationId xmlns:a16="http://schemas.microsoft.com/office/drawing/2014/main" id="{8E167164-9499-4701-8AA3-4F9DF2499012}"/>
              </a:ext>
            </a:extLst>
          </p:cNvPr>
          <p:cNvSpPr/>
          <p:nvPr/>
        </p:nvSpPr>
        <p:spPr>
          <a:xfrm>
            <a:off x="4863070" y="1620876"/>
            <a:ext cx="1292327" cy="2709414"/>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br>
              <a:rPr dirty="0" lang="en-IN"/>
            </a:br>
            <a:endParaRPr dirty="0" lang="en-IN"/>
          </a:p>
        </p:txBody>
      </p:sp>
      <p:cxnSp>
        <p:nvCxnSpPr>
          <p:cNvPr id="15" name="Straight Arrow Connector 14">
            <a:extLst>
              <a:ext uri="{FF2B5EF4-FFF2-40B4-BE49-F238E27FC236}">
                <a16:creationId xmlns:a16="http://schemas.microsoft.com/office/drawing/2014/main" id="{F8F614F0-1E30-4B2B-B6ED-961A05E10609}"/>
              </a:ext>
            </a:extLst>
          </p:cNvPr>
          <p:cNvCxnSpPr>
            <a:cxnSpLocks/>
          </p:cNvCxnSpPr>
          <p:nvPr/>
        </p:nvCxnSpPr>
        <p:spPr>
          <a:xfrm>
            <a:off x="4376113" y="2463260"/>
            <a:ext cx="475493" cy="675725"/>
          </a:xfrm>
          <a:prstGeom prst="straightConnector1">
            <a:avLst/>
          </a:prstGeom>
          <a:ln w="38100">
            <a:solidFill>
              <a:srgbClr val="FF0000"/>
            </a:solidFill>
            <a:tailEnd type="triangle"/>
          </a:ln>
        </p:spPr>
        <p:style>
          <a:lnRef idx="3">
            <a:schemeClr val="accent1"/>
          </a:lnRef>
          <a:fillRef idx="0">
            <a:schemeClr val="accent1"/>
          </a:fillRef>
          <a:effectRef idx="2">
            <a:schemeClr val="accent1"/>
          </a:effectRef>
          <a:fontRef idx="minor">
            <a:schemeClr val="tx1"/>
          </a:fontRef>
        </p:style>
      </p:cxnSp>
      <p:sp>
        <p:nvSpPr>
          <p:cNvPr id="45" name="TextBox 44">
            <a:extLst>
              <a:ext uri="{FF2B5EF4-FFF2-40B4-BE49-F238E27FC236}">
                <a16:creationId xmlns:a16="http://schemas.microsoft.com/office/drawing/2014/main" id="{5FAD2ADB-FE95-4394-875F-DD873D9AD30B}"/>
              </a:ext>
            </a:extLst>
          </p:cNvPr>
          <p:cNvSpPr txBox="1"/>
          <p:nvPr/>
        </p:nvSpPr>
        <p:spPr>
          <a:xfrm>
            <a:off x="4049361" y="1604381"/>
            <a:ext cx="1335439" cy="923330"/>
          </a:xfrm>
          <a:prstGeom prst="rect">
            <a:avLst/>
          </a:prstGeom>
          <a:noFill/>
        </p:spPr>
        <p:txBody>
          <a:bodyPr rtlCol="0" wrap="square">
            <a:spAutoFit/>
          </a:bodyPr>
          <a:lstStyle/>
          <a:p>
            <a:r>
              <a:rPr dirty="0" lang="en-IN">
                <a:solidFill>
                  <a:schemeClr val="bg1"/>
                </a:solidFill>
                <a:highlight>
                  <a:srgbClr val="434343"/>
                </a:highlight>
              </a:rPr>
              <a:t>Head </a:t>
            </a:r>
          </a:p>
          <a:p>
            <a:r>
              <a:rPr dirty="0" lang="en-IN">
                <a:solidFill>
                  <a:schemeClr val="bg1"/>
                </a:solidFill>
                <a:highlight>
                  <a:srgbClr val="434343"/>
                </a:highlight>
              </a:rPr>
              <a:t>Movement/ </a:t>
            </a:r>
          </a:p>
          <a:p>
            <a:r>
              <a:rPr dirty="0" lang="en-IN">
                <a:solidFill>
                  <a:schemeClr val="bg1"/>
                </a:solidFill>
                <a:highlight>
                  <a:srgbClr val="434343"/>
                </a:highlight>
              </a:rPr>
              <a:t>Yawning</a:t>
            </a:r>
          </a:p>
        </p:txBody>
      </p:sp>
      <p:sp>
        <p:nvSpPr>
          <p:cNvPr id="8" name="Rectangle 7">
            <a:extLst>
              <a:ext uri="{FF2B5EF4-FFF2-40B4-BE49-F238E27FC236}">
                <a16:creationId xmlns:a16="http://schemas.microsoft.com/office/drawing/2014/main" id="{0638B7CD-BF59-4CF2-9420-CDAC52252604}"/>
              </a:ext>
            </a:extLst>
          </p:cNvPr>
          <p:cNvSpPr/>
          <p:nvPr/>
        </p:nvSpPr>
        <p:spPr>
          <a:xfrm>
            <a:off x="8176871" y="1593850"/>
            <a:ext cx="1652178" cy="273644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IN"/>
          </a:p>
        </p:txBody>
      </p:sp>
      <p:cxnSp>
        <p:nvCxnSpPr>
          <p:cNvPr id="20" name="Straight Arrow Connector 19">
            <a:extLst>
              <a:ext uri="{FF2B5EF4-FFF2-40B4-BE49-F238E27FC236}">
                <a16:creationId xmlns:a16="http://schemas.microsoft.com/office/drawing/2014/main" id="{65F95F30-28BE-4F0F-AD64-E7B5250610FB}"/>
              </a:ext>
            </a:extLst>
          </p:cNvPr>
          <p:cNvCxnSpPr>
            <a:cxnSpLocks/>
          </p:cNvCxnSpPr>
          <p:nvPr/>
        </p:nvCxnSpPr>
        <p:spPr>
          <a:xfrm flipH="1">
            <a:off x="9829049" y="2267207"/>
            <a:ext cx="679056" cy="871778"/>
          </a:xfrm>
          <a:prstGeom prst="straightConnector1">
            <a:avLst/>
          </a:prstGeom>
          <a:ln w="38100">
            <a:solidFill>
              <a:srgbClr val="FF0000"/>
            </a:solidFill>
            <a:tailEnd type="triangle"/>
          </a:ln>
        </p:spPr>
        <p:style>
          <a:lnRef idx="3">
            <a:schemeClr val="accent1"/>
          </a:lnRef>
          <a:fillRef idx="0">
            <a:schemeClr val="accent1"/>
          </a:fillRef>
          <a:effectRef idx="2">
            <a:schemeClr val="accent1"/>
          </a:effectRef>
          <a:fontRef idx="minor">
            <a:schemeClr val="tx1"/>
          </a:fontRef>
        </p:style>
      </p:cxnSp>
      <p:sp>
        <p:nvSpPr>
          <p:cNvPr id="13" name="TextBox 12">
            <a:extLst>
              <a:ext uri="{FF2B5EF4-FFF2-40B4-BE49-F238E27FC236}">
                <a16:creationId xmlns:a16="http://schemas.microsoft.com/office/drawing/2014/main" id="{47A9C187-5953-4F08-9824-00895463EA4C}"/>
              </a:ext>
            </a:extLst>
          </p:cNvPr>
          <p:cNvSpPr txBox="1"/>
          <p:nvPr/>
        </p:nvSpPr>
        <p:spPr>
          <a:xfrm>
            <a:off x="9742868" y="1620876"/>
            <a:ext cx="1075765" cy="646331"/>
          </a:xfrm>
          <a:prstGeom prst="rect">
            <a:avLst/>
          </a:prstGeom>
          <a:noFill/>
        </p:spPr>
        <p:txBody>
          <a:bodyPr rtlCol="0" wrap="square">
            <a:spAutoFit/>
          </a:bodyPr>
          <a:lstStyle/>
          <a:p>
            <a:pPr algn="r"/>
            <a:r>
              <a:rPr dirty="0" lang="en-IN">
                <a:solidFill>
                  <a:schemeClr val="bg1"/>
                </a:solidFill>
                <a:highlight>
                  <a:srgbClr val="434343"/>
                </a:highlight>
              </a:rPr>
              <a:t>Unvoiced</a:t>
            </a:r>
          </a:p>
          <a:p>
            <a:pPr algn="r"/>
            <a:r>
              <a:rPr dirty="0" lang="en-IN">
                <a:solidFill>
                  <a:schemeClr val="bg1"/>
                </a:solidFill>
                <a:highlight>
                  <a:srgbClr val="434343"/>
                </a:highlight>
              </a:rPr>
              <a:t>Phoneme</a:t>
            </a:r>
          </a:p>
        </p:txBody>
      </p:sp>
      <p:sp>
        <p:nvSpPr>
          <p:cNvPr id="24" name="TextBox 23">
            <a:extLst>
              <a:ext uri="{FF2B5EF4-FFF2-40B4-BE49-F238E27FC236}">
                <a16:creationId xmlns:a16="http://schemas.microsoft.com/office/drawing/2014/main" id="{F2900C0F-077A-4966-A44C-0A0DB920C039}"/>
              </a:ext>
            </a:extLst>
          </p:cNvPr>
          <p:cNvSpPr txBox="1"/>
          <p:nvPr/>
        </p:nvSpPr>
        <p:spPr>
          <a:xfrm>
            <a:off x="5334000" y="4779366"/>
            <a:ext cx="1524000" cy="523220"/>
          </a:xfrm>
          <a:prstGeom prst="rect">
            <a:avLst/>
          </a:prstGeom>
          <a:noFill/>
        </p:spPr>
        <p:txBody>
          <a:bodyPr rtlCol="0" wrap="square">
            <a:spAutoFit/>
          </a:bodyPr>
          <a:lstStyle/>
          <a:p>
            <a:r>
              <a:rPr dirty="0" lang="en-IN" sz="2800">
                <a:solidFill>
                  <a:schemeClr val="tx1">
                    <a:lumMod val="75000"/>
                    <a:lumOff val="25000"/>
                  </a:schemeClr>
                </a:solidFill>
                <a:latin charset="0" panose="020B0604020202020204" pitchFamily="34" typeface="Helvetica"/>
                <a:cs charset="0" panose="020B0604020202020204" pitchFamily="34" typeface="Helvetica"/>
              </a:rPr>
              <a:t>Time (s)</a:t>
            </a:r>
          </a:p>
        </p:txBody>
      </p:sp>
      <p:sp>
        <p:nvSpPr>
          <p:cNvPr id="25" name="TextBox 24">
            <a:extLst>
              <a:ext uri="{FF2B5EF4-FFF2-40B4-BE49-F238E27FC236}">
                <a16:creationId xmlns:a16="http://schemas.microsoft.com/office/drawing/2014/main" id="{FBB75130-6159-483F-987F-68451BF0373E}"/>
              </a:ext>
            </a:extLst>
          </p:cNvPr>
          <p:cNvSpPr txBox="1"/>
          <p:nvPr/>
        </p:nvSpPr>
        <p:spPr>
          <a:xfrm rot="16200000">
            <a:off x="10067020" y="2563488"/>
            <a:ext cx="3243513" cy="400110"/>
          </a:xfrm>
          <a:prstGeom prst="rect">
            <a:avLst/>
          </a:prstGeom>
          <a:solidFill>
            <a:schemeClr val="bg1"/>
          </a:solidFill>
        </p:spPr>
        <p:txBody>
          <a:bodyPr rtlCol="0" wrap="square">
            <a:spAutoFit/>
          </a:bodyPr>
          <a:lstStyle/>
          <a:p>
            <a:r>
              <a:rPr dirty="0" lang="en-IN" sz="2000">
                <a:solidFill>
                  <a:schemeClr val="tx1">
                    <a:lumMod val="75000"/>
                    <a:lumOff val="25000"/>
                  </a:schemeClr>
                </a:solidFill>
                <a:latin charset="0" panose="020B0604020202020204" pitchFamily="34" typeface="Helvetica"/>
                <a:cs charset="0" panose="020B0604020202020204" pitchFamily="34" typeface="Helvetica"/>
              </a:rPr>
              <a:t>Power/ frequency (dB/Hz)</a:t>
            </a:r>
          </a:p>
        </p:txBody>
      </p:sp>
      <p:sp>
        <p:nvSpPr>
          <p:cNvPr id="26" name="TextBox 25">
            <a:extLst>
              <a:ext uri="{FF2B5EF4-FFF2-40B4-BE49-F238E27FC236}">
                <a16:creationId xmlns:a16="http://schemas.microsoft.com/office/drawing/2014/main" id="{8E707F37-F156-41D5-AB11-8D93E507BD14}"/>
              </a:ext>
            </a:extLst>
          </p:cNvPr>
          <p:cNvSpPr txBox="1"/>
          <p:nvPr/>
        </p:nvSpPr>
        <p:spPr>
          <a:xfrm rot="16200000">
            <a:off x="-892837" y="2813001"/>
            <a:ext cx="2022670" cy="400110"/>
          </a:xfrm>
          <a:prstGeom prst="rect">
            <a:avLst/>
          </a:prstGeom>
          <a:solidFill>
            <a:schemeClr val="bg1"/>
          </a:solidFill>
        </p:spPr>
        <p:txBody>
          <a:bodyPr rtlCol="0" wrap="square">
            <a:spAutoFit/>
          </a:bodyPr>
          <a:lstStyle/>
          <a:p>
            <a:r>
              <a:rPr dirty="0" lang="en-IN" sz="2000">
                <a:solidFill>
                  <a:schemeClr val="tx1">
                    <a:lumMod val="75000"/>
                    <a:lumOff val="25000"/>
                  </a:schemeClr>
                </a:solidFill>
                <a:latin charset="0" panose="020B0604020202020204" pitchFamily="34" typeface="Helvetica"/>
                <a:cs charset="0" panose="020B0604020202020204" pitchFamily="34" typeface="Helvetica"/>
              </a:rPr>
              <a:t>Frequency (Hz)</a:t>
            </a:r>
          </a:p>
        </p:txBody>
      </p:sp>
    </p:spTree>
    <p:extLst>
      <p:ext uri="{BB962C8B-B14F-4D97-AF65-F5344CB8AC3E}">
        <p14:creationId xmlns:p14="http://schemas.microsoft.com/office/powerpoint/2010/main" val="2944596759"/>
      </p:ext>
    </p:extLst>
  </p:cSld>
  <p:clrMapOvr>
    <a:masterClrMapping/>
  </p:clrMapOvr>
  <p:timing>
    <p:tnLst>
      <p:par>
        <p:cTn dur="indefinite" id="1" nodeType="tmRoot" restart="never">
          <p:childTnLst>
            <p:seq concurrent="1" nextAc="seek">
              <p:cTn dur="indefinite" id="2" nodeType="mainSeq">
                <p:childTnLst>
                  <p:par>
                    <p:cTn fill="hold" id="3">
                      <p:stCondLst>
                        <p:cond delay="indefinite"/>
                      </p:stCondLst>
                      <p:childTnLst>
                        <p:par>
                          <p:cTn fill="hold" id="4">
                            <p:stCondLst>
                              <p:cond delay="0"/>
                            </p:stCondLst>
                            <p:childTnLst>
                              <p:par>
                                <p:cTn fill="hold" id="5" nodeType="clickEffect" presetClass="entr" presetID="1" presetSubtype="0">
                                  <p:stCondLst>
                                    <p:cond delay="0"/>
                                  </p:stCondLst>
                                  <p:childTnLst>
                                    <p:set>
                                      <p:cBhvr>
                                        <p:cTn dur="1" fill="hold" id="6">
                                          <p:stCondLst>
                                            <p:cond delay="0"/>
                                          </p:stCondLst>
                                        </p:cTn>
                                        <p:tgtEl>
                                          <p:spTgt spid="15"/>
                                        </p:tgtEl>
                                        <p:attrNameLst>
                                          <p:attrName>style.visibility</p:attrName>
                                        </p:attrNameLst>
                                      </p:cBhvr>
                                      <p:to>
                                        <p:strVal val="visible"/>
                                      </p:to>
                                    </p:set>
                                  </p:childTnLst>
                                </p:cTn>
                              </p:par>
                              <p:par>
                                <p:cTn fill="hold" grpId="0" id="7" nodeType="withEffect" presetClass="entr" presetID="1" presetSubtype="0">
                                  <p:stCondLst>
                                    <p:cond delay="0"/>
                                  </p:stCondLst>
                                  <p:childTnLst>
                                    <p:set>
                                      <p:cBhvr>
                                        <p:cTn dur="1" fill="hold" id="8">
                                          <p:stCondLst>
                                            <p:cond delay="0"/>
                                          </p:stCondLst>
                                        </p:cTn>
                                        <p:tgtEl>
                                          <p:spTgt spid="2"/>
                                        </p:tgtEl>
                                        <p:attrNameLst>
                                          <p:attrName>style.visibility</p:attrName>
                                        </p:attrNameLst>
                                      </p:cBhvr>
                                      <p:to>
                                        <p:strVal val="visible"/>
                                      </p:to>
                                    </p:set>
                                  </p:childTnLst>
                                </p:cTn>
                              </p:par>
                            </p:childTnLst>
                          </p:cTn>
                        </p:par>
                      </p:childTnLst>
                    </p:cTn>
                  </p:par>
                  <p:par>
                    <p:cTn fill="hold" id="9">
                      <p:stCondLst>
                        <p:cond delay="indefinite"/>
                      </p:stCondLst>
                      <p:childTnLst>
                        <p:par>
                          <p:cTn fill="hold" id="10">
                            <p:stCondLst>
                              <p:cond delay="0"/>
                            </p:stCondLst>
                            <p:childTnLst>
                              <p:par>
                                <p:cTn fill="hold" grpId="0" id="11" nodeType="clickEffect" presetClass="entr" presetID="1" presetSubtype="0">
                                  <p:stCondLst>
                                    <p:cond delay="0"/>
                                  </p:stCondLst>
                                  <p:childTnLst>
                                    <p:set>
                                      <p:cBhvr>
                                        <p:cTn dur="1" fill="hold" id="12">
                                          <p:stCondLst>
                                            <p:cond delay="0"/>
                                          </p:stCondLst>
                                        </p:cTn>
                                        <p:tgtEl>
                                          <p:spTgt spid="8"/>
                                        </p:tgtEl>
                                        <p:attrNameLst>
                                          <p:attrName>style.visibility</p:attrName>
                                        </p:attrNameLst>
                                      </p:cBhvr>
                                      <p:to>
                                        <p:strVal val="visible"/>
                                      </p:to>
                                    </p:set>
                                  </p:childTnLst>
                                </p:cTn>
                              </p:par>
                              <p:par>
                                <p:cTn fill="hold" id="13" nodeType="withEffect" presetClass="entr" presetID="1" presetSubtype="0">
                                  <p:stCondLst>
                                    <p:cond delay="0"/>
                                  </p:stCondLst>
                                  <p:childTnLst>
                                    <p:set>
                                      <p:cBhvr>
                                        <p:cTn dur="1" fill="hold" id="14">
                                          <p:stCondLst>
                                            <p:cond delay="0"/>
                                          </p:stCondLst>
                                        </p:cTn>
                                        <p:tgtEl>
                                          <p:spTgt spid="20"/>
                                        </p:tgtEl>
                                        <p:attrNameLst>
                                          <p:attrName>style.visibility</p:attrName>
                                        </p:attrNameLst>
                                      </p:cBhvr>
                                      <p:to>
                                        <p:strVal val="visible"/>
                                      </p:to>
                                    </p:set>
                                  </p:childTnLst>
                                </p:cTn>
                              </p:par>
                              <p:par>
                                <p:cTn fill="hold" grpId="0" id="15" nodeType="withEffect" presetClass="entr" presetID="1" presetSubtype="0">
                                  <p:stCondLst>
                                    <p:cond delay="0"/>
                                  </p:stCondLst>
                                  <p:childTnLst>
                                    <p:set>
                                      <p:cBhvr>
                                        <p:cTn dur="1" fill="hold" id="16">
                                          <p:stCondLst>
                                            <p:cond delay="0"/>
                                          </p:stCondLst>
                                        </p:cTn>
                                        <p:tgtEl>
                                          <p:spTgt spid="13"/>
                                        </p:tgtEl>
                                        <p:attrNameLst>
                                          <p:attrName>style.visibility</p:attrName>
                                        </p:attrNameLst>
                                      </p:cBhvr>
                                      <p:to>
                                        <p:strVal val="visible"/>
                                      </p:to>
                                    </p:set>
                                  </p:childTnLst>
                                </p:cTn>
                              </p:par>
                            </p:childTnLst>
                          </p:cTn>
                        </p:par>
                      </p:childTnLst>
                    </p:cTn>
                  </p:par>
                  <p:par>
                    <p:cTn fill="hold" id="17">
                      <p:stCondLst>
                        <p:cond delay="indefinite"/>
                      </p:stCondLst>
                      <p:childTnLst>
                        <p:par>
                          <p:cTn fill="hold" id="18">
                            <p:stCondLst>
                              <p:cond delay="0"/>
                            </p:stCondLst>
                            <p:childTnLst>
                              <p:par>
                                <p:cTn fill="hold" grpId="0" id="19" nodeType="clickEffect" presetClass="entr" presetID="1" presetSubtype="0">
                                  <p:stCondLst>
                                    <p:cond delay="0"/>
                                  </p:stCondLst>
                                  <p:childTnLst>
                                    <p:set>
                                      <p:cBhvr>
                                        <p:cTn dur="1" fill="hold" id="20">
                                          <p:stCondLst>
                                            <p:cond delay="0"/>
                                          </p:stCondLst>
                                        </p:cTn>
                                        <p:tgtEl>
                                          <p:spTgt spid="23"/>
                                        </p:tgtEl>
                                        <p:attrNameLst>
                                          <p:attrName>style.visibility</p:attrName>
                                        </p:attrNameLst>
                                      </p:cBhvr>
                                      <p:to>
                                        <p:strVal val="visible"/>
                                      </p:to>
                                    </p:set>
                                  </p:childTnLst>
                                </p:cTn>
                              </p:par>
                              <p:par>
                                <p:cTn fill="hold" grpId="0" id="21" nodeType="withEffect" presetClass="entr" presetID="1" presetSubtype="0">
                                  <p:stCondLst>
                                    <p:cond delay="0"/>
                                  </p:stCondLst>
                                  <p:childTnLst>
                                    <p:set>
                                      <p:cBhvr>
                                        <p:cTn dur="1" fill="hold" id="22">
                                          <p:stCondLst>
                                            <p:cond delay="0"/>
                                          </p:stCondLst>
                                        </p:cTn>
                                        <p:tgtEl>
                                          <p:spTgt spid="25"/>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animBg="1" grpId="0" spid="23"/>
      <p:bldP animBg="1" grpId="0" spid="2"/>
      <p:bldP animBg="1" grpId="0" spid="8"/>
      <p:bldP grpId="0" spid="13"/>
      <p:bldP animBg="1" grpId="0" spid="25"/>
    </p:bldLst>
  </p:timing>
</p:sld>
</file>

<file path=ppt/slides/slide1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54" name="TextBox 53">
            <a:extLst>
              <a:ext uri="{FF2B5EF4-FFF2-40B4-BE49-F238E27FC236}">
                <a16:creationId xmlns:a16="http://schemas.microsoft.com/office/drawing/2014/main" id="{071EB792-8B30-4887-BE4B-CBA10733CE86}"/>
              </a:ext>
            </a:extLst>
          </p:cNvPr>
          <p:cNvSpPr txBox="1"/>
          <p:nvPr/>
        </p:nvSpPr>
        <p:spPr>
          <a:xfrm>
            <a:off x="6903752" y="4318151"/>
            <a:ext cx="2388346" cy="307777"/>
          </a:xfrm>
          <a:prstGeom prst="rect">
            <a:avLst/>
          </a:prstGeom>
          <a:noFill/>
        </p:spPr>
        <p:txBody>
          <a:bodyPr rtlCol="0" wrap="square">
            <a:spAutoFit/>
          </a:bodyPr>
          <a:lstStyle/>
          <a:p>
            <a:pPr algn="ctr"/>
            <a:r>
              <a:rPr b="1" dirty="0" lang="en-IN" sz="1400">
                <a:latin charset="0" panose="02020603050405020304" pitchFamily="18" typeface="Times New Roman"/>
                <a:cs charset="0" panose="02020603050405020304" pitchFamily="18" typeface="Times New Roman"/>
              </a:rPr>
              <a:t>Host Computer</a:t>
            </a:r>
          </a:p>
        </p:txBody>
      </p:sp>
      <p:sp>
        <p:nvSpPr>
          <p:cNvPr id="55" name="Rectangle 54">
            <a:extLst>
              <a:ext uri="{FF2B5EF4-FFF2-40B4-BE49-F238E27FC236}">
                <a16:creationId xmlns:a16="http://schemas.microsoft.com/office/drawing/2014/main" id="{200300D2-CA33-4873-B0AB-5B72B8D88E78}"/>
              </a:ext>
            </a:extLst>
          </p:cNvPr>
          <p:cNvSpPr/>
          <p:nvPr/>
        </p:nvSpPr>
        <p:spPr>
          <a:xfrm>
            <a:off x="4544329" y="2233529"/>
            <a:ext cx="7549198" cy="2093481"/>
          </a:xfrm>
          <a:prstGeom prst="rect">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dirty="0" lang="en-IN" sz="1400">
              <a:solidFill>
                <a:schemeClr val="tx1"/>
              </a:solidFill>
            </a:endParaRPr>
          </a:p>
        </p:txBody>
      </p:sp>
      <p:cxnSp>
        <p:nvCxnSpPr>
          <p:cNvPr hidden="1" id="194" name="Straight Arrow Connector 193">
            <a:extLst>
              <a:ext uri="{FF2B5EF4-FFF2-40B4-BE49-F238E27FC236}">
                <a16:creationId xmlns:a16="http://schemas.microsoft.com/office/drawing/2014/main" id="{087CE91B-B37B-493D-9588-72B1CEBFA199}"/>
              </a:ext>
            </a:extLst>
          </p:cNvPr>
          <p:cNvCxnSpPr>
            <a:cxnSpLocks/>
          </p:cNvCxnSpPr>
          <p:nvPr/>
        </p:nvCxnSpPr>
        <p:spPr>
          <a:xfrm>
            <a:off x="8107774" y="3685456"/>
            <a:ext cx="2237" cy="710"/>
          </a:xfrm>
          <a:prstGeom prst="straightConnector1">
            <a:avLst/>
          </a:prstGeom>
          <a:ln>
            <a:headEnd len="sm" w="sm"/>
            <a:tailEnd len="sm" type="stealth" w="sm"/>
          </a:ln>
        </p:spPr>
        <p:style>
          <a:lnRef idx="1">
            <a:schemeClr val="dk1"/>
          </a:lnRef>
          <a:fillRef idx="0">
            <a:schemeClr val="dk1"/>
          </a:fillRef>
          <a:effectRef idx="0">
            <a:schemeClr val="dk1"/>
          </a:effectRef>
          <a:fontRef idx="minor">
            <a:schemeClr val="tx1"/>
          </a:fontRef>
        </p:style>
      </p:cxnSp>
      <p:grpSp>
        <p:nvGrpSpPr>
          <p:cNvPr id="253" name="Group 252">
            <a:extLst>
              <a:ext uri="{FF2B5EF4-FFF2-40B4-BE49-F238E27FC236}">
                <a16:creationId xmlns:a16="http://schemas.microsoft.com/office/drawing/2014/main" id="{54A67D0C-3945-426D-9A4E-EA53C6BCCC4A}"/>
              </a:ext>
            </a:extLst>
          </p:cNvPr>
          <p:cNvGrpSpPr/>
          <p:nvPr/>
        </p:nvGrpSpPr>
        <p:grpSpPr>
          <a:xfrm>
            <a:off x="6343334" y="2311124"/>
            <a:ext cx="3433909" cy="1417836"/>
            <a:chOff x="6343334" y="2311124"/>
            <a:chExt cx="3433909" cy="1417836"/>
          </a:xfrm>
        </p:grpSpPr>
        <p:sp>
          <p:nvSpPr>
            <p:cNvPr id="199" name="TextBox 198">
              <a:extLst>
                <a:ext uri="{FF2B5EF4-FFF2-40B4-BE49-F238E27FC236}">
                  <a16:creationId xmlns:a16="http://schemas.microsoft.com/office/drawing/2014/main" id="{BBA3E428-CBF2-48E1-A98B-33E446D4C8FF}"/>
                </a:ext>
              </a:extLst>
            </p:cNvPr>
            <p:cNvSpPr txBox="1"/>
            <p:nvPr/>
          </p:nvSpPr>
          <p:spPr>
            <a:xfrm>
              <a:off x="6429964" y="2559749"/>
              <a:ext cx="3347279" cy="307777"/>
            </a:xfrm>
            <a:prstGeom prst="rect">
              <a:avLst/>
            </a:prstGeom>
            <a:noFill/>
          </p:spPr>
          <p:txBody>
            <a:bodyPr rtlCol="0" wrap="square">
              <a:spAutoFit/>
            </a:bodyPr>
            <a:lstStyle/>
            <a:p>
              <a:pPr algn="ctr"/>
              <a:r>
                <a:rPr b="1" dirty="0" lang="en-IN" sz="1400">
                  <a:latin charset="0" panose="02020603050405020304" pitchFamily="18" typeface="Times New Roman"/>
                  <a:cs charset="0" panose="02020603050405020304" pitchFamily="18" typeface="Times New Roman"/>
                </a:rPr>
                <a:t>Human Artefacts Removal</a:t>
              </a:r>
            </a:p>
          </p:txBody>
        </p:sp>
        <p:sp>
          <p:nvSpPr>
            <p:cNvPr id="207" name="Rectangle 206">
              <a:extLst>
                <a:ext uri="{FF2B5EF4-FFF2-40B4-BE49-F238E27FC236}">
                  <a16:creationId xmlns:a16="http://schemas.microsoft.com/office/drawing/2014/main" id="{7BCF9C41-80A9-4ABF-B207-72B03A080A0C}"/>
                </a:ext>
              </a:extLst>
            </p:cNvPr>
            <p:cNvSpPr/>
            <p:nvPr/>
          </p:nvSpPr>
          <p:spPr>
            <a:xfrm>
              <a:off x="6903752" y="2311124"/>
              <a:ext cx="2399705" cy="330508"/>
            </a:xfrm>
            <a:prstGeom prst="rect">
              <a:avLst/>
            </a:prstGeom>
            <a:solidFill>
              <a:schemeClr val="accent6">
                <a:lumMod val="40000"/>
                <a:lumOff val="60000"/>
              </a:schemeClr>
            </a:solidFill>
            <a:ln w="9525">
              <a:solidFill>
                <a:schemeClr val="tx1"/>
              </a:solidFill>
            </a:ln>
          </p:spPr>
          <p:style>
            <a:lnRef idx="2">
              <a:schemeClr val="accent6"/>
            </a:lnRef>
            <a:fillRef idx="1">
              <a:schemeClr val="lt1"/>
            </a:fillRef>
            <a:effectRef idx="0">
              <a:schemeClr val="accent6"/>
            </a:effectRef>
            <a:fontRef idx="minor">
              <a:schemeClr val="dk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dirty="0" lang="en-IN" sz="1400">
                <a:solidFill>
                  <a:schemeClr val="tx1"/>
                </a:solidFill>
              </a:endParaRPr>
            </a:p>
          </p:txBody>
        </p:sp>
        <p:sp>
          <p:nvSpPr>
            <p:cNvPr id="208" name="TextBox 207">
              <a:extLst>
                <a:ext uri="{FF2B5EF4-FFF2-40B4-BE49-F238E27FC236}">
                  <a16:creationId xmlns:a16="http://schemas.microsoft.com/office/drawing/2014/main" id="{C42C1B58-7279-4E5D-8545-ED95DA6E4C75}"/>
                </a:ext>
              </a:extLst>
            </p:cNvPr>
            <p:cNvSpPr txBox="1"/>
            <p:nvPr/>
          </p:nvSpPr>
          <p:spPr>
            <a:xfrm>
              <a:off x="7062274" y="2365437"/>
              <a:ext cx="2128735" cy="198696"/>
            </a:xfrm>
            <a:prstGeom prst="rect">
              <a:avLst/>
            </a:prstGeom>
            <a:solidFill>
              <a:schemeClr val="bg1"/>
            </a:solidFill>
            <a:ln w="6350">
              <a:solidFill>
                <a:schemeClr val="tx1"/>
              </a:solidFill>
              <a:prstDash val="sysDash"/>
            </a:ln>
          </p:spPr>
          <p:txBody>
            <a:bodyPr bIns="0" rtlCol="0" tIns="0" wrap="square">
              <a:noAutofit/>
            </a:bodyPr>
            <a:lstStyle/>
            <a:p>
              <a:pPr algn="ctr"/>
              <a:r>
                <a:rPr dirty="0" lang="en-IN" sz="1400">
                  <a:latin charset="0" panose="02020603050405020304" pitchFamily="18" typeface="Times New Roman"/>
                  <a:cs charset="0" panose="02020603050405020304" pitchFamily="18" typeface="Times New Roman"/>
                </a:rPr>
                <a:t>High Pass Filtering</a:t>
              </a:r>
            </a:p>
          </p:txBody>
        </p:sp>
        <p:cxnSp>
          <p:nvCxnSpPr>
            <p:cNvPr id="212" name="Connector: Elbow 211">
              <a:extLst>
                <a:ext uri="{FF2B5EF4-FFF2-40B4-BE49-F238E27FC236}">
                  <a16:creationId xmlns:a16="http://schemas.microsoft.com/office/drawing/2014/main" id="{B4DC1FBF-BA29-4EC8-BCCF-C45EDAEFCA06}"/>
                </a:ext>
              </a:extLst>
            </p:cNvPr>
            <p:cNvCxnSpPr>
              <a:cxnSpLocks/>
              <a:endCxn id="208" idx="1"/>
            </p:cNvCxnSpPr>
            <p:nvPr/>
          </p:nvCxnSpPr>
          <p:spPr>
            <a:xfrm flipV="1">
              <a:off x="6343334" y="2464787"/>
              <a:ext cx="718943" cy="1264173"/>
            </a:xfrm>
            <a:prstGeom prst="bentConnector3">
              <a:avLst>
                <a:gd fmla="val 50000" name="adj1"/>
              </a:avLst>
            </a:prstGeom>
            <a:ln w="28575">
              <a:solidFill>
                <a:srgbClr val="FF0000"/>
              </a:solidFill>
              <a:headEnd len="med" type="none" w="med"/>
              <a:tailEnd len="sm" type="triangle" w="sm"/>
            </a:ln>
          </p:spPr>
          <p:style>
            <a:lnRef idx="1">
              <a:schemeClr val="accent1"/>
            </a:lnRef>
            <a:fillRef idx="0">
              <a:schemeClr val="accent1"/>
            </a:fillRef>
            <a:effectRef idx="0">
              <a:schemeClr val="accent1"/>
            </a:effectRef>
            <a:fontRef idx="minor">
              <a:schemeClr val="tx1"/>
            </a:fontRef>
          </p:style>
        </p:cxnSp>
      </p:grpSp>
      <p:grpSp>
        <p:nvGrpSpPr>
          <p:cNvPr id="255" name="Group 254">
            <a:extLst>
              <a:ext uri="{FF2B5EF4-FFF2-40B4-BE49-F238E27FC236}">
                <a16:creationId xmlns:a16="http://schemas.microsoft.com/office/drawing/2014/main" id="{E36B4A90-49D7-4BA1-979C-9AE73108D0A7}"/>
              </a:ext>
            </a:extLst>
          </p:cNvPr>
          <p:cNvGrpSpPr/>
          <p:nvPr/>
        </p:nvGrpSpPr>
        <p:grpSpPr>
          <a:xfrm>
            <a:off x="9078109" y="2311126"/>
            <a:ext cx="3184454" cy="1533050"/>
            <a:chOff x="9078109" y="2311126"/>
            <a:chExt cx="3184454" cy="1533050"/>
          </a:xfrm>
        </p:grpSpPr>
        <p:sp>
          <p:nvSpPr>
            <p:cNvPr id="204" name="Rectangle 203">
              <a:extLst>
                <a:ext uri="{FF2B5EF4-FFF2-40B4-BE49-F238E27FC236}">
                  <a16:creationId xmlns:a16="http://schemas.microsoft.com/office/drawing/2014/main" id="{DEC8D49E-B478-424C-8BB6-900FCAA6B254}"/>
                </a:ext>
              </a:extLst>
            </p:cNvPr>
            <p:cNvSpPr/>
            <p:nvPr/>
          </p:nvSpPr>
          <p:spPr>
            <a:xfrm>
              <a:off x="9594212" y="2311126"/>
              <a:ext cx="2408225" cy="320030"/>
            </a:xfrm>
            <a:prstGeom prst="rect">
              <a:avLst/>
            </a:prstGeom>
            <a:solidFill>
              <a:schemeClr val="bg2">
                <a:lumMod val="90000"/>
              </a:schemeClr>
            </a:solidFill>
            <a:ln w="9525">
              <a:solidFill>
                <a:schemeClr val="tx1"/>
              </a:solidFill>
            </a:ln>
          </p:spPr>
          <p:style>
            <a:lnRef idx="2">
              <a:schemeClr val="accent6"/>
            </a:lnRef>
            <a:fillRef idx="1">
              <a:schemeClr val="lt1"/>
            </a:fillRef>
            <a:effectRef idx="0">
              <a:schemeClr val="accent6"/>
            </a:effectRef>
            <a:fontRef idx="minor">
              <a:schemeClr val="dk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dirty="0" lang="en-IN" sz="1400">
                <a:solidFill>
                  <a:schemeClr val="tx1"/>
                </a:solidFill>
              </a:endParaRPr>
            </a:p>
          </p:txBody>
        </p:sp>
        <p:sp>
          <p:nvSpPr>
            <p:cNvPr id="205" name="TextBox 204">
              <a:extLst>
                <a:ext uri="{FF2B5EF4-FFF2-40B4-BE49-F238E27FC236}">
                  <a16:creationId xmlns:a16="http://schemas.microsoft.com/office/drawing/2014/main" id="{61CFA349-4A80-477C-802D-0DB57E34F8AB}"/>
                </a:ext>
              </a:extLst>
            </p:cNvPr>
            <p:cNvSpPr txBox="1"/>
            <p:nvPr/>
          </p:nvSpPr>
          <p:spPr>
            <a:xfrm>
              <a:off x="9371372" y="2562920"/>
              <a:ext cx="2891191" cy="307777"/>
            </a:xfrm>
            <a:prstGeom prst="rect">
              <a:avLst/>
            </a:prstGeom>
            <a:noFill/>
          </p:spPr>
          <p:txBody>
            <a:bodyPr rtlCol="0" wrap="square">
              <a:spAutoFit/>
            </a:bodyPr>
            <a:lstStyle/>
            <a:p>
              <a:pPr algn="ctr"/>
              <a:r>
                <a:rPr b="1" dirty="0" lang="en-IN" sz="1400">
                  <a:latin charset="0" panose="02020603050405020304" pitchFamily="18" typeface="Times New Roman"/>
                  <a:cs charset="0" panose="02020603050405020304" pitchFamily="18" typeface="Times New Roman"/>
                </a:rPr>
                <a:t>Unvoiced Phoneme Detection </a:t>
              </a:r>
            </a:p>
          </p:txBody>
        </p:sp>
        <p:cxnSp>
          <p:nvCxnSpPr>
            <p:cNvPr id="206" name="Connector: Elbow 205">
              <a:extLst>
                <a:ext uri="{FF2B5EF4-FFF2-40B4-BE49-F238E27FC236}">
                  <a16:creationId xmlns:a16="http://schemas.microsoft.com/office/drawing/2014/main" id="{1D750FCB-BF98-4C3C-9C36-8101BB74A94F}"/>
                </a:ext>
              </a:extLst>
            </p:cNvPr>
            <p:cNvCxnSpPr>
              <a:cxnSpLocks/>
              <a:endCxn id="214" idx="1"/>
            </p:cNvCxnSpPr>
            <p:nvPr/>
          </p:nvCxnSpPr>
          <p:spPr>
            <a:xfrm flipV="1">
              <a:off x="9078109" y="2464785"/>
              <a:ext cx="649848" cy="1379391"/>
            </a:xfrm>
            <a:prstGeom prst="bentConnector3">
              <a:avLst>
                <a:gd fmla="val 50000" name="adj1"/>
              </a:avLst>
            </a:prstGeom>
            <a:ln w="28575">
              <a:solidFill>
                <a:srgbClr val="FF0000"/>
              </a:solidFill>
              <a:headEnd len="med" type="none" w="med"/>
              <a:tailEnd len="sm" type="triangle" w="sm"/>
            </a:ln>
          </p:spPr>
          <p:style>
            <a:lnRef idx="1">
              <a:schemeClr val="accent1"/>
            </a:lnRef>
            <a:fillRef idx="0">
              <a:schemeClr val="accent1"/>
            </a:fillRef>
            <a:effectRef idx="0">
              <a:schemeClr val="accent1"/>
            </a:effectRef>
            <a:fontRef idx="minor">
              <a:schemeClr val="tx1"/>
            </a:fontRef>
          </p:style>
        </p:cxnSp>
        <p:sp>
          <p:nvSpPr>
            <p:cNvPr id="214" name="TextBox 213">
              <a:extLst>
                <a:ext uri="{FF2B5EF4-FFF2-40B4-BE49-F238E27FC236}">
                  <a16:creationId xmlns:a16="http://schemas.microsoft.com/office/drawing/2014/main" id="{04874835-12B2-41D1-BC5F-EB78D03D4108}"/>
                </a:ext>
              </a:extLst>
            </p:cNvPr>
            <p:cNvSpPr txBox="1"/>
            <p:nvPr/>
          </p:nvSpPr>
          <p:spPr>
            <a:xfrm>
              <a:off x="9727957" y="2365437"/>
              <a:ext cx="2128733" cy="198696"/>
            </a:xfrm>
            <a:prstGeom prst="rect">
              <a:avLst/>
            </a:prstGeom>
            <a:solidFill>
              <a:schemeClr val="bg1"/>
            </a:solidFill>
            <a:ln w="6350">
              <a:solidFill>
                <a:schemeClr val="tx1"/>
              </a:solidFill>
              <a:prstDash val="sysDash"/>
            </a:ln>
          </p:spPr>
          <p:txBody>
            <a:bodyPr bIns="0" rtlCol="0" tIns="0" wrap="square">
              <a:noAutofit/>
            </a:bodyPr>
            <a:lstStyle/>
            <a:p>
              <a:pPr algn="ctr"/>
              <a:r>
                <a:rPr dirty="0" lang="en-IN" sz="1400">
                  <a:latin charset="0" panose="02020603050405020304" pitchFamily="18" typeface="Times New Roman"/>
                  <a:cs charset="0" panose="02020603050405020304" pitchFamily="18" typeface="Times New Roman"/>
                </a:rPr>
                <a:t>Spectrum Area Selection</a:t>
              </a:r>
            </a:p>
          </p:txBody>
        </p:sp>
      </p:grpSp>
      <p:grpSp>
        <p:nvGrpSpPr>
          <p:cNvPr id="252" name="Group 251">
            <a:extLst>
              <a:ext uri="{FF2B5EF4-FFF2-40B4-BE49-F238E27FC236}">
                <a16:creationId xmlns:a16="http://schemas.microsoft.com/office/drawing/2014/main" id="{FC4D90EC-3D62-4F5A-BD26-867273884569}"/>
              </a:ext>
            </a:extLst>
          </p:cNvPr>
          <p:cNvGrpSpPr/>
          <p:nvPr/>
        </p:nvGrpSpPr>
        <p:grpSpPr>
          <a:xfrm>
            <a:off x="4579444" y="2308790"/>
            <a:ext cx="2008026" cy="1967027"/>
            <a:chOff x="4579444" y="2308790"/>
            <a:chExt cx="2008026" cy="1967027"/>
          </a:xfrm>
        </p:grpSpPr>
        <p:sp>
          <p:nvSpPr>
            <p:cNvPr id="197" name="Rectangle 196">
              <a:extLst>
                <a:ext uri="{FF2B5EF4-FFF2-40B4-BE49-F238E27FC236}">
                  <a16:creationId xmlns:a16="http://schemas.microsoft.com/office/drawing/2014/main" id="{0906D184-BBD7-4B11-B840-4B148ECA1325}"/>
                </a:ext>
              </a:extLst>
            </p:cNvPr>
            <p:cNvSpPr/>
            <p:nvPr/>
          </p:nvSpPr>
          <p:spPr>
            <a:xfrm>
              <a:off x="4637723" y="2308790"/>
              <a:ext cx="1904123" cy="1697737"/>
            </a:xfrm>
            <a:prstGeom prst="rect">
              <a:avLst/>
            </a:prstGeom>
            <a:solidFill>
              <a:schemeClr val="accent2">
                <a:lumMod val="20000"/>
                <a:lumOff val="80000"/>
              </a:schemeClr>
            </a:solidFill>
            <a:ln w="9525">
              <a:solidFill>
                <a:schemeClr val="tx1"/>
              </a:solidFill>
            </a:ln>
          </p:spPr>
          <p:style>
            <a:lnRef idx="2">
              <a:schemeClr val="accent6"/>
            </a:lnRef>
            <a:fillRef idx="1">
              <a:schemeClr val="lt1"/>
            </a:fillRef>
            <a:effectRef idx="0">
              <a:schemeClr val="accent6"/>
            </a:effectRef>
            <a:fontRef idx="minor">
              <a:schemeClr val="dk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dirty="0" lang="en-IN" sz="1400">
                <a:solidFill>
                  <a:schemeClr val="tx1"/>
                </a:solidFill>
              </a:endParaRPr>
            </a:p>
          </p:txBody>
        </p:sp>
        <p:sp>
          <p:nvSpPr>
            <p:cNvPr id="198" name="TextBox 197">
              <a:extLst>
                <a:ext uri="{FF2B5EF4-FFF2-40B4-BE49-F238E27FC236}">
                  <a16:creationId xmlns:a16="http://schemas.microsoft.com/office/drawing/2014/main" id="{E8B83792-6039-49E1-BAFD-4062D4EC2A8D}"/>
                </a:ext>
              </a:extLst>
            </p:cNvPr>
            <p:cNvSpPr txBox="1"/>
            <p:nvPr/>
          </p:nvSpPr>
          <p:spPr>
            <a:xfrm>
              <a:off x="4579444" y="3968040"/>
              <a:ext cx="2008026" cy="307777"/>
            </a:xfrm>
            <a:prstGeom prst="rect">
              <a:avLst/>
            </a:prstGeom>
            <a:noFill/>
          </p:spPr>
          <p:txBody>
            <a:bodyPr rtlCol="0" wrap="square">
              <a:spAutoFit/>
            </a:bodyPr>
            <a:lstStyle/>
            <a:p>
              <a:pPr algn="ctr"/>
              <a:r>
                <a:rPr b="1" dirty="0" lang="en-IN" sz="1400">
                  <a:latin charset="0" panose="02020603050405020304" pitchFamily="18" typeface="Times New Roman"/>
                  <a:cs charset="0" panose="02020603050405020304" pitchFamily="18" typeface="Times New Roman"/>
                </a:rPr>
                <a:t>Pre-processing</a:t>
              </a:r>
            </a:p>
          </p:txBody>
        </p:sp>
        <p:cxnSp>
          <p:nvCxnSpPr>
            <p:cNvPr id="209" name="Straight Arrow Connector 208">
              <a:extLst>
                <a:ext uri="{FF2B5EF4-FFF2-40B4-BE49-F238E27FC236}">
                  <a16:creationId xmlns:a16="http://schemas.microsoft.com/office/drawing/2014/main" id="{0C3B3CA8-2732-48E8-836F-2C11548B3644}"/>
                </a:ext>
              </a:extLst>
            </p:cNvPr>
            <p:cNvCxnSpPr>
              <a:cxnSpLocks/>
              <a:stCxn id="215" idx="2"/>
              <a:endCxn id="216" idx="0"/>
            </p:cNvCxnSpPr>
            <p:nvPr/>
          </p:nvCxnSpPr>
          <p:spPr>
            <a:xfrm>
              <a:off x="5582275" y="2740355"/>
              <a:ext cx="158" cy="205249"/>
            </a:xfrm>
            <a:prstGeom prst="straightConnector1">
              <a:avLst/>
            </a:prstGeom>
            <a:ln>
              <a:headEnd len="sm" w="sm"/>
              <a:tailEnd len="sm" type="stealth" w="sm"/>
            </a:ln>
          </p:spPr>
          <p:style>
            <a:lnRef idx="1">
              <a:schemeClr val="dk1"/>
            </a:lnRef>
            <a:fillRef idx="0">
              <a:schemeClr val="dk1"/>
            </a:fillRef>
            <a:effectRef idx="0">
              <a:schemeClr val="dk1"/>
            </a:effectRef>
            <a:fontRef idx="minor">
              <a:schemeClr val="tx1"/>
            </a:fontRef>
          </p:style>
        </p:cxnSp>
        <p:sp>
          <p:nvSpPr>
            <p:cNvPr id="215" name="TextBox 214">
              <a:extLst>
                <a:ext uri="{FF2B5EF4-FFF2-40B4-BE49-F238E27FC236}">
                  <a16:creationId xmlns:a16="http://schemas.microsoft.com/office/drawing/2014/main" id="{960DE244-5581-416E-A169-19233094AEB8}"/>
                </a:ext>
              </a:extLst>
            </p:cNvPr>
            <p:cNvSpPr txBox="1"/>
            <p:nvPr/>
          </p:nvSpPr>
          <p:spPr>
            <a:xfrm>
              <a:off x="4742916" y="2422669"/>
              <a:ext cx="1678716" cy="317686"/>
            </a:xfrm>
            <a:prstGeom prst="rect">
              <a:avLst/>
            </a:prstGeom>
            <a:solidFill>
              <a:schemeClr val="bg1"/>
            </a:solidFill>
            <a:ln w="6350">
              <a:solidFill>
                <a:schemeClr val="tx1"/>
              </a:solidFill>
              <a:prstDash val="sysDash"/>
            </a:ln>
          </p:spPr>
          <p:txBody>
            <a:bodyPr anchor="ctr" bIns="0" rtlCol="0" tIns="0" wrap="square">
              <a:noAutofit/>
            </a:bodyPr>
            <a:lstStyle/>
            <a:p>
              <a:pPr algn="ctr"/>
              <a:r>
                <a:rPr dirty="0" lang="en-IN" sz="1400">
                  <a:latin charset="0" panose="02020603050405020304" pitchFamily="18" typeface="Times New Roman"/>
                  <a:cs charset="0" panose="02020603050405020304" pitchFamily="18" typeface="Times New Roman"/>
                </a:rPr>
                <a:t>Windowing</a:t>
              </a:r>
            </a:p>
          </p:txBody>
        </p:sp>
        <p:sp>
          <p:nvSpPr>
            <p:cNvPr id="216" name="TextBox 215">
              <a:extLst>
                <a:ext uri="{FF2B5EF4-FFF2-40B4-BE49-F238E27FC236}">
                  <a16:creationId xmlns:a16="http://schemas.microsoft.com/office/drawing/2014/main" id="{FD518AEF-967D-4244-8891-3A4EFB277E0C}"/>
                </a:ext>
              </a:extLst>
            </p:cNvPr>
            <p:cNvSpPr txBox="1"/>
            <p:nvPr/>
          </p:nvSpPr>
          <p:spPr>
            <a:xfrm>
              <a:off x="4743074" y="2945604"/>
              <a:ext cx="1678716" cy="388351"/>
            </a:xfrm>
            <a:prstGeom prst="rect">
              <a:avLst/>
            </a:prstGeom>
            <a:solidFill>
              <a:schemeClr val="bg1"/>
            </a:solidFill>
            <a:ln w="6350">
              <a:solidFill>
                <a:schemeClr val="tx1"/>
              </a:solidFill>
              <a:prstDash val="sysDash"/>
            </a:ln>
          </p:spPr>
          <p:txBody>
            <a:bodyPr anchor="ctr" bIns="0" rtlCol="0" tIns="0" wrap="square">
              <a:noAutofit/>
            </a:bodyPr>
            <a:lstStyle/>
            <a:p>
              <a:pPr algn="ctr"/>
              <a:r>
                <a:rPr dirty="0" lang="en-IN" sz="1400">
                  <a:latin charset="0" panose="02020603050405020304" pitchFamily="18" typeface="Times New Roman"/>
                  <a:cs charset="0" panose="02020603050405020304" pitchFamily="18" typeface="Times New Roman"/>
                </a:rPr>
                <a:t>Offset Removal</a:t>
              </a:r>
            </a:p>
          </p:txBody>
        </p:sp>
        <p:sp>
          <p:nvSpPr>
            <p:cNvPr id="217" name="TextBox 216">
              <a:extLst>
                <a:ext uri="{FF2B5EF4-FFF2-40B4-BE49-F238E27FC236}">
                  <a16:creationId xmlns:a16="http://schemas.microsoft.com/office/drawing/2014/main" id="{47ECC6AD-CA4F-4F6A-9CAE-8B2264DCE317}"/>
                </a:ext>
              </a:extLst>
            </p:cNvPr>
            <p:cNvSpPr txBox="1"/>
            <p:nvPr/>
          </p:nvSpPr>
          <p:spPr>
            <a:xfrm>
              <a:off x="4742916" y="3540501"/>
              <a:ext cx="1678716" cy="419051"/>
            </a:xfrm>
            <a:prstGeom prst="rect">
              <a:avLst/>
            </a:prstGeom>
            <a:solidFill>
              <a:schemeClr val="bg1"/>
            </a:solidFill>
            <a:ln w="6350">
              <a:solidFill>
                <a:schemeClr val="tx1"/>
              </a:solidFill>
              <a:prstDash val="sysDash"/>
            </a:ln>
          </p:spPr>
          <p:txBody>
            <a:bodyPr bIns="0" rtlCol="0" tIns="0" wrap="square">
              <a:noAutofit/>
            </a:bodyPr>
            <a:lstStyle/>
            <a:p>
              <a:pPr algn="ctr"/>
              <a:r>
                <a:rPr dirty="0" lang="en-IN" sz="1400">
                  <a:latin charset="0" panose="02020603050405020304" pitchFamily="18" typeface="Times New Roman"/>
                  <a:cs charset="0" panose="02020603050405020304" pitchFamily="18" typeface="Times New Roman"/>
                </a:rPr>
                <a:t>Mean Average Filtering</a:t>
              </a:r>
            </a:p>
          </p:txBody>
        </p:sp>
        <p:cxnSp>
          <p:nvCxnSpPr>
            <p:cNvPr id="218" name="Straight Arrow Connector 217">
              <a:extLst>
                <a:ext uri="{FF2B5EF4-FFF2-40B4-BE49-F238E27FC236}">
                  <a16:creationId xmlns:a16="http://schemas.microsoft.com/office/drawing/2014/main" id="{2805226F-17F3-49DF-BF9C-6B4064B7976B}"/>
                </a:ext>
              </a:extLst>
            </p:cNvPr>
            <p:cNvCxnSpPr>
              <a:cxnSpLocks/>
              <a:stCxn id="216" idx="2"/>
              <a:endCxn id="217" idx="0"/>
            </p:cNvCxnSpPr>
            <p:nvPr/>
          </p:nvCxnSpPr>
          <p:spPr>
            <a:xfrm flipH="1">
              <a:off x="5582274" y="3333955"/>
              <a:ext cx="158" cy="206546"/>
            </a:xfrm>
            <a:prstGeom prst="straightConnector1">
              <a:avLst/>
            </a:prstGeom>
            <a:ln>
              <a:headEnd len="sm" w="sm"/>
              <a:tailEnd len="sm" type="stealth" w="sm"/>
            </a:ln>
          </p:spPr>
          <p:style>
            <a:lnRef idx="1">
              <a:schemeClr val="dk1"/>
            </a:lnRef>
            <a:fillRef idx="0">
              <a:schemeClr val="dk1"/>
            </a:fillRef>
            <a:effectRef idx="0">
              <a:schemeClr val="dk1"/>
            </a:effectRef>
            <a:fontRef idx="minor">
              <a:schemeClr val="tx1"/>
            </a:fontRef>
          </p:style>
        </p:cxnSp>
      </p:grpSp>
      <p:grpSp>
        <p:nvGrpSpPr>
          <p:cNvPr id="246" name="Group 245">
            <a:extLst>
              <a:ext uri="{FF2B5EF4-FFF2-40B4-BE49-F238E27FC236}">
                <a16:creationId xmlns:a16="http://schemas.microsoft.com/office/drawing/2014/main" id="{EDDB63E4-3099-456D-ADC3-70885E6C9C9B}"/>
              </a:ext>
            </a:extLst>
          </p:cNvPr>
          <p:cNvGrpSpPr/>
          <p:nvPr/>
        </p:nvGrpSpPr>
        <p:grpSpPr>
          <a:xfrm>
            <a:off x="98473" y="2308790"/>
            <a:ext cx="3716859" cy="2317138"/>
            <a:chOff x="98473" y="2308790"/>
            <a:chExt cx="3716859" cy="2317138"/>
          </a:xfrm>
        </p:grpSpPr>
        <p:grpSp>
          <p:nvGrpSpPr>
            <p:cNvPr id="213" name="Group 212">
              <a:extLst>
                <a:ext uri="{FF2B5EF4-FFF2-40B4-BE49-F238E27FC236}">
                  <a16:creationId xmlns:a16="http://schemas.microsoft.com/office/drawing/2014/main" id="{508E5FB9-B94A-4359-AF3D-8CA267798EF5}"/>
                </a:ext>
              </a:extLst>
            </p:cNvPr>
            <p:cNvGrpSpPr/>
            <p:nvPr/>
          </p:nvGrpSpPr>
          <p:grpSpPr>
            <a:xfrm>
              <a:off x="98473" y="2308790"/>
              <a:ext cx="1600252" cy="1596905"/>
              <a:chOff x="127000" y="144890"/>
              <a:chExt cx="661097" cy="741715"/>
            </a:xfrm>
          </p:grpSpPr>
          <p:grpSp>
            <p:nvGrpSpPr>
              <p:cNvPr id="238" name="Group 237">
                <a:extLst>
                  <a:ext uri="{FF2B5EF4-FFF2-40B4-BE49-F238E27FC236}">
                    <a16:creationId xmlns:a16="http://schemas.microsoft.com/office/drawing/2014/main" id="{F48266F6-4CA7-4FC7-B64D-2CA832CDA0F2}"/>
                  </a:ext>
                </a:extLst>
              </p:cNvPr>
              <p:cNvGrpSpPr/>
              <p:nvPr/>
            </p:nvGrpSpPr>
            <p:grpSpPr>
              <a:xfrm>
                <a:off x="127000" y="144890"/>
                <a:ext cx="562647" cy="741715"/>
                <a:chOff x="127000" y="144890"/>
                <a:chExt cx="562647" cy="741715"/>
              </a:xfrm>
            </p:grpSpPr>
            <p:grpSp>
              <p:nvGrpSpPr>
                <p:cNvPr id="240" name="Group 239">
                  <a:extLst>
                    <a:ext uri="{FF2B5EF4-FFF2-40B4-BE49-F238E27FC236}">
                      <a16:creationId xmlns:a16="http://schemas.microsoft.com/office/drawing/2014/main" id="{A9444132-FA79-4E6F-BF60-E270CB1AC490}"/>
                    </a:ext>
                  </a:extLst>
                </p:cNvPr>
                <p:cNvGrpSpPr/>
                <p:nvPr/>
              </p:nvGrpSpPr>
              <p:grpSpPr>
                <a:xfrm>
                  <a:off x="127000" y="144890"/>
                  <a:ext cx="562647" cy="741715"/>
                  <a:chOff x="127001" y="144890"/>
                  <a:chExt cx="486926" cy="615571"/>
                </a:xfrm>
              </p:grpSpPr>
              <p:pic>
                <p:nvPicPr>
                  <p:cNvPr id="242" name="Picture 7">
                    <a:extLst>
                      <a:ext uri="{FF2B5EF4-FFF2-40B4-BE49-F238E27FC236}">
                        <a16:creationId xmlns:a16="http://schemas.microsoft.com/office/drawing/2014/main" id="{45D0451C-EA2D-41EC-8368-98BC3F41E20C}"/>
                      </a:ext>
                    </a:extLst>
                  </p:cNvPr>
                  <p:cNvPicPr>
                    <a:picLocks noChangeArrowheads="1"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flipH="1">
                    <a:off x="127001" y="144890"/>
                    <a:ext cx="486926" cy="615571"/>
                  </a:xfrm>
                  <a:prstGeom prst="rect">
                    <a:avLst/>
                  </a:prstGeom>
                  <a:noFill/>
                  <a:extLst>
                    <a:ext uri="{909E8E84-426E-40DD-AFC4-6F175D3DCCD1}">
                      <a14:hiddenFill xmlns:a14="http://schemas.microsoft.com/office/drawing/2010/main">
                        <a:solidFill>
                          <a:srgbClr val="FFFFFF"/>
                        </a:solidFill>
                      </a14:hiddenFill>
                    </a:ext>
                  </a:extLst>
                </p:spPr>
              </p:pic>
              <p:pic>
                <p:nvPicPr>
                  <p:cNvPr id="243" name="Picture 9">
                    <a:extLst>
                      <a:ext uri="{FF2B5EF4-FFF2-40B4-BE49-F238E27FC236}">
                        <a16:creationId xmlns:a16="http://schemas.microsoft.com/office/drawing/2014/main" id="{0ADE2E83-ED18-4A31-8FDE-23F2D1DD2825}"/>
                      </a:ext>
                    </a:extLst>
                  </p:cNvPr>
                  <p:cNvPicPr>
                    <a:picLocks noChangeArrowheads="1" noChangeAspect="1"/>
                  </p:cNvPicPr>
                  <p:nvPr/>
                </p:nvPicPr>
                <p:blipFill rotWithShape="1">
                  <a:blip r:embed="rId4">
                    <a:extLst>
                      <a:ext uri="{28A0092B-C50C-407E-A947-70E740481C1C}">
                        <a14:useLocalDpi xmlns:a14="http://schemas.microsoft.com/office/drawing/2010/main" val="0"/>
                      </a:ext>
                    </a:extLst>
                  </a:blip>
                  <a:srcRect b="92" l="108" r="49" t="68"/>
                  <a:stretch/>
                </p:blipFill>
                <p:spPr bwMode="auto">
                  <a:xfrm>
                    <a:off x="198928" y="313493"/>
                    <a:ext cx="115108" cy="111236"/>
                  </a:xfrm>
                  <a:prstGeom prst="rect">
                    <a:avLst/>
                  </a:prstGeom>
                  <a:noFill/>
                  <a:extLst>
                    <a:ext uri="{909E8E84-426E-40DD-AFC4-6F175D3DCCD1}">
                      <a14:hiddenFill xmlns:a14="http://schemas.microsoft.com/office/drawing/2010/main">
                        <a:solidFill>
                          <a:srgbClr val="FFFFFF"/>
                        </a:solidFill>
                      </a14:hiddenFill>
                    </a:ext>
                  </a:extLst>
                </p:spPr>
              </p:pic>
            </p:grpSp>
            <p:sp>
              <p:nvSpPr>
                <p:cNvPr id="241" name="Oval 240">
                  <a:extLst>
                    <a:ext uri="{FF2B5EF4-FFF2-40B4-BE49-F238E27FC236}">
                      <a16:creationId xmlns:a16="http://schemas.microsoft.com/office/drawing/2014/main" id="{D2E71ACC-90C5-4446-AD05-575D8C7F56EB}"/>
                    </a:ext>
                  </a:extLst>
                </p:cNvPr>
                <p:cNvSpPr/>
                <p:nvPr/>
              </p:nvSpPr>
              <p:spPr>
                <a:xfrm>
                  <a:off x="405688" y="547813"/>
                  <a:ext cx="45719" cy="6233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IN" sz="1400"/>
                </a:p>
              </p:txBody>
            </p:sp>
          </p:grpSp>
          <p:cxnSp>
            <p:nvCxnSpPr>
              <p:cNvPr id="239" name="Straight Arrow Connector 238">
                <a:extLst>
                  <a:ext uri="{FF2B5EF4-FFF2-40B4-BE49-F238E27FC236}">
                    <a16:creationId xmlns:a16="http://schemas.microsoft.com/office/drawing/2014/main" id="{3891F69B-A131-4582-B920-24B00085BAB2}"/>
                  </a:ext>
                </a:extLst>
              </p:cNvPr>
              <p:cNvCxnSpPr>
                <a:cxnSpLocks/>
              </p:cNvCxnSpPr>
              <p:nvPr/>
            </p:nvCxnSpPr>
            <p:spPr>
              <a:xfrm flipH="1">
                <a:off x="440252" y="598568"/>
                <a:ext cx="347845" cy="3391"/>
              </a:xfrm>
              <a:prstGeom prst="straightConnector1">
                <a:avLst/>
              </a:prstGeom>
              <a:ln w="38100">
                <a:headEnd len="med" type="none" w="med"/>
                <a:tailEnd len="med" type="triangle" w="med"/>
              </a:ln>
            </p:spPr>
            <p:style>
              <a:lnRef idx="3">
                <a:schemeClr val="dk1"/>
              </a:lnRef>
              <a:fillRef idx="0">
                <a:schemeClr val="dk1"/>
              </a:fillRef>
              <a:effectRef idx="2">
                <a:schemeClr val="dk1"/>
              </a:effectRef>
              <a:fontRef idx="minor">
                <a:schemeClr val="tx1"/>
              </a:fontRef>
            </p:style>
          </p:cxnSp>
        </p:grpSp>
        <p:grpSp>
          <p:nvGrpSpPr>
            <p:cNvPr id="230" name="Group 229">
              <a:extLst>
                <a:ext uri="{FF2B5EF4-FFF2-40B4-BE49-F238E27FC236}">
                  <a16:creationId xmlns:a16="http://schemas.microsoft.com/office/drawing/2014/main" id="{57AC01D2-0BAB-40CF-A49D-530007CE0BE6}"/>
                </a:ext>
              </a:extLst>
            </p:cNvPr>
            <p:cNvGrpSpPr/>
            <p:nvPr/>
          </p:nvGrpSpPr>
          <p:grpSpPr>
            <a:xfrm>
              <a:off x="1260785" y="2308790"/>
              <a:ext cx="2554547" cy="2317138"/>
              <a:chOff x="160238" y="228989"/>
              <a:chExt cx="812063" cy="1119897"/>
            </a:xfrm>
          </p:grpSpPr>
          <p:sp>
            <p:nvSpPr>
              <p:cNvPr id="236" name="Rectangle 235">
                <a:extLst>
                  <a:ext uri="{FF2B5EF4-FFF2-40B4-BE49-F238E27FC236}">
                    <a16:creationId xmlns:a16="http://schemas.microsoft.com/office/drawing/2014/main" id="{36C04FD8-2861-4C8A-957F-01A21CD9BF13}"/>
                  </a:ext>
                </a:extLst>
              </p:cNvPr>
              <p:cNvSpPr/>
              <p:nvPr/>
            </p:nvSpPr>
            <p:spPr>
              <a:xfrm>
                <a:off x="262436" y="228989"/>
                <a:ext cx="607884" cy="969050"/>
              </a:xfrm>
              <a:prstGeom prst="rect">
                <a:avLst/>
              </a:prstGeom>
              <a:solidFill>
                <a:schemeClr val="bg1">
                  <a:lumMod val="85000"/>
                </a:schemeClr>
              </a:solidFill>
              <a:ln w="9525">
                <a:solidFill>
                  <a:schemeClr val="tx1"/>
                </a:solidFill>
              </a:ln>
            </p:spPr>
            <p:style>
              <a:lnRef idx="2">
                <a:schemeClr val="accent6"/>
              </a:lnRef>
              <a:fillRef idx="1">
                <a:schemeClr val="lt1"/>
              </a:fillRef>
              <a:effectRef idx="0">
                <a:schemeClr val="accent6"/>
              </a:effectRef>
              <a:fontRef idx="minor">
                <a:schemeClr val="dk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dirty="0" lang="en-IN" sz="1400">
                  <a:solidFill>
                    <a:schemeClr val="tx1"/>
                  </a:solidFill>
                </a:endParaRPr>
              </a:p>
            </p:txBody>
          </p:sp>
          <p:sp>
            <p:nvSpPr>
              <p:cNvPr id="237" name="TextBox 236">
                <a:extLst>
                  <a:ext uri="{FF2B5EF4-FFF2-40B4-BE49-F238E27FC236}">
                    <a16:creationId xmlns:a16="http://schemas.microsoft.com/office/drawing/2014/main" id="{66D80A35-8D09-4932-9B58-23865D560467}"/>
                  </a:ext>
                </a:extLst>
              </p:cNvPr>
              <p:cNvSpPr txBox="1"/>
              <p:nvPr/>
            </p:nvSpPr>
            <p:spPr>
              <a:xfrm>
                <a:off x="160238" y="1200134"/>
                <a:ext cx="812063" cy="148752"/>
              </a:xfrm>
              <a:prstGeom prst="rect">
                <a:avLst/>
              </a:prstGeom>
              <a:noFill/>
            </p:spPr>
            <p:txBody>
              <a:bodyPr rtlCol="0" wrap="square">
                <a:spAutoFit/>
              </a:bodyPr>
              <a:lstStyle/>
              <a:p>
                <a:pPr algn="ctr"/>
                <a:r>
                  <a:rPr b="1" dirty="0" err="1" i="1" lang="en-IN" sz="1400">
                    <a:latin charset="0" panose="02020603050405020304" pitchFamily="18" typeface="Times New Roman"/>
                    <a:cs charset="0" panose="02020603050405020304" pitchFamily="18" typeface="Times New Roman"/>
                  </a:rPr>
                  <a:t>JawSense</a:t>
                </a:r>
                <a:r>
                  <a:rPr b="1" dirty="0" lang="en-IN" sz="1400">
                    <a:latin charset="0" panose="02020603050405020304" pitchFamily="18" typeface="Times New Roman"/>
                    <a:cs charset="0" panose="02020603050405020304" pitchFamily="18" typeface="Times New Roman"/>
                  </a:rPr>
                  <a:t> Hardware</a:t>
                </a:r>
              </a:p>
            </p:txBody>
          </p:sp>
        </p:grpSp>
        <p:sp>
          <p:nvSpPr>
            <p:cNvPr id="231" name="TextBox 230">
              <a:extLst>
                <a:ext uri="{FF2B5EF4-FFF2-40B4-BE49-F238E27FC236}">
                  <a16:creationId xmlns:a16="http://schemas.microsoft.com/office/drawing/2014/main" id="{44529610-4352-4ED8-91FD-A07FE1D322D6}"/>
                </a:ext>
              </a:extLst>
            </p:cNvPr>
            <p:cNvSpPr txBox="1"/>
            <p:nvPr/>
          </p:nvSpPr>
          <p:spPr>
            <a:xfrm>
              <a:off x="1698721" y="3701303"/>
              <a:ext cx="1678677" cy="399811"/>
            </a:xfrm>
            <a:prstGeom prst="rect">
              <a:avLst/>
            </a:prstGeom>
            <a:solidFill>
              <a:schemeClr val="bg1"/>
            </a:solidFill>
            <a:ln w="6350">
              <a:solidFill>
                <a:schemeClr val="tx1"/>
              </a:solidFill>
              <a:prstDash val="sysDash"/>
            </a:ln>
          </p:spPr>
          <p:txBody>
            <a:bodyPr anchor="ctr" bIns="0" rtlCol="0" tIns="0" wrap="square">
              <a:noAutofit/>
            </a:bodyPr>
            <a:lstStyle/>
            <a:p>
              <a:pPr algn="ctr"/>
              <a:r>
                <a:rPr dirty="0" lang="en-IN" sz="1400">
                  <a:latin charset="0" panose="02020603050405020304" pitchFamily="18" typeface="Times New Roman"/>
                  <a:cs charset="0" panose="02020603050405020304" pitchFamily="18" typeface="Times New Roman"/>
                </a:rPr>
                <a:t>Bluetooth Communication </a:t>
              </a:r>
            </a:p>
          </p:txBody>
        </p:sp>
        <p:sp>
          <p:nvSpPr>
            <p:cNvPr id="232" name="TextBox 231">
              <a:extLst>
                <a:ext uri="{FF2B5EF4-FFF2-40B4-BE49-F238E27FC236}">
                  <a16:creationId xmlns:a16="http://schemas.microsoft.com/office/drawing/2014/main" id="{ACB900F2-C2C6-4D05-91FA-53B5458198BB}"/>
                </a:ext>
              </a:extLst>
            </p:cNvPr>
            <p:cNvSpPr txBox="1"/>
            <p:nvPr/>
          </p:nvSpPr>
          <p:spPr>
            <a:xfrm>
              <a:off x="1698721" y="3107241"/>
              <a:ext cx="1678677" cy="399811"/>
            </a:xfrm>
            <a:prstGeom prst="rect">
              <a:avLst/>
            </a:prstGeom>
            <a:solidFill>
              <a:schemeClr val="bg1"/>
            </a:solidFill>
            <a:ln w="6350">
              <a:solidFill>
                <a:schemeClr val="tx1"/>
              </a:solidFill>
              <a:prstDash val="sysDash"/>
            </a:ln>
          </p:spPr>
          <p:txBody>
            <a:bodyPr anchor="ctr" bIns="0" rtlCol="0" tIns="0" wrap="square">
              <a:noAutofit/>
            </a:bodyPr>
            <a:lstStyle/>
            <a:p>
              <a:pPr algn="ctr"/>
              <a:r>
                <a:rPr dirty="0" lang="en-IN" sz="1400">
                  <a:latin charset="0" panose="02020603050405020304" pitchFamily="18" typeface="Times New Roman"/>
                  <a:cs charset="0" panose="02020603050405020304" pitchFamily="18" typeface="Times New Roman"/>
                </a:rPr>
                <a:t>Microcontroller</a:t>
              </a:r>
            </a:p>
          </p:txBody>
        </p:sp>
        <p:sp>
          <p:nvSpPr>
            <p:cNvPr id="233" name="Rectangle: Rounded Corners 232">
              <a:extLst>
                <a:ext uri="{FF2B5EF4-FFF2-40B4-BE49-F238E27FC236}">
                  <a16:creationId xmlns:a16="http://schemas.microsoft.com/office/drawing/2014/main" id="{07E9D40A-B34E-42D9-AA99-8C502FC60C23}"/>
                </a:ext>
              </a:extLst>
            </p:cNvPr>
            <p:cNvSpPr/>
            <p:nvPr/>
          </p:nvSpPr>
          <p:spPr>
            <a:xfrm>
              <a:off x="695204" y="3133423"/>
              <a:ext cx="377051" cy="294461"/>
            </a:xfrm>
            <a:prstGeom prst="roundRect">
              <a:avLst/>
            </a:prstGeom>
            <a:solidFill>
              <a:schemeClr val="accent1">
                <a:lumMod val="60000"/>
                <a:lumOff val="40000"/>
                <a:alpha val="50000"/>
              </a:schemeClr>
            </a:solidFill>
            <a:ln>
              <a:solidFill>
                <a:schemeClr val="accent1">
                  <a:lumMod val="60000"/>
                  <a:lumOff val="4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IN" sz="1400"/>
            </a:p>
          </p:txBody>
        </p:sp>
        <p:sp>
          <p:nvSpPr>
            <p:cNvPr id="234" name="TextBox 233">
              <a:extLst>
                <a:ext uri="{FF2B5EF4-FFF2-40B4-BE49-F238E27FC236}">
                  <a16:creationId xmlns:a16="http://schemas.microsoft.com/office/drawing/2014/main" id="{0D948E85-0667-48D6-BC6A-4F6D26725AF6}"/>
                </a:ext>
              </a:extLst>
            </p:cNvPr>
            <p:cNvSpPr txBox="1"/>
            <p:nvPr/>
          </p:nvSpPr>
          <p:spPr>
            <a:xfrm>
              <a:off x="1698721" y="2484135"/>
              <a:ext cx="1679360" cy="431567"/>
            </a:xfrm>
            <a:prstGeom prst="rect">
              <a:avLst/>
            </a:prstGeom>
            <a:solidFill>
              <a:schemeClr val="bg1"/>
            </a:solidFill>
            <a:ln w="6350">
              <a:solidFill>
                <a:schemeClr val="tx1"/>
              </a:solidFill>
              <a:prstDash val="sysDash"/>
            </a:ln>
          </p:spPr>
          <p:txBody>
            <a:bodyPr anchor="ctr" bIns="0" rtlCol="0" tIns="0" wrap="square">
              <a:noAutofit/>
            </a:bodyPr>
            <a:lstStyle/>
            <a:p>
              <a:pPr algn="ctr"/>
              <a:r>
                <a:rPr dirty="0" lang="en-IN" sz="1400">
                  <a:latin charset="0" panose="02020603050405020304" pitchFamily="18" typeface="Times New Roman"/>
                  <a:cs charset="0" panose="02020603050405020304" pitchFamily="18" typeface="Times New Roman"/>
                </a:rPr>
                <a:t>Accelerometer</a:t>
              </a:r>
            </a:p>
          </p:txBody>
        </p:sp>
      </p:grpSp>
      <p:grpSp>
        <p:nvGrpSpPr>
          <p:cNvPr id="248" name="Group 247">
            <a:extLst>
              <a:ext uri="{FF2B5EF4-FFF2-40B4-BE49-F238E27FC236}">
                <a16:creationId xmlns:a16="http://schemas.microsoft.com/office/drawing/2014/main" id="{7455E462-2D58-4D45-A237-7E3FB0903219}"/>
              </a:ext>
            </a:extLst>
          </p:cNvPr>
          <p:cNvGrpSpPr/>
          <p:nvPr/>
        </p:nvGrpSpPr>
        <p:grpSpPr>
          <a:xfrm>
            <a:off x="3272163" y="2308790"/>
            <a:ext cx="1519147" cy="791609"/>
            <a:chOff x="3272163" y="2308790"/>
            <a:chExt cx="1519147" cy="791609"/>
          </a:xfrm>
        </p:grpSpPr>
        <p:grpSp>
          <p:nvGrpSpPr>
            <p:cNvPr id="247" name="Group 246">
              <a:extLst>
                <a:ext uri="{FF2B5EF4-FFF2-40B4-BE49-F238E27FC236}">
                  <a16:creationId xmlns:a16="http://schemas.microsoft.com/office/drawing/2014/main" id="{2445433F-6C4B-46D6-9FF8-7432CED65451}"/>
                </a:ext>
              </a:extLst>
            </p:cNvPr>
            <p:cNvGrpSpPr/>
            <p:nvPr/>
          </p:nvGrpSpPr>
          <p:grpSpPr>
            <a:xfrm>
              <a:off x="3272163" y="2308790"/>
              <a:ext cx="1519147" cy="791609"/>
              <a:chOff x="3272163" y="2308790"/>
              <a:chExt cx="1519147" cy="791609"/>
            </a:xfrm>
          </p:grpSpPr>
          <p:pic>
            <p:nvPicPr>
              <p:cNvPr id="190" name="Picture 6">
                <a:extLst>
                  <a:ext uri="{FF2B5EF4-FFF2-40B4-BE49-F238E27FC236}">
                    <a16:creationId xmlns:a16="http://schemas.microsoft.com/office/drawing/2014/main" id="{076AF660-C5D9-430B-9A16-DA42F497EA27}"/>
                  </a:ext>
                </a:extLst>
              </p:cNvPr>
              <p:cNvPicPr>
                <a:picLocks noChangeArrowheads="1"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386155" y="2308790"/>
                <a:ext cx="673942" cy="431567"/>
              </a:xfrm>
              <a:prstGeom prst="rect">
                <a:avLst/>
              </a:prstGeom>
              <a:noFill/>
              <a:extLst>
                <a:ext uri="{909E8E84-426E-40DD-AFC4-6F175D3DCCD1}">
                  <a14:hiddenFill xmlns:a14="http://schemas.microsoft.com/office/drawing/2010/main">
                    <a:solidFill>
                      <a:srgbClr val="FFFFFF"/>
                    </a:solidFill>
                  </a14:hiddenFill>
                </a:ext>
              </a:extLst>
            </p:spPr>
          </p:pic>
          <p:sp>
            <p:nvSpPr>
              <p:cNvPr id="210" name="TextBox 209">
                <a:extLst>
                  <a:ext uri="{FF2B5EF4-FFF2-40B4-BE49-F238E27FC236}">
                    <a16:creationId xmlns:a16="http://schemas.microsoft.com/office/drawing/2014/main" id="{6722C1AC-354C-418C-918E-B286C19B05A3}"/>
                  </a:ext>
                </a:extLst>
              </p:cNvPr>
              <p:cNvSpPr txBox="1"/>
              <p:nvPr/>
            </p:nvSpPr>
            <p:spPr>
              <a:xfrm>
                <a:off x="3272163" y="2577178"/>
                <a:ext cx="1519147" cy="523221"/>
              </a:xfrm>
              <a:prstGeom prst="rect">
                <a:avLst/>
              </a:prstGeom>
              <a:noFill/>
            </p:spPr>
            <p:txBody>
              <a:bodyPr rtlCol="0" wrap="square">
                <a:spAutoFit/>
              </a:bodyPr>
              <a:lstStyle/>
              <a:p>
                <a:pPr algn="ctr"/>
                <a:r>
                  <a:rPr dirty="0" lang="en-IN" sz="1400">
                    <a:latin charset="0" panose="02020603050405020304" pitchFamily="18" typeface="Times New Roman"/>
                    <a:cs charset="0" panose="02020603050405020304" pitchFamily="18" typeface="Times New Roman"/>
                  </a:rPr>
                  <a:t>Accelerometer Data</a:t>
                </a:r>
              </a:p>
            </p:txBody>
          </p:sp>
        </p:grpSp>
        <p:cxnSp>
          <p:nvCxnSpPr>
            <p:cNvPr id="235" name="Straight Arrow Connector 234">
              <a:extLst>
                <a:ext uri="{FF2B5EF4-FFF2-40B4-BE49-F238E27FC236}">
                  <a16:creationId xmlns:a16="http://schemas.microsoft.com/office/drawing/2014/main" id="{68BB9AB1-17AB-463D-8416-A7F0FB9EE741}"/>
                </a:ext>
              </a:extLst>
            </p:cNvPr>
            <p:cNvCxnSpPr>
              <a:cxnSpLocks/>
            </p:cNvCxnSpPr>
            <p:nvPr/>
          </p:nvCxnSpPr>
          <p:spPr>
            <a:xfrm>
              <a:off x="4002248" y="2577178"/>
              <a:ext cx="761603" cy="4335"/>
            </a:xfrm>
            <a:prstGeom prst="straightConnector1">
              <a:avLst/>
            </a:prstGeom>
            <a:ln w="28575">
              <a:solidFill>
                <a:srgbClr val="FF0000"/>
              </a:solidFill>
              <a:tailEnd len="sm" type="triangle" w="sm"/>
            </a:ln>
          </p:spPr>
          <p:style>
            <a:lnRef idx="1">
              <a:schemeClr val="accent1"/>
            </a:lnRef>
            <a:fillRef idx="0">
              <a:schemeClr val="accent1"/>
            </a:fillRef>
            <a:effectRef idx="0">
              <a:schemeClr val="accent1"/>
            </a:effectRef>
            <a:fontRef idx="minor">
              <a:schemeClr val="tx1"/>
            </a:fontRef>
          </p:style>
        </p:cxnSp>
      </p:grpSp>
      <p:grpSp>
        <p:nvGrpSpPr>
          <p:cNvPr id="257" name="Group 256">
            <a:extLst>
              <a:ext uri="{FF2B5EF4-FFF2-40B4-BE49-F238E27FC236}">
                <a16:creationId xmlns:a16="http://schemas.microsoft.com/office/drawing/2014/main" id="{B19FD212-EA0B-43A1-804B-1EDE174EB51D}"/>
              </a:ext>
            </a:extLst>
          </p:cNvPr>
          <p:cNvGrpSpPr/>
          <p:nvPr/>
        </p:nvGrpSpPr>
        <p:grpSpPr>
          <a:xfrm>
            <a:off x="6441224" y="2811192"/>
            <a:ext cx="3347279" cy="1469394"/>
            <a:chOff x="6441224" y="2811192"/>
            <a:chExt cx="3347279" cy="1469394"/>
          </a:xfrm>
        </p:grpSpPr>
        <p:sp>
          <p:nvSpPr>
            <p:cNvPr id="258" name="Rectangle 257">
              <a:extLst>
                <a:ext uri="{FF2B5EF4-FFF2-40B4-BE49-F238E27FC236}">
                  <a16:creationId xmlns:a16="http://schemas.microsoft.com/office/drawing/2014/main" id="{3C4F6E2F-DBD4-4AA0-BA1D-A29C5D5CB80E}"/>
                </a:ext>
              </a:extLst>
            </p:cNvPr>
            <p:cNvSpPr/>
            <p:nvPr/>
          </p:nvSpPr>
          <p:spPr>
            <a:xfrm>
              <a:off x="6895183" y="2864412"/>
              <a:ext cx="2408276" cy="1143429"/>
            </a:xfrm>
            <a:prstGeom prst="rect">
              <a:avLst/>
            </a:prstGeom>
            <a:solidFill>
              <a:schemeClr val="accent4">
                <a:lumMod val="40000"/>
                <a:lumOff val="60000"/>
              </a:schemeClr>
            </a:solidFill>
            <a:ln w="9525">
              <a:solidFill>
                <a:schemeClr val="tx1"/>
              </a:solidFill>
            </a:ln>
          </p:spPr>
          <p:style>
            <a:lnRef idx="2">
              <a:schemeClr val="accent6"/>
            </a:lnRef>
            <a:fillRef idx="1">
              <a:schemeClr val="lt1"/>
            </a:fillRef>
            <a:effectRef idx="0">
              <a:schemeClr val="accent6"/>
            </a:effectRef>
            <a:fontRef idx="minor">
              <a:schemeClr val="dk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IN" sz="1400">
                <a:solidFill>
                  <a:schemeClr val="tx1"/>
                </a:solidFill>
              </a:endParaRPr>
            </a:p>
          </p:txBody>
        </p:sp>
        <p:sp>
          <p:nvSpPr>
            <p:cNvPr id="259" name="TextBox 258">
              <a:extLst>
                <a:ext uri="{FF2B5EF4-FFF2-40B4-BE49-F238E27FC236}">
                  <a16:creationId xmlns:a16="http://schemas.microsoft.com/office/drawing/2014/main" id="{62F90B90-F774-4073-9538-C199D227F1F0}"/>
                </a:ext>
              </a:extLst>
            </p:cNvPr>
            <p:cNvSpPr txBox="1"/>
            <p:nvPr/>
          </p:nvSpPr>
          <p:spPr>
            <a:xfrm>
              <a:off x="6441224" y="3972809"/>
              <a:ext cx="3347279" cy="307777"/>
            </a:xfrm>
            <a:prstGeom prst="rect">
              <a:avLst/>
            </a:prstGeom>
            <a:noFill/>
          </p:spPr>
          <p:txBody>
            <a:bodyPr rtlCol="0" wrap="square">
              <a:spAutoFit/>
            </a:bodyPr>
            <a:lstStyle/>
            <a:p>
              <a:pPr algn="ctr"/>
              <a:r>
                <a:rPr b="1" dirty="0" lang="en-IN" sz="1400">
                  <a:latin charset="0" panose="02020603050405020304" pitchFamily="18" typeface="Times New Roman"/>
                  <a:cs charset="0" panose="02020603050405020304" pitchFamily="18" typeface="Times New Roman"/>
                </a:rPr>
                <a:t>External Acoustic Noise Removal</a:t>
              </a:r>
            </a:p>
          </p:txBody>
        </p:sp>
        <p:sp>
          <p:nvSpPr>
            <p:cNvPr id="260" name="TextBox 259">
              <a:extLst>
                <a:ext uri="{FF2B5EF4-FFF2-40B4-BE49-F238E27FC236}">
                  <a16:creationId xmlns:a16="http://schemas.microsoft.com/office/drawing/2014/main" id="{4F707B0C-5DE6-48CF-A09E-0C14E8B67C69}"/>
                </a:ext>
              </a:extLst>
            </p:cNvPr>
            <p:cNvSpPr txBox="1"/>
            <p:nvPr/>
          </p:nvSpPr>
          <p:spPr>
            <a:xfrm>
              <a:off x="7043399" y="2973636"/>
              <a:ext cx="2128733" cy="218737"/>
            </a:xfrm>
            <a:prstGeom prst="rect">
              <a:avLst/>
            </a:prstGeom>
            <a:solidFill>
              <a:schemeClr val="bg1"/>
            </a:solidFill>
            <a:ln w="6350">
              <a:solidFill>
                <a:schemeClr val="tx1"/>
              </a:solidFill>
              <a:prstDash val="sysDash"/>
            </a:ln>
          </p:spPr>
          <p:txBody>
            <a:bodyPr anchor="ctr" bIns="0" rtlCol="0" tIns="0" wrap="square">
              <a:noAutofit/>
            </a:bodyPr>
            <a:lstStyle/>
            <a:p>
              <a:pPr algn="ctr"/>
              <a:r>
                <a:rPr dirty="0" lang="en-IN" sz="1400">
                  <a:latin charset="0" panose="02020603050405020304" pitchFamily="18" typeface="Times New Roman"/>
                  <a:cs charset="0" panose="02020603050405020304" pitchFamily="18" typeface="Times New Roman"/>
                </a:rPr>
                <a:t>Frequency Analysis</a:t>
              </a:r>
            </a:p>
          </p:txBody>
        </p:sp>
        <p:sp>
          <p:nvSpPr>
            <p:cNvPr id="261" name="TextBox 260">
              <a:extLst>
                <a:ext uri="{FF2B5EF4-FFF2-40B4-BE49-F238E27FC236}">
                  <a16:creationId xmlns:a16="http://schemas.microsoft.com/office/drawing/2014/main" id="{A3F069BF-DD41-4E91-8875-1BEF0EA7641F}"/>
                </a:ext>
              </a:extLst>
            </p:cNvPr>
            <p:cNvSpPr txBox="1"/>
            <p:nvPr/>
          </p:nvSpPr>
          <p:spPr>
            <a:xfrm>
              <a:off x="7040722" y="3697111"/>
              <a:ext cx="2128733" cy="235000"/>
            </a:xfrm>
            <a:prstGeom prst="rect">
              <a:avLst/>
            </a:prstGeom>
            <a:solidFill>
              <a:schemeClr val="bg1"/>
            </a:solidFill>
            <a:ln w="6350">
              <a:solidFill>
                <a:schemeClr val="tx1"/>
              </a:solidFill>
              <a:prstDash val="sysDash"/>
            </a:ln>
          </p:spPr>
          <p:txBody>
            <a:bodyPr anchor="ctr" bIns="0" rtlCol="0" tIns="0" wrap="square">
              <a:noAutofit/>
            </a:bodyPr>
            <a:lstStyle/>
            <a:p>
              <a:pPr algn="ctr"/>
              <a:r>
                <a:rPr dirty="0" lang="en-IN" sz="1400">
                  <a:latin charset="0" panose="02020603050405020304" pitchFamily="18" typeface="Times New Roman"/>
                  <a:cs charset="0" panose="02020603050405020304" pitchFamily="18" typeface="Times New Roman"/>
                </a:rPr>
                <a:t>Weiner Filtering</a:t>
              </a:r>
            </a:p>
          </p:txBody>
        </p:sp>
        <p:sp>
          <p:nvSpPr>
            <p:cNvPr id="262" name="TextBox 261">
              <a:extLst>
                <a:ext uri="{FF2B5EF4-FFF2-40B4-BE49-F238E27FC236}">
                  <a16:creationId xmlns:a16="http://schemas.microsoft.com/office/drawing/2014/main" id="{D6A563B6-6B57-4194-9931-C1E9FA816CCA}"/>
                </a:ext>
              </a:extLst>
            </p:cNvPr>
            <p:cNvSpPr txBox="1"/>
            <p:nvPr/>
          </p:nvSpPr>
          <p:spPr>
            <a:xfrm>
              <a:off x="7040722" y="3341822"/>
              <a:ext cx="2128733" cy="213211"/>
            </a:xfrm>
            <a:prstGeom prst="rect">
              <a:avLst/>
            </a:prstGeom>
            <a:solidFill>
              <a:schemeClr val="bg1"/>
            </a:solidFill>
            <a:ln w="6350">
              <a:solidFill>
                <a:schemeClr val="tx1"/>
              </a:solidFill>
              <a:prstDash val="sysDash"/>
            </a:ln>
          </p:spPr>
          <p:txBody>
            <a:bodyPr anchor="ctr" bIns="0" rtlCol="0" tIns="0" wrap="square">
              <a:noAutofit/>
            </a:bodyPr>
            <a:lstStyle/>
            <a:p>
              <a:pPr algn="ctr"/>
              <a:r>
                <a:rPr dirty="0" lang="en-IN" sz="1400">
                  <a:latin charset="0" panose="02020603050405020304" pitchFamily="18" typeface="Times New Roman"/>
                  <a:cs charset="0" panose="02020603050405020304" pitchFamily="18" typeface="Times New Roman"/>
                </a:rPr>
                <a:t>Threshold Analysis</a:t>
              </a:r>
            </a:p>
          </p:txBody>
        </p:sp>
        <p:cxnSp>
          <p:nvCxnSpPr>
            <p:cNvPr id="263" name="Straight Arrow Connector 262">
              <a:extLst>
                <a:ext uri="{FF2B5EF4-FFF2-40B4-BE49-F238E27FC236}">
                  <a16:creationId xmlns:a16="http://schemas.microsoft.com/office/drawing/2014/main" id="{5D3376A5-49A2-425A-9F18-566711F3A25E}"/>
                </a:ext>
              </a:extLst>
            </p:cNvPr>
            <p:cNvCxnSpPr>
              <a:cxnSpLocks/>
              <a:stCxn id="260" idx="2"/>
              <a:endCxn id="262" idx="0"/>
            </p:cNvCxnSpPr>
            <p:nvPr/>
          </p:nvCxnSpPr>
          <p:spPr>
            <a:xfrm flipH="1">
              <a:off x="8105089" y="3192373"/>
              <a:ext cx="2677" cy="149448"/>
            </a:xfrm>
            <a:prstGeom prst="straightConnector1">
              <a:avLst/>
            </a:prstGeom>
            <a:ln>
              <a:headEnd len="sm" w="sm"/>
              <a:tailEnd len="sm" type="stealth" w="sm"/>
            </a:ln>
          </p:spPr>
          <p:style>
            <a:lnRef idx="1">
              <a:schemeClr val="dk1"/>
            </a:lnRef>
            <a:fillRef idx="0">
              <a:schemeClr val="dk1"/>
            </a:fillRef>
            <a:effectRef idx="0">
              <a:schemeClr val="dk1"/>
            </a:effectRef>
            <a:fontRef idx="minor">
              <a:schemeClr val="tx1"/>
            </a:fontRef>
          </p:style>
        </p:cxnSp>
        <p:cxnSp>
          <p:nvCxnSpPr>
            <p:cNvPr id="264" name="Straight Arrow Connector 263">
              <a:extLst>
                <a:ext uri="{FF2B5EF4-FFF2-40B4-BE49-F238E27FC236}">
                  <a16:creationId xmlns:a16="http://schemas.microsoft.com/office/drawing/2014/main" id="{EF7BCAE7-EBAE-4125-BB3D-E753AC021FD2}"/>
                </a:ext>
              </a:extLst>
            </p:cNvPr>
            <p:cNvCxnSpPr>
              <a:cxnSpLocks/>
              <a:stCxn id="262" idx="2"/>
              <a:endCxn id="261" idx="0"/>
            </p:cNvCxnSpPr>
            <p:nvPr/>
          </p:nvCxnSpPr>
          <p:spPr>
            <a:xfrm>
              <a:off x="8105089" y="3555032"/>
              <a:ext cx="0" cy="142078"/>
            </a:xfrm>
            <a:prstGeom prst="straightConnector1">
              <a:avLst/>
            </a:prstGeom>
            <a:ln>
              <a:headEnd len="sm" w="sm"/>
              <a:tailEnd len="sm" type="stealth" w="sm"/>
            </a:ln>
          </p:spPr>
          <p:style>
            <a:lnRef idx="1">
              <a:schemeClr val="dk1"/>
            </a:lnRef>
            <a:fillRef idx="0">
              <a:schemeClr val="dk1"/>
            </a:fillRef>
            <a:effectRef idx="0">
              <a:schemeClr val="dk1"/>
            </a:effectRef>
            <a:fontRef idx="minor">
              <a:schemeClr val="tx1"/>
            </a:fontRef>
          </p:style>
        </p:cxnSp>
        <p:cxnSp>
          <p:nvCxnSpPr>
            <p:cNvPr id="265" name="Straight Arrow Connector 264">
              <a:extLst>
                <a:ext uri="{FF2B5EF4-FFF2-40B4-BE49-F238E27FC236}">
                  <a16:creationId xmlns:a16="http://schemas.microsoft.com/office/drawing/2014/main" id="{0B7867C3-48F8-4C7D-9399-957112735461}"/>
                </a:ext>
              </a:extLst>
            </p:cNvPr>
            <p:cNvCxnSpPr>
              <a:cxnSpLocks/>
            </p:cNvCxnSpPr>
            <p:nvPr/>
          </p:nvCxnSpPr>
          <p:spPr>
            <a:xfrm>
              <a:off x="8106427" y="2811192"/>
              <a:ext cx="4" cy="167284"/>
            </a:xfrm>
            <a:prstGeom prst="straightConnector1">
              <a:avLst/>
            </a:prstGeom>
            <a:ln w="28575">
              <a:solidFill>
                <a:srgbClr val="FF0000"/>
              </a:solidFill>
              <a:tailEnd len="sm" type="triangle" w="sm"/>
            </a:ln>
          </p:spPr>
          <p:style>
            <a:lnRef idx="1">
              <a:schemeClr val="accent1"/>
            </a:lnRef>
            <a:fillRef idx="0">
              <a:schemeClr val="accent1"/>
            </a:fillRef>
            <a:effectRef idx="0">
              <a:schemeClr val="accent1"/>
            </a:effectRef>
            <a:fontRef idx="minor">
              <a:schemeClr val="tx1"/>
            </a:fontRef>
          </p:style>
        </p:cxnSp>
      </p:grpSp>
      <p:sp>
        <p:nvSpPr>
          <p:cNvPr id="53" name="Rectangle: Rounded Corners 52">
            <a:extLst>
              <a:ext uri="{FF2B5EF4-FFF2-40B4-BE49-F238E27FC236}">
                <a16:creationId xmlns:a16="http://schemas.microsoft.com/office/drawing/2014/main" id="{8593C4DE-182F-4479-AF45-9D6E7AB8532F}"/>
              </a:ext>
            </a:extLst>
          </p:cNvPr>
          <p:cNvSpPr/>
          <p:nvPr/>
        </p:nvSpPr>
        <p:spPr>
          <a:xfrm>
            <a:off x="144194" y="26424"/>
            <a:ext cx="4647116" cy="900332"/>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r>
              <a:rPr b="1" dirty="0" lang="en-IN" sz="3600"/>
              <a:t>How </a:t>
            </a:r>
            <a:r>
              <a:rPr b="1" dirty="0" err="1" i="1" lang="en-IN" sz="3600"/>
              <a:t>JawSense</a:t>
            </a:r>
            <a:r>
              <a:rPr b="1" dirty="0" i="1" lang="en-IN" sz="3600"/>
              <a:t> works?</a:t>
            </a:r>
            <a:endParaRPr b="1" dirty="0" lang="en-IN" sz="3600"/>
          </a:p>
        </p:txBody>
      </p:sp>
      <p:sp>
        <p:nvSpPr>
          <p:cNvPr id="2" name="Slide Number Placeholder 1">
            <a:extLst>
              <a:ext uri="{FF2B5EF4-FFF2-40B4-BE49-F238E27FC236}">
                <a16:creationId xmlns:a16="http://schemas.microsoft.com/office/drawing/2014/main" id="{0886EC64-66D6-4C4B-B028-D4BE644FB6DC}"/>
              </a:ext>
            </a:extLst>
          </p:cNvPr>
          <p:cNvSpPr>
            <a:spLocks noGrp="1"/>
          </p:cNvSpPr>
          <p:nvPr>
            <p:ph idx="12" sz="quarter" type="sldNum"/>
          </p:nvPr>
        </p:nvSpPr>
        <p:spPr/>
        <p:txBody>
          <a:bodyPr/>
          <a:lstStyle/>
          <a:p>
            <a:fld id="{61303FFD-2DD3-452E-A0DF-1211CF56FEE3}" type="slidenum">
              <a:rPr lang="en-IN" smtClean="0"/>
              <a:t>14</a:t>
            </a:fld>
            <a:endParaRPr lang="en-IN"/>
          </a:p>
        </p:txBody>
      </p:sp>
    </p:spTree>
    <p:extLst>
      <p:ext uri="{BB962C8B-B14F-4D97-AF65-F5344CB8AC3E}">
        <p14:creationId xmlns:p14="http://schemas.microsoft.com/office/powerpoint/2010/main" val="3827851725"/>
      </p:ext>
    </p:extLst>
  </p:cSld>
  <p:clrMapOvr>
    <a:masterClrMapping/>
  </p:clrMapOvr>
  <p:timing>
    <p:tnLst>
      <p:par>
        <p:cTn dur="indefinite" id="1" nodeType="tmRoot" restart="never">
          <p:childTnLst>
            <p:seq concurrent="1" nextAc="seek">
              <p:cTn dur="indefinite" id="2" nodeType="mainSeq">
                <p:childTnLst>
                  <p:par>
                    <p:cTn fill="hold" id="3">
                      <p:stCondLst>
                        <p:cond delay="indefinite"/>
                        <p:cond delay="0" evt="onBegin">
                          <p:tn val="2"/>
                        </p:cond>
                      </p:stCondLst>
                      <p:childTnLst>
                        <p:par>
                          <p:cTn fill="hold" id="4">
                            <p:stCondLst>
                              <p:cond delay="0"/>
                            </p:stCondLst>
                            <p:childTnLst>
                              <p:par>
                                <p:cTn fill="hold" id="5" nodeType="withEffect" presetClass="entr" presetID="1" presetSubtype="0">
                                  <p:stCondLst>
                                    <p:cond delay="0"/>
                                  </p:stCondLst>
                                  <p:childTnLst>
                                    <p:set>
                                      <p:cBhvr>
                                        <p:cTn dur="1" fill="hold" id="6">
                                          <p:stCondLst>
                                            <p:cond delay="0"/>
                                          </p:stCondLst>
                                        </p:cTn>
                                        <p:tgtEl>
                                          <p:spTgt spid="246"/>
                                        </p:tgtEl>
                                        <p:attrNameLst>
                                          <p:attrName>style.visibility</p:attrName>
                                        </p:attrNameLst>
                                      </p:cBhvr>
                                      <p:to>
                                        <p:strVal val="visible"/>
                                      </p:to>
                                    </p:set>
                                  </p:childTnLst>
                                </p:cTn>
                              </p:par>
                            </p:childTnLst>
                          </p:cTn>
                        </p:par>
                      </p:childTnLst>
                    </p:cTn>
                  </p:par>
                  <p:par>
                    <p:cTn fill="hold" id="7">
                      <p:stCondLst>
                        <p:cond delay="indefinite"/>
                      </p:stCondLst>
                      <p:childTnLst>
                        <p:par>
                          <p:cTn fill="hold" id="8">
                            <p:stCondLst>
                              <p:cond delay="0"/>
                            </p:stCondLst>
                            <p:childTnLst>
                              <p:par>
                                <p:cTn fill="hold" id="9" nodeType="clickEffect" presetClass="entr" presetID="1" presetSubtype="0">
                                  <p:stCondLst>
                                    <p:cond delay="0"/>
                                  </p:stCondLst>
                                  <p:childTnLst>
                                    <p:set>
                                      <p:cBhvr>
                                        <p:cTn dur="1" fill="hold" id="10">
                                          <p:stCondLst>
                                            <p:cond delay="0"/>
                                          </p:stCondLst>
                                        </p:cTn>
                                        <p:tgtEl>
                                          <p:spTgt spid="248"/>
                                        </p:tgtEl>
                                        <p:attrNameLst>
                                          <p:attrName>style.visibility</p:attrName>
                                        </p:attrNameLst>
                                      </p:cBhvr>
                                      <p:to>
                                        <p:strVal val="visible"/>
                                      </p:to>
                                    </p:set>
                                  </p:childTnLst>
                                </p:cTn>
                              </p:par>
                            </p:childTnLst>
                          </p:cTn>
                        </p:par>
                      </p:childTnLst>
                    </p:cTn>
                  </p:par>
                  <p:par>
                    <p:cTn fill="hold" id="11">
                      <p:stCondLst>
                        <p:cond delay="indefinite"/>
                      </p:stCondLst>
                      <p:childTnLst>
                        <p:par>
                          <p:cTn fill="hold" id="12">
                            <p:stCondLst>
                              <p:cond delay="0"/>
                            </p:stCondLst>
                            <p:childTnLst>
                              <p:par>
                                <p:cTn fill="hold" grpId="0" id="13" nodeType="clickEffect" presetClass="entr" presetID="1" presetSubtype="0">
                                  <p:stCondLst>
                                    <p:cond delay="0"/>
                                  </p:stCondLst>
                                  <p:childTnLst>
                                    <p:set>
                                      <p:cBhvr>
                                        <p:cTn dur="1" fill="hold" id="14">
                                          <p:stCondLst>
                                            <p:cond delay="0"/>
                                          </p:stCondLst>
                                        </p:cTn>
                                        <p:tgtEl>
                                          <p:spTgt spid="54"/>
                                        </p:tgtEl>
                                        <p:attrNameLst>
                                          <p:attrName>style.visibility</p:attrName>
                                        </p:attrNameLst>
                                      </p:cBhvr>
                                      <p:to>
                                        <p:strVal val="visible"/>
                                      </p:to>
                                    </p:set>
                                  </p:childTnLst>
                                </p:cTn>
                              </p:par>
                              <p:par>
                                <p:cTn fill="hold" grpId="0" id="15" nodeType="withEffect" presetClass="entr" presetID="1" presetSubtype="0">
                                  <p:stCondLst>
                                    <p:cond delay="0"/>
                                  </p:stCondLst>
                                  <p:childTnLst>
                                    <p:set>
                                      <p:cBhvr>
                                        <p:cTn dur="1" fill="hold" id="16">
                                          <p:stCondLst>
                                            <p:cond delay="0"/>
                                          </p:stCondLst>
                                        </p:cTn>
                                        <p:tgtEl>
                                          <p:spTgt spid="55"/>
                                        </p:tgtEl>
                                        <p:attrNameLst>
                                          <p:attrName>style.visibility</p:attrName>
                                        </p:attrNameLst>
                                      </p:cBhvr>
                                      <p:to>
                                        <p:strVal val="visible"/>
                                      </p:to>
                                    </p:set>
                                  </p:childTnLst>
                                </p:cTn>
                              </p:par>
                              <p:par>
                                <p:cTn fill="hold" id="17" nodeType="withEffect" presetClass="entr" presetID="1" presetSubtype="0">
                                  <p:stCondLst>
                                    <p:cond delay="0"/>
                                  </p:stCondLst>
                                  <p:childTnLst>
                                    <p:set>
                                      <p:cBhvr>
                                        <p:cTn dur="1" fill="hold" id="18">
                                          <p:stCondLst>
                                            <p:cond delay="0"/>
                                          </p:stCondLst>
                                        </p:cTn>
                                        <p:tgtEl>
                                          <p:spTgt spid="252"/>
                                        </p:tgtEl>
                                        <p:attrNameLst>
                                          <p:attrName>style.visibility</p:attrName>
                                        </p:attrNameLst>
                                      </p:cBhvr>
                                      <p:to>
                                        <p:strVal val="visible"/>
                                      </p:to>
                                    </p:set>
                                  </p:childTnLst>
                                </p:cTn>
                              </p:par>
                            </p:childTnLst>
                          </p:cTn>
                        </p:par>
                      </p:childTnLst>
                    </p:cTn>
                  </p:par>
                  <p:par>
                    <p:cTn fill="hold" id="19">
                      <p:stCondLst>
                        <p:cond delay="indefinite"/>
                      </p:stCondLst>
                      <p:childTnLst>
                        <p:par>
                          <p:cTn fill="hold" id="20">
                            <p:stCondLst>
                              <p:cond delay="0"/>
                            </p:stCondLst>
                            <p:childTnLst>
                              <p:par>
                                <p:cTn fill="hold" id="21" nodeType="clickEffect" presetClass="entr" presetID="1" presetSubtype="0">
                                  <p:stCondLst>
                                    <p:cond delay="0"/>
                                  </p:stCondLst>
                                  <p:childTnLst>
                                    <p:set>
                                      <p:cBhvr>
                                        <p:cTn dur="1" fill="hold" id="22">
                                          <p:stCondLst>
                                            <p:cond delay="0"/>
                                          </p:stCondLst>
                                        </p:cTn>
                                        <p:tgtEl>
                                          <p:spTgt spid="253"/>
                                        </p:tgtEl>
                                        <p:attrNameLst>
                                          <p:attrName>style.visibility</p:attrName>
                                        </p:attrNameLst>
                                      </p:cBhvr>
                                      <p:to>
                                        <p:strVal val="visible"/>
                                      </p:to>
                                    </p:set>
                                  </p:childTnLst>
                                </p:cTn>
                              </p:par>
                            </p:childTnLst>
                          </p:cTn>
                        </p:par>
                      </p:childTnLst>
                    </p:cTn>
                  </p:par>
                  <p:par>
                    <p:cTn fill="hold" id="23">
                      <p:stCondLst>
                        <p:cond delay="indefinite"/>
                      </p:stCondLst>
                      <p:childTnLst>
                        <p:par>
                          <p:cTn fill="hold" id="24">
                            <p:stCondLst>
                              <p:cond delay="0"/>
                            </p:stCondLst>
                            <p:childTnLst>
                              <p:par>
                                <p:cTn fill="hold" id="25" nodeType="clickEffect" presetClass="entr" presetID="1" presetSubtype="0">
                                  <p:stCondLst>
                                    <p:cond delay="0"/>
                                  </p:stCondLst>
                                  <p:childTnLst>
                                    <p:set>
                                      <p:cBhvr>
                                        <p:cTn dur="1" fill="hold" id="26">
                                          <p:stCondLst>
                                            <p:cond delay="0"/>
                                          </p:stCondLst>
                                        </p:cTn>
                                        <p:tgtEl>
                                          <p:spTgt spid="257"/>
                                        </p:tgtEl>
                                        <p:attrNameLst>
                                          <p:attrName>style.visibility</p:attrName>
                                        </p:attrNameLst>
                                      </p:cBhvr>
                                      <p:to>
                                        <p:strVal val="visible"/>
                                      </p:to>
                                    </p:set>
                                  </p:childTnLst>
                                </p:cTn>
                              </p:par>
                            </p:childTnLst>
                          </p:cTn>
                        </p:par>
                      </p:childTnLst>
                    </p:cTn>
                  </p:par>
                  <p:par>
                    <p:cTn fill="hold" id="27">
                      <p:stCondLst>
                        <p:cond delay="indefinite"/>
                      </p:stCondLst>
                      <p:childTnLst>
                        <p:par>
                          <p:cTn fill="hold" id="28">
                            <p:stCondLst>
                              <p:cond delay="0"/>
                            </p:stCondLst>
                            <p:childTnLst>
                              <p:par>
                                <p:cTn fill="hold" id="29" nodeType="clickEffect" presetClass="entr" presetID="1" presetSubtype="0">
                                  <p:stCondLst>
                                    <p:cond delay="0"/>
                                  </p:stCondLst>
                                  <p:childTnLst>
                                    <p:set>
                                      <p:cBhvr>
                                        <p:cTn dur="1" fill="hold" id="30">
                                          <p:stCondLst>
                                            <p:cond delay="0"/>
                                          </p:stCondLst>
                                        </p:cTn>
                                        <p:tgtEl>
                                          <p:spTgt spid="255"/>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grpId="0" spid="54"/>
      <p:bldP animBg="1" grpId="0" spid="55"/>
    </p:bldLst>
  </p:timing>
</p:sld>
</file>

<file path=ppt/slides/slide1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191" name="TextBox 190">
            <a:extLst>
              <a:ext uri="{FF2B5EF4-FFF2-40B4-BE49-F238E27FC236}">
                <a16:creationId xmlns:a16="http://schemas.microsoft.com/office/drawing/2014/main" id="{386ECB51-8C53-4AF2-A97A-E3E658F3FF12}"/>
              </a:ext>
            </a:extLst>
          </p:cNvPr>
          <p:cNvSpPr txBox="1"/>
          <p:nvPr/>
        </p:nvSpPr>
        <p:spPr>
          <a:xfrm>
            <a:off x="6903752" y="4318151"/>
            <a:ext cx="2388346" cy="307777"/>
          </a:xfrm>
          <a:prstGeom prst="rect">
            <a:avLst/>
          </a:prstGeom>
          <a:noFill/>
        </p:spPr>
        <p:txBody>
          <a:bodyPr rtlCol="0" wrap="square">
            <a:spAutoFit/>
          </a:bodyPr>
          <a:lstStyle/>
          <a:p>
            <a:pPr algn="ctr"/>
            <a:r>
              <a:rPr b="1" dirty="0" lang="en-IN" sz="1400">
                <a:latin charset="0" panose="02020603050405020304" pitchFamily="18" typeface="Times New Roman"/>
                <a:cs charset="0" panose="02020603050405020304" pitchFamily="18" typeface="Times New Roman"/>
              </a:rPr>
              <a:t>Host Computer</a:t>
            </a:r>
          </a:p>
        </p:txBody>
      </p:sp>
      <p:sp>
        <p:nvSpPr>
          <p:cNvPr id="192" name="Rectangle 191">
            <a:extLst>
              <a:ext uri="{FF2B5EF4-FFF2-40B4-BE49-F238E27FC236}">
                <a16:creationId xmlns:a16="http://schemas.microsoft.com/office/drawing/2014/main" id="{66D43D75-7A86-48FF-917F-9F7443D1D516}"/>
              </a:ext>
            </a:extLst>
          </p:cNvPr>
          <p:cNvSpPr/>
          <p:nvPr/>
        </p:nvSpPr>
        <p:spPr>
          <a:xfrm>
            <a:off x="4546889" y="2232071"/>
            <a:ext cx="7549198" cy="2093481"/>
          </a:xfrm>
          <a:prstGeom prst="rect">
            <a:avLst/>
          </a:prstGeom>
          <a:ln w="9525">
            <a:solidFill>
              <a:schemeClr val="tx1"/>
            </a:solidFill>
          </a:ln>
        </p:spPr>
        <p:style>
          <a:lnRef idx="2">
            <a:schemeClr val="accent6"/>
          </a:lnRef>
          <a:fillRef idx="1">
            <a:schemeClr val="lt1"/>
          </a:fillRef>
          <a:effectRef idx="0">
            <a:schemeClr val="accent6"/>
          </a:effectRef>
          <a:fontRef idx="minor">
            <a:schemeClr val="dk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dirty="0" lang="en-IN" sz="1400">
              <a:solidFill>
                <a:schemeClr val="tx1"/>
              </a:solidFill>
            </a:endParaRPr>
          </a:p>
        </p:txBody>
      </p:sp>
      <p:cxnSp>
        <p:nvCxnSpPr>
          <p:cNvPr id="194" name="Straight Arrow Connector 193">
            <a:extLst>
              <a:ext uri="{FF2B5EF4-FFF2-40B4-BE49-F238E27FC236}">
                <a16:creationId xmlns:a16="http://schemas.microsoft.com/office/drawing/2014/main" id="{087CE91B-B37B-493D-9588-72B1CEBFA199}"/>
              </a:ext>
            </a:extLst>
          </p:cNvPr>
          <p:cNvCxnSpPr>
            <a:cxnSpLocks/>
          </p:cNvCxnSpPr>
          <p:nvPr/>
        </p:nvCxnSpPr>
        <p:spPr>
          <a:xfrm>
            <a:off x="8107774" y="3685456"/>
            <a:ext cx="2237" cy="710"/>
          </a:xfrm>
          <a:prstGeom prst="straightConnector1">
            <a:avLst/>
          </a:prstGeom>
          <a:ln>
            <a:headEnd len="sm" w="sm"/>
            <a:tailEnd len="sm" type="stealth" w="sm"/>
          </a:ln>
        </p:spPr>
        <p:style>
          <a:lnRef idx="1">
            <a:schemeClr val="dk1"/>
          </a:lnRef>
          <a:fillRef idx="0">
            <a:schemeClr val="dk1"/>
          </a:fillRef>
          <a:effectRef idx="0">
            <a:schemeClr val="dk1"/>
          </a:effectRef>
          <a:fontRef idx="minor">
            <a:schemeClr val="tx1"/>
          </a:fontRef>
        </p:style>
      </p:cxnSp>
      <p:cxnSp>
        <p:nvCxnSpPr>
          <p:cNvPr id="196" name="Straight Arrow Connector 195">
            <a:extLst>
              <a:ext uri="{FF2B5EF4-FFF2-40B4-BE49-F238E27FC236}">
                <a16:creationId xmlns:a16="http://schemas.microsoft.com/office/drawing/2014/main" id="{C8EFD30A-89E9-43AA-BAE4-0E825B382FF0}"/>
              </a:ext>
            </a:extLst>
          </p:cNvPr>
          <p:cNvCxnSpPr>
            <a:cxnSpLocks/>
          </p:cNvCxnSpPr>
          <p:nvPr/>
        </p:nvCxnSpPr>
        <p:spPr>
          <a:xfrm flipH="1" flipV="1">
            <a:off x="10799485" y="3679228"/>
            <a:ext cx="323" cy="10370"/>
          </a:xfrm>
          <a:prstGeom prst="straightConnector1">
            <a:avLst/>
          </a:prstGeom>
          <a:ln>
            <a:headEnd len="sm" w="sm"/>
            <a:tailEnd len="sm" type="stealth" w="sm"/>
          </a:ln>
        </p:spPr>
        <p:style>
          <a:lnRef idx="1">
            <a:schemeClr val="dk1"/>
          </a:lnRef>
          <a:fillRef idx="0">
            <a:schemeClr val="dk1"/>
          </a:fillRef>
          <a:effectRef idx="0">
            <a:schemeClr val="dk1"/>
          </a:effectRef>
          <a:fontRef idx="minor">
            <a:schemeClr val="tx1"/>
          </a:fontRef>
        </p:style>
      </p:cxnSp>
      <p:grpSp>
        <p:nvGrpSpPr>
          <p:cNvPr id="253" name="Group 252">
            <a:extLst>
              <a:ext uri="{FF2B5EF4-FFF2-40B4-BE49-F238E27FC236}">
                <a16:creationId xmlns:a16="http://schemas.microsoft.com/office/drawing/2014/main" id="{54A67D0C-3945-426D-9A4E-EA53C6BCCC4A}"/>
              </a:ext>
            </a:extLst>
          </p:cNvPr>
          <p:cNvGrpSpPr/>
          <p:nvPr/>
        </p:nvGrpSpPr>
        <p:grpSpPr>
          <a:xfrm>
            <a:off x="6343334" y="2311124"/>
            <a:ext cx="3433909" cy="1417836"/>
            <a:chOff x="6343334" y="2311124"/>
            <a:chExt cx="3433909" cy="1417836"/>
          </a:xfrm>
        </p:grpSpPr>
        <p:sp>
          <p:nvSpPr>
            <p:cNvPr id="199" name="TextBox 198">
              <a:extLst>
                <a:ext uri="{FF2B5EF4-FFF2-40B4-BE49-F238E27FC236}">
                  <a16:creationId xmlns:a16="http://schemas.microsoft.com/office/drawing/2014/main" id="{BBA3E428-CBF2-48E1-A98B-33E446D4C8FF}"/>
                </a:ext>
              </a:extLst>
            </p:cNvPr>
            <p:cNvSpPr txBox="1"/>
            <p:nvPr/>
          </p:nvSpPr>
          <p:spPr>
            <a:xfrm>
              <a:off x="6429964" y="2559749"/>
              <a:ext cx="3347279" cy="307777"/>
            </a:xfrm>
            <a:prstGeom prst="rect">
              <a:avLst/>
            </a:prstGeom>
            <a:noFill/>
          </p:spPr>
          <p:txBody>
            <a:bodyPr rtlCol="0" wrap="square">
              <a:spAutoFit/>
            </a:bodyPr>
            <a:lstStyle/>
            <a:p>
              <a:pPr algn="ctr"/>
              <a:r>
                <a:rPr b="1" dirty="0" lang="en-IN" sz="1400">
                  <a:latin charset="0" panose="02020603050405020304" pitchFamily="18" typeface="Times New Roman"/>
                  <a:cs charset="0" panose="02020603050405020304" pitchFamily="18" typeface="Times New Roman"/>
                </a:rPr>
                <a:t>Human Artefacts Removal</a:t>
              </a:r>
            </a:p>
          </p:txBody>
        </p:sp>
        <p:sp>
          <p:nvSpPr>
            <p:cNvPr id="207" name="Rectangle 206">
              <a:extLst>
                <a:ext uri="{FF2B5EF4-FFF2-40B4-BE49-F238E27FC236}">
                  <a16:creationId xmlns:a16="http://schemas.microsoft.com/office/drawing/2014/main" id="{7BCF9C41-80A9-4ABF-B207-72B03A080A0C}"/>
                </a:ext>
              </a:extLst>
            </p:cNvPr>
            <p:cNvSpPr/>
            <p:nvPr/>
          </p:nvSpPr>
          <p:spPr>
            <a:xfrm>
              <a:off x="6903752" y="2311124"/>
              <a:ext cx="2399705" cy="330508"/>
            </a:xfrm>
            <a:prstGeom prst="rect">
              <a:avLst/>
            </a:prstGeom>
            <a:solidFill>
              <a:schemeClr val="accent6">
                <a:lumMod val="40000"/>
                <a:lumOff val="60000"/>
              </a:schemeClr>
            </a:solidFill>
            <a:ln w="9525">
              <a:solidFill>
                <a:schemeClr val="tx1"/>
              </a:solidFill>
            </a:ln>
          </p:spPr>
          <p:style>
            <a:lnRef idx="2">
              <a:schemeClr val="accent6"/>
            </a:lnRef>
            <a:fillRef idx="1">
              <a:schemeClr val="lt1"/>
            </a:fillRef>
            <a:effectRef idx="0">
              <a:schemeClr val="accent6"/>
            </a:effectRef>
            <a:fontRef idx="minor">
              <a:schemeClr val="dk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dirty="0" lang="en-IN" sz="1400">
                <a:solidFill>
                  <a:schemeClr val="tx1"/>
                </a:solidFill>
              </a:endParaRPr>
            </a:p>
          </p:txBody>
        </p:sp>
        <p:sp>
          <p:nvSpPr>
            <p:cNvPr id="208" name="TextBox 207">
              <a:extLst>
                <a:ext uri="{FF2B5EF4-FFF2-40B4-BE49-F238E27FC236}">
                  <a16:creationId xmlns:a16="http://schemas.microsoft.com/office/drawing/2014/main" id="{C42C1B58-7279-4E5D-8545-ED95DA6E4C75}"/>
                </a:ext>
              </a:extLst>
            </p:cNvPr>
            <p:cNvSpPr txBox="1"/>
            <p:nvPr/>
          </p:nvSpPr>
          <p:spPr>
            <a:xfrm>
              <a:off x="7062274" y="2365437"/>
              <a:ext cx="2128735" cy="198696"/>
            </a:xfrm>
            <a:prstGeom prst="rect">
              <a:avLst/>
            </a:prstGeom>
            <a:solidFill>
              <a:schemeClr val="bg1"/>
            </a:solidFill>
            <a:ln w="6350">
              <a:solidFill>
                <a:schemeClr val="tx1"/>
              </a:solidFill>
              <a:prstDash val="sysDash"/>
            </a:ln>
          </p:spPr>
          <p:txBody>
            <a:bodyPr bIns="0" rtlCol="0" tIns="0" wrap="square">
              <a:noAutofit/>
            </a:bodyPr>
            <a:lstStyle/>
            <a:p>
              <a:pPr algn="ctr"/>
              <a:r>
                <a:rPr dirty="0" lang="en-IN" sz="1400">
                  <a:latin charset="0" panose="02020603050405020304" pitchFamily="18" typeface="Times New Roman"/>
                  <a:cs charset="0" panose="02020603050405020304" pitchFamily="18" typeface="Times New Roman"/>
                </a:rPr>
                <a:t>High Pass Filtering</a:t>
              </a:r>
            </a:p>
          </p:txBody>
        </p:sp>
        <p:cxnSp>
          <p:nvCxnSpPr>
            <p:cNvPr id="212" name="Connector: Elbow 211">
              <a:extLst>
                <a:ext uri="{FF2B5EF4-FFF2-40B4-BE49-F238E27FC236}">
                  <a16:creationId xmlns:a16="http://schemas.microsoft.com/office/drawing/2014/main" id="{B4DC1FBF-BA29-4EC8-BCCF-C45EDAEFCA06}"/>
                </a:ext>
              </a:extLst>
            </p:cNvPr>
            <p:cNvCxnSpPr>
              <a:cxnSpLocks/>
              <a:endCxn id="208" idx="1"/>
            </p:cNvCxnSpPr>
            <p:nvPr/>
          </p:nvCxnSpPr>
          <p:spPr>
            <a:xfrm flipV="1">
              <a:off x="6343334" y="2464787"/>
              <a:ext cx="718943" cy="1264173"/>
            </a:xfrm>
            <a:prstGeom prst="bentConnector3">
              <a:avLst>
                <a:gd fmla="val 50000" name="adj1"/>
              </a:avLst>
            </a:prstGeom>
            <a:ln w="28575">
              <a:solidFill>
                <a:srgbClr val="FF0000"/>
              </a:solidFill>
              <a:headEnd len="med" type="none" w="med"/>
              <a:tailEnd len="sm" type="triangle" w="sm"/>
            </a:ln>
          </p:spPr>
          <p:style>
            <a:lnRef idx="1">
              <a:schemeClr val="accent1"/>
            </a:lnRef>
            <a:fillRef idx="0">
              <a:schemeClr val="accent1"/>
            </a:fillRef>
            <a:effectRef idx="0">
              <a:schemeClr val="accent1"/>
            </a:effectRef>
            <a:fontRef idx="minor">
              <a:schemeClr val="tx1"/>
            </a:fontRef>
          </p:style>
        </p:cxnSp>
      </p:grpSp>
      <p:grpSp>
        <p:nvGrpSpPr>
          <p:cNvPr id="255" name="Group 254">
            <a:extLst>
              <a:ext uri="{FF2B5EF4-FFF2-40B4-BE49-F238E27FC236}">
                <a16:creationId xmlns:a16="http://schemas.microsoft.com/office/drawing/2014/main" id="{E36B4A90-49D7-4BA1-979C-9AE73108D0A7}"/>
              </a:ext>
            </a:extLst>
          </p:cNvPr>
          <p:cNvGrpSpPr/>
          <p:nvPr/>
        </p:nvGrpSpPr>
        <p:grpSpPr>
          <a:xfrm>
            <a:off x="9078109" y="2311126"/>
            <a:ext cx="3184454" cy="1533050"/>
            <a:chOff x="9078109" y="2311126"/>
            <a:chExt cx="3184454" cy="1533050"/>
          </a:xfrm>
        </p:grpSpPr>
        <p:sp>
          <p:nvSpPr>
            <p:cNvPr id="204" name="Rectangle 203">
              <a:extLst>
                <a:ext uri="{FF2B5EF4-FFF2-40B4-BE49-F238E27FC236}">
                  <a16:creationId xmlns:a16="http://schemas.microsoft.com/office/drawing/2014/main" id="{DEC8D49E-B478-424C-8BB6-900FCAA6B254}"/>
                </a:ext>
              </a:extLst>
            </p:cNvPr>
            <p:cNvSpPr/>
            <p:nvPr/>
          </p:nvSpPr>
          <p:spPr>
            <a:xfrm>
              <a:off x="9594212" y="2311126"/>
              <a:ext cx="2408225" cy="320030"/>
            </a:xfrm>
            <a:prstGeom prst="rect">
              <a:avLst/>
            </a:prstGeom>
            <a:solidFill>
              <a:schemeClr val="bg2">
                <a:lumMod val="90000"/>
              </a:schemeClr>
            </a:solidFill>
            <a:ln w="9525">
              <a:solidFill>
                <a:schemeClr val="tx1"/>
              </a:solidFill>
            </a:ln>
          </p:spPr>
          <p:style>
            <a:lnRef idx="2">
              <a:schemeClr val="accent6"/>
            </a:lnRef>
            <a:fillRef idx="1">
              <a:schemeClr val="lt1"/>
            </a:fillRef>
            <a:effectRef idx="0">
              <a:schemeClr val="accent6"/>
            </a:effectRef>
            <a:fontRef idx="minor">
              <a:schemeClr val="dk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dirty="0" lang="en-IN" sz="1400">
                <a:solidFill>
                  <a:schemeClr val="tx1"/>
                </a:solidFill>
              </a:endParaRPr>
            </a:p>
          </p:txBody>
        </p:sp>
        <p:sp>
          <p:nvSpPr>
            <p:cNvPr id="205" name="TextBox 204">
              <a:extLst>
                <a:ext uri="{FF2B5EF4-FFF2-40B4-BE49-F238E27FC236}">
                  <a16:creationId xmlns:a16="http://schemas.microsoft.com/office/drawing/2014/main" id="{61CFA349-4A80-477C-802D-0DB57E34F8AB}"/>
                </a:ext>
              </a:extLst>
            </p:cNvPr>
            <p:cNvSpPr txBox="1"/>
            <p:nvPr/>
          </p:nvSpPr>
          <p:spPr>
            <a:xfrm>
              <a:off x="9371372" y="2562920"/>
              <a:ext cx="2891191" cy="307777"/>
            </a:xfrm>
            <a:prstGeom prst="rect">
              <a:avLst/>
            </a:prstGeom>
            <a:noFill/>
          </p:spPr>
          <p:txBody>
            <a:bodyPr rtlCol="0" wrap="square">
              <a:spAutoFit/>
            </a:bodyPr>
            <a:lstStyle/>
            <a:p>
              <a:pPr algn="ctr"/>
              <a:r>
                <a:rPr b="1" dirty="0" lang="en-IN" sz="1400">
                  <a:latin charset="0" panose="02020603050405020304" pitchFamily="18" typeface="Times New Roman"/>
                  <a:cs charset="0" panose="02020603050405020304" pitchFamily="18" typeface="Times New Roman"/>
                </a:rPr>
                <a:t>Unvoiced Phoneme Detection </a:t>
              </a:r>
            </a:p>
          </p:txBody>
        </p:sp>
        <p:cxnSp>
          <p:nvCxnSpPr>
            <p:cNvPr id="206" name="Connector: Elbow 205">
              <a:extLst>
                <a:ext uri="{FF2B5EF4-FFF2-40B4-BE49-F238E27FC236}">
                  <a16:creationId xmlns:a16="http://schemas.microsoft.com/office/drawing/2014/main" id="{1D750FCB-BF98-4C3C-9C36-8101BB74A94F}"/>
                </a:ext>
              </a:extLst>
            </p:cNvPr>
            <p:cNvCxnSpPr>
              <a:cxnSpLocks/>
              <a:endCxn id="214" idx="1"/>
            </p:cNvCxnSpPr>
            <p:nvPr/>
          </p:nvCxnSpPr>
          <p:spPr>
            <a:xfrm flipV="1">
              <a:off x="9078109" y="2464785"/>
              <a:ext cx="649848" cy="1379391"/>
            </a:xfrm>
            <a:prstGeom prst="bentConnector3">
              <a:avLst>
                <a:gd fmla="val 50000" name="adj1"/>
              </a:avLst>
            </a:prstGeom>
            <a:ln w="28575">
              <a:solidFill>
                <a:srgbClr val="FF0000"/>
              </a:solidFill>
              <a:headEnd len="med" type="none" w="med"/>
              <a:tailEnd len="sm" type="triangle" w="sm"/>
            </a:ln>
          </p:spPr>
          <p:style>
            <a:lnRef idx="1">
              <a:schemeClr val="accent1"/>
            </a:lnRef>
            <a:fillRef idx="0">
              <a:schemeClr val="accent1"/>
            </a:fillRef>
            <a:effectRef idx="0">
              <a:schemeClr val="accent1"/>
            </a:effectRef>
            <a:fontRef idx="minor">
              <a:schemeClr val="tx1"/>
            </a:fontRef>
          </p:style>
        </p:cxnSp>
        <p:sp>
          <p:nvSpPr>
            <p:cNvPr id="214" name="TextBox 213">
              <a:extLst>
                <a:ext uri="{FF2B5EF4-FFF2-40B4-BE49-F238E27FC236}">
                  <a16:creationId xmlns:a16="http://schemas.microsoft.com/office/drawing/2014/main" id="{04874835-12B2-41D1-BC5F-EB78D03D4108}"/>
                </a:ext>
              </a:extLst>
            </p:cNvPr>
            <p:cNvSpPr txBox="1"/>
            <p:nvPr/>
          </p:nvSpPr>
          <p:spPr>
            <a:xfrm>
              <a:off x="9727957" y="2365437"/>
              <a:ext cx="2128733" cy="198696"/>
            </a:xfrm>
            <a:prstGeom prst="rect">
              <a:avLst/>
            </a:prstGeom>
            <a:solidFill>
              <a:schemeClr val="bg1"/>
            </a:solidFill>
            <a:ln w="6350">
              <a:solidFill>
                <a:schemeClr val="tx1"/>
              </a:solidFill>
              <a:prstDash val="sysDash"/>
            </a:ln>
          </p:spPr>
          <p:txBody>
            <a:bodyPr bIns="0" rtlCol="0" tIns="0" wrap="square">
              <a:noAutofit/>
            </a:bodyPr>
            <a:lstStyle/>
            <a:p>
              <a:pPr algn="ctr"/>
              <a:r>
                <a:rPr dirty="0" lang="en-IN" sz="1400">
                  <a:latin charset="0" panose="02020603050405020304" pitchFamily="18" typeface="Times New Roman"/>
                  <a:cs charset="0" panose="02020603050405020304" pitchFamily="18" typeface="Times New Roman"/>
                </a:rPr>
                <a:t>Spectrum Area Selection</a:t>
              </a:r>
            </a:p>
          </p:txBody>
        </p:sp>
      </p:grpSp>
      <p:grpSp>
        <p:nvGrpSpPr>
          <p:cNvPr id="252" name="Group 251">
            <a:extLst>
              <a:ext uri="{FF2B5EF4-FFF2-40B4-BE49-F238E27FC236}">
                <a16:creationId xmlns:a16="http://schemas.microsoft.com/office/drawing/2014/main" id="{FC4D90EC-3D62-4F5A-BD26-867273884569}"/>
              </a:ext>
            </a:extLst>
          </p:cNvPr>
          <p:cNvGrpSpPr/>
          <p:nvPr/>
        </p:nvGrpSpPr>
        <p:grpSpPr>
          <a:xfrm>
            <a:off x="4579444" y="2308790"/>
            <a:ext cx="2008026" cy="1967027"/>
            <a:chOff x="4579444" y="2308790"/>
            <a:chExt cx="2008026" cy="1967027"/>
          </a:xfrm>
        </p:grpSpPr>
        <p:sp>
          <p:nvSpPr>
            <p:cNvPr id="197" name="Rectangle 196">
              <a:extLst>
                <a:ext uri="{FF2B5EF4-FFF2-40B4-BE49-F238E27FC236}">
                  <a16:creationId xmlns:a16="http://schemas.microsoft.com/office/drawing/2014/main" id="{0906D184-BBD7-4B11-B840-4B148ECA1325}"/>
                </a:ext>
              </a:extLst>
            </p:cNvPr>
            <p:cNvSpPr/>
            <p:nvPr/>
          </p:nvSpPr>
          <p:spPr>
            <a:xfrm>
              <a:off x="4637723" y="2308790"/>
              <a:ext cx="1904123" cy="1697737"/>
            </a:xfrm>
            <a:prstGeom prst="rect">
              <a:avLst/>
            </a:prstGeom>
            <a:solidFill>
              <a:schemeClr val="accent2">
                <a:lumMod val="20000"/>
                <a:lumOff val="80000"/>
              </a:schemeClr>
            </a:solidFill>
            <a:ln w="9525">
              <a:solidFill>
                <a:schemeClr val="tx1"/>
              </a:solidFill>
            </a:ln>
          </p:spPr>
          <p:style>
            <a:lnRef idx="2">
              <a:schemeClr val="accent6"/>
            </a:lnRef>
            <a:fillRef idx="1">
              <a:schemeClr val="lt1"/>
            </a:fillRef>
            <a:effectRef idx="0">
              <a:schemeClr val="accent6"/>
            </a:effectRef>
            <a:fontRef idx="minor">
              <a:schemeClr val="dk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dirty="0" lang="en-IN" sz="1400">
                <a:solidFill>
                  <a:schemeClr val="tx1"/>
                </a:solidFill>
              </a:endParaRPr>
            </a:p>
          </p:txBody>
        </p:sp>
        <p:sp>
          <p:nvSpPr>
            <p:cNvPr id="198" name="TextBox 197">
              <a:extLst>
                <a:ext uri="{FF2B5EF4-FFF2-40B4-BE49-F238E27FC236}">
                  <a16:creationId xmlns:a16="http://schemas.microsoft.com/office/drawing/2014/main" id="{E8B83792-6039-49E1-BAFD-4062D4EC2A8D}"/>
                </a:ext>
              </a:extLst>
            </p:cNvPr>
            <p:cNvSpPr txBox="1"/>
            <p:nvPr/>
          </p:nvSpPr>
          <p:spPr>
            <a:xfrm>
              <a:off x="4579444" y="3968040"/>
              <a:ext cx="2008026" cy="307777"/>
            </a:xfrm>
            <a:prstGeom prst="rect">
              <a:avLst/>
            </a:prstGeom>
            <a:noFill/>
          </p:spPr>
          <p:txBody>
            <a:bodyPr rtlCol="0" wrap="square">
              <a:spAutoFit/>
            </a:bodyPr>
            <a:lstStyle/>
            <a:p>
              <a:pPr algn="ctr"/>
              <a:r>
                <a:rPr b="1" dirty="0" lang="en-IN" sz="1400">
                  <a:latin charset="0" panose="02020603050405020304" pitchFamily="18" typeface="Times New Roman"/>
                  <a:cs charset="0" panose="02020603050405020304" pitchFamily="18" typeface="Times New Roman"/>
                </a:rPr>
                <a:t>Pre-processing</a:t>
              </a:r>
            </a:p>
          </p:txBody>
        </p:sp>
        <p:cxnSp>
          <p:nvCxnSpPr>
            <p:cNvPr id="209" name="Straight Arrow Connector 208">
              <a:extLst>
                <a:ext uri="{FF2B5EF4-FFF2-40B4-BE49-F238E27FC236}">
                  <a16:creationId xmlns:a16="http://schemas.microsoft.com/office/drawing/2014/main" id="{0C3B3CA8-2732-48E8-836F-2C11548B3644}"/>
                </a:ext>
              </a:extLst>
            </p:cNvPr>
            <p:cNvCxnSpPr>
              <a:cxnSpLocks/>
              <a:stCxn id="215" idx="2"/>
              <a:endCxn id="216" idx="0"/>
            </p:cNvCxnSpPr>
            <p:nvPr/>
          </p:nvCxnSpPr>
          <p:spPr>
            <a:xfrm>
              <a:off x="5582275" y="2740355"/>
              <a:ext cx="158" cy="205249"/>
            </a:xfrm>
            <a:prstGeom prst="straightConnector1">
              <a:avLst/>
            </a:prstGeom>
            <a:ln>
              <a:headEnd len="sm" w="sm"/>
              <a:tailEnd len="sm" type="stealth" w="sm"/>
            </a:ln>
          </p:spPr>
          <p:style>
            <a:lnRef idx="1">
              <a:schemeClr val="dk1"/>
            </a:lnRef>
            <a:fillRef idx="0">
              <a:schemeClr val="dk1"/>
            </a:fillRef>
            <a:effectRef idx="0">
              <a:schemeClr val="dk1"/>
            </a:effectRef>
            <a:fontRef idx="minor">
              <a:schemeClr val="tx1"/>
            </a:fontRef>
          </p:style>
        </p:cxnSp>
        <p:sp>
          <p:nvSpPr>
            <p:cNvPr id="215" name="TextBox 214">
              <a:extLst>
                <a:ext uri="{FF2B5EF4-FFF2-40B4-BE49-F238E27FC236}">
                  <a16:creationId xmlns:a16="http://schemas.microsoft.com/office/drawing/2014/main" id="{960DE244-5581-416E-A169-19233094AEB8}"/>
                </a:ext>
              </a:extLst>
            </p:cNvPr>
            <p:cNvSpPr txBox="1"/>
            <p:nvPr/>
          </p:nvSpPr>
          <p:spPr>
            <a:xfrm>
              <a:off x="4742916" y="2422669"/>
              <a:ext cx="1678716" cy="317686"/>
            </a:xfrm>
            <a:prstGeom prst="rect">
              <a:avLst/>
            </a:prstGeom>
            <a:solidFill>
              <a:schemeClr val="bg1"/>
            </a:solidFill>
            <a:ln w="6350">
              <a:solidFill>
                <a:schemeClr val="tx1"/>
              </a:solidFill>
              <a:prstDash val="sysDash"/>
            </a:ln>
          </p:spPr>
          <p:txBody>
            <a:bodyPr anchor="ctr" bIns="0" rtlCol="0" tIns="0" wrap="square">
              <a:noAutofit/>
            </a:bodyPr>
            <a:lstStyle/>
            <a:p>
              <a:pPr algn="ctr"/>
              <a:r>
                <a:rPr dirty="0" lang="en-IN" sz="1400">
                  <a:latin charset="0" panose="02020603050405020304" pitchFamily="18" typeface="Times New Roman"/>
                  <a:cs charset="0" panose="02020603050405020304" pitchFamily="18" typeface="Times New Roman"/>
                </a:rPr>
                <a:t>Windowing</a:t>
              </a:r>
            </a:p>
          </p:txBody>
        </p:sp>
        <p:sp>
          <p:nvSpPr>
            <p:cNvPr id="216" name="TextBox 215">
              <a:extLst>
                <a:ext uri="{FF2B5EF4-FFF2-40B4-BE49-F238E27FC236}">
                  <a16:creationId xmlns:a16="http://schemas.microsoft.com/office/drawing/2014/main" id="{FD518AEF-967D-4244-8891-3A4EFB277E0C}"/>
                </a:ext>
              </a:extLst>
            </p:cNvPr>
            <p:cNvSpPr txBox="1"/>
            <p:nvPr/>
          </p:nvSpPr>
          <p:spPr>
            <a:xfrm>
              <a:off x="4743074" y="2945604"/>
              <a:ext cx="1678716" cy="388351"/>
            </a:xfrm>
            <a:prstGeom prst="rect">
              <a:avLst/>
            </a:prstGeom>
            <a:solidFill>
              <a:schemeClr val="bg1"/>
            </a:solidFill>
            <a:ln w="6350">
              <a:solidFill>
                <a:schemeClr val="tx1"/>
              </a:solidFill>
              <a:prstDash val="sysDash"/>
            </a:ln>
          </p:spPr>
          <p:txBody>
            <a:bodyPr anchor="ctr" bIns="0" rtlCol="0" tIns="0" wrap="square">
              <a:noAutofit/>
            </a:bodyPr>
            <a:lstStyle/>
            <a:p>
              <a:pPr algn="ctr"/>
              <a:r>
                <a:rPr dirty="0" lang="en-IN" sz="1400">
                  <a:latin charset="0" panose="02020603050405020304" pitchFamily="18" typeface="Times New Roman"/>
                  <a:cs charset="0" panose="02020603050405020304" pitchFamily="18" typeface="Times New Roman"/>
                </a:rPr>
                <a:t>Offset Removal</a:t>
              </a:r>
            </a:p>
          </p:txBody>
        </p:sp>
        <p:sp>
          <p:nvSpPr>
            <p:cNvPr id="217" name="TextBox 216">
              <a:extLst>
                <a:ext uri="{FF2B5EF4-FFF2-40B4-BE49-F238E27FC236}">
                  <a16:creationId xmlns:a16="http://schemas.microsoft.com/office/drawing/2014/main" id="{47ECC6AD-CA4F-4F6A-9CAE-8B2264DCE317}"/>
                </a:ext>
              </a:extLst>
            </p:cNvPr>
            <p:cNvSpPr txBox="1"/>
            <p:nvPr/>
          </p:nvSpPr>
          <p:spPr>
            <a:xfrm>
              <a:off x="4742916" y="3540501"/>
              <a:ext cx="1678716" cy="419051"/>
            </a:xfrm>
            <a:prstGeom prst="rect">
              <a:avLst/>
            </a:prstGeom>
            <a:solidFill>
              <a:schemeClr val="bg1"/>
            </a:solidFill>
            <a:ln w="6350">
              <a:solidFill>
                <a:schemeClr val="tx1"/>
              </a:solidFill>
              <a:prstDash val="sysDash"/>
            </a:ln>
          </p:spPr>
          <p:txBody>
            <a:bodyPr bIns="0" rtlCol="0" tIns="0" wrap="square">
              <a:noAutofit/>
            </a:bodyPr>
            <a:lstStyle/>
            <a:p>
              <a:pPr algn="ctr"/>
              <a:r>
                <a:rPr dirty="0" lang="en-IN" sz="1400">
                  <a:latin charset="0" panose="02020603050405020304" pitchFamily="18" typeface="Times New Roman"/>
                  <a:cs charset="0" panose="02020603050405020304" pitchFamily="18" typeface="Times New Roman"/>
                </a:rPr>
                <a:t>Mean Average Filtering</a:t>
              </a:r>
            </a:p>
          </p:txBody>
        </p:sp>
        <p:cxnSp>
          <p:nvCxnSpPr>
            <p:cNvPr id="218" name="Straight Arrow Connector 217">
              <a:extLst>
                <a:ext uri="{FF2B5EF4-FFF2-40B4-BE49-F238E27FC236}">
                  <a16:creationId xmlns:a16="http://schemas.microsoft.com/office/drawing/2014/main" id="{2805226F-17F3-49DF-BF9C-6B4064B7976B}"/>
                </a:ext>
              </a:extLst>
            </p:cNvPr>
            <p:cNvCxnSpPr>
              <a:cxnSpLocks/>
              <a:stCxn id="216" idx="2"/>
              <a:endCxn id="217" idx="0"/>
            </p:cNvCxnSpPr>
            <p:nvPr/>
          </p:nvCxnSpPr>
          <p:spPr>
            <a:xfrm flipH="1">
              <a:off x="5582274" y="3333955"/>
              <a:ext cx="158" cy="206546"/>
            </a:xfrm>
            <a:prstGeom prst="straightConnector1">
              <a:avLst/>
            </a:prstGeom>
            <a:ln>
              <a:headEnd len="sm" w="sm"/>
              <a:tailEnd len="sm" type="stealth" w="sm"/>
            </a:ln>
          </p:spPr>
          <p:style>
            <a:lnRef idx="1">
              <a:schemeClr val="dk1"/>
            </a:lnRef>
            <a:fillRef idx="0">
              <a:schemeClr val="dk1"/>
            </a:fillRef>
            <a:effectRef idx="0">
              <a:schemeClr val="dk1"/>
            </a:effectRef>
            <a:fontRef idx="minor">
              <a:schemeClr val="tx1"/>
            </a:fontRef>
          </p:style>
        </p:cxnSp>
      </p:grpSp>
      <p:grpSp>
        <p:nvGrpSpPr>
          <p:cNvPr id="246" name="Group 245">
            <a:extLst>
              <a:ext uri="{FF2B5EF4-FFF2-40B4-BE49-F238E27FC236}">
                <a16:creationId xmlns:a16="http://schemas.microsoft.com/office/drawing/2014/main" id="{EDDB63E4-3099-456D-ADC3-70885E6C9C9B}"/>
              </a:ext>
            </a:extLst>
          </p:cNvPr>
          <p:cNvGrpSpPr/>
          <p:nvPr/>
        </p:nvGrpSpPr>
        <p:grpSpPr>
          <a:xfrm>
            <a:off x="98473" y="2308790"/>
            <a:ext cx="3716859" cy="2317138"/>
            <a:chOff x="98473" y="2308790"/>
            <a:chExt cx="3716859" cy="2317138"/>
          </a:xfrm>
        </p:grpSpPr>
        <p:grpSp>
          <p:nvGrpSpPr>
            <p:cNvPr id="213" name="Group 212">
              <a:extLst>
                <a:ext uri="{FF2B5EF4-FFF2-40B4-BE49-F238E27FC236}">
                  <a16:creationId xmlns:a16="http://schemas.microsoft.com/office/drawing/2014/main" id="{508E5FB9-B94A-4359-AF3D-8CA267798EF5}"/>
                </a:ext>
              </a:extLst>
            </p:cNvPr>
            <p:cNvGrpSpPr/>
            <p:nvPr/>
          </p:nvGrpSpPr>
          <p:grpSpPr>
            <a:xfrm>
              <a:off x="98473" y="2308790"/>
              <a:ext cx="1600252" cy="1596905"/>
              <a:chOff x="127000" y="144890"/>
              <a:chExt cx="661097" cy="741715"/>
            </a:xfrm>
          </p:grpSpPr>
          <p:grpSp>
            <p:nvGrpSpPr>
              <p:cNvPr id="238" name="Group 237">
                <a:extLst>
                  <a:ext uri="{FF2B5EF4-FFF2-40B4-BE49-F238E27FC236}">
                    <a16:creationId xmlns:a16="http://schemas.microsoft.com/office/drawing/2014/main" id="{F48266F6-4CA7-4FC7-B64D-2CA832CDA0F2}"/>
                  </a:ext>
                </a:extLst>
              </p:cNvPr>
              <p:cNvGrpSpPr/>
              <p:nvPr/>
            </p:nvGrpSpPr>
            <p:grpSpPr>
              <a:xfrm>
                <a:off x="127000" y="144890"/>
                <a:ext cx="562647" cy="741715"/>
                <a:chOff x="127000" y="144890"/>
                <a:chExt cx="562647" cy="741715"/>
              </a:xfrm>
            </p:grpSpPr>
            <p:grpSp>
              <p:nvGrpSpPr>
                <p:cNvPr id="240" name="Group 239">
                  <a:extLst>
                    <a:ext uri="{FF2B5EF4-FFF2-40B4-BE49-F238E27FC236}">
                      <a16:creationId xmlns:a16="http://schemas.microsoft.com/office/drawing/2014/main" id="{A9444132-FA79-4E6F-BF60-E270CB1AC490}"/>
                    </a:ext>
                  </a:extLst>
                </p:cNvPr>
                <p:cNvGrpSpPr/>
                <p:nvPr/>
              </p:nvGrpSpPr>
              <p:grpSpPr>
                <a:xfrm>
                  <a:off x="127000" y="144890"/>
                  <a:ext cx="562647" cy="741715"/>
                  <a:chOff x="127001" y="144890"/>
                  <a:chExt cx="486926" cy="615571"/>
                </a:xfrm>
              </p:grpSpPr>
              <p:pic>
                <p:nvPicPr>
                  <p:cNvPr id="242" name="Picture 7">
                    <a:extLst>
                      <a:ext uri="{FF2B5EF4-FFF2-40B4-BE49-F238E27FC236}">
                        <a16:creationId xmlns:a16="http://schemas.microsoft.com/office/drawing/2014/main" id="{45D0451C-EA2D-41EC-8368-98BC3F41E20C}"/>
                      </a:ext>
                    </a:extLst>
                  </p:cNvPr>
                  <p:cNvPicPr>
                    <a:picLocks noChangeArrowheads="1"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flipH="1">
                    <a:off x="127001" y="144890"/>
                    <a:ext cx="486926" cy="615571"/>
                  </a:xfrm>
                  <a:prstGeom prst="rect">
                    <a:avLst/>
                  </a:prstGeom>
                  <a:noFill/>
                  <a:extLst>
                    <a:ext uri="{909E8E84-426E-40DD-AFC4-6F175D3DCCD1}">
                      <a14:hiddenFill xmlns:a14="http://schemas.microsoft.com/office/drawing/2010/main">
                        <a:solidFill>
                          <a:srgbClr val="FFFFFF"/>
                        </a:solidFill>
                      </a14:hiddenFill>
                    </a:ext>
                  </a:extLst>
                </p:spPr>
              </p:pic>
              <p:pic>
                <p:nvPicPr>
                  <p:cNvPr id="243" name="Picture 9">
                    <a:extLst>
                      <a:ext uri="{FF2B5EF4-FFF2-40B4-BE49-F238E27FC236}">
                        <a16:creationId xmlns:a16="http://schemas.microsoft.com/office/drawing/2014/main" id="{0ADE2E83-ED18-4A31-8FDE-23F2D1DD2825}"/>
                      </a:ext>
                    </a:extLst>
                  </p:cNvPr>
                  <p:cNvPicPr>
                    <a:picLocks noChangeArrowheads="1" noChangeAspect="1"/>
                  </p:cNvPicPr>
                  <p:nvPr/>
                </p:nvPicPr>
                <p:blipFill rotWithShape="1">
                  <a:blip r:embed="rId4">
                    <a:extLst>
                      <a:ext uri="{28A0092B-C50C-407E-A947-70E740481C1C}">
                        <a14:useLocalDpi xmlns:a14="http://schemas.microsoft.com/office/drawing/2010/main" val="0"/>
                      </a:ext>
                    </a:extLst>
                  </a:blip>
                  <a:srcRect b="92" l="108" r="49" t="68"/>
                  <a:stretch/>
                </p:blipFill>
                <p:spPr bwMode="auto">
                  <a:xfrm>
                    <a:off x="198928" y="313493"/>
                    <a:ext cx="115108" cy="111236"/>
                  </a:xfrm>
                  <a:prstGeom prst="rect">
                    <a:avLst/>
                  </a:prstGeom>
                  <a:noFill/>
                  <a:extLst>
                    <a:ext uri="{909E8E84-426E-40DD-AFC4-6F175D3DCCD1}">
                      <a14:hiddenFill xmlns:a14="http://schemas.microsoft.com/office/drawing/2010/main">
                        <a:solidFill>
                          <a:srgbClr val="FFFFFF"/>
                        </a:solidFill>
                      </a14:hiddenFill>
                    </a:ext>
                  </a:extLst>
                </p:spPr>
              </p:pic>
            </p:grpSp>
            <p:sp>
              <p:nvSpPr>
                <p:cNvPr id="241" name="Oval 240">
                  <a:extLst>
                    <a:ext uri="{FF2B5EF4-FFF2-40B4-BE49-F238E27FC236}">
                      <a16:creationId xmlns:a16="http://schemas.microsoft.com/office/drawing/2014/main" id="{D2E71ACC-90C5-4446-AD05-575D8C7F56EB}"/>
                    </a:ext>
                  </a:extLst>
                </p:cNvPr>
                <p:cNvSpPr/>
                <p:nvPr/>
              </p:nvSpPr>
              <p:spPr>
                <a:xfrm>
                  <a:off x="405688" y="547813"/>
                  <a:ext cx="45719" cy="62338"/>
                </a:xfrm>
                <a:prstGeom prst="ellips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IN" sz="1400"/>
                </a:p>
              </p:txBody>
            </p:sp>
          </p:grpSp>
          <p:cxnSp>
            <p:nvCxnSpPr>
              <p:cNvPr id="239" name="Straight Arrow Connector 238">
                <a:extLst>
                  <a:ext uri="{FF2B5EF4-FFF2-40B4-BE49-F238E27FC236}">
                    <a16:creationId xmlns:a16="http://schemas.microsoft.com/office/drawing/2014/main" id="{3891F69B-A131-4582-B920-24B00085BAB2}"/>
                  </a:ext>
                </a:extLst>
              </p:cNvPr>
              <p:cNvCxnSpPr>
                <a:cxnSpLocks/>
              </p:cNvCxnSpPr>
              <p:nvPr/>
            </p:nvCxnSpPr>
            <p:spPr>
              <a:xfrm flipH="1">
                <a:off x="440252" y="598568"/>
                <a:ext cx="347845" cy="3391"/>
              </a:xfrm>
              <a:prstGeom prst="straightConnector1">
                <a:avLst/>
              </a:prstGeom>
              <a:ln w="38100">
                <a:headEnd len="med" type="none" w="med"/>
                <a:tailEnd len="med" type="triangle" w="med"/>
              </a:ln>
            </p:spPr>
            <p:style>
              <a:lnRef idx="3">
                <a:schemeClr val="dk1"/>
              </a:lnRef>
              <a:fillRef idx="0">
                <a:schemeClr val="dk1"/>
              </a:fillRef>
              <a:effectRef idx="2">
                <a:schemeClr val="dk1"/>
              </a:effectRef>
              <a:fontRef idx="minor">
                <a:schemeClr val="tx1"/>
              </a:fontRef>
            </p:style>
          </p:cxnSp>
        </p:grpSp>
        <p:grpSp>
          <p:nvGrpSpPr>
            <p:cNvPr id="230" name="Group 229">
              <a:extLst>
                <a:ext uri="{FF2B5EF4-FFF2-40B4-BE49-F238E27FC236}">
                  <a16:creationId xmlns:a16="http://schemas.microsoft.com/office/drawing/2014/main" id="{57AC01D2-0BAB-40CF-A49D-530007CE0BE6}"/>
                </a:ext>
              </a:extLst>
            </p:cNvPr>
            <p:cNvGrpSpPr/>
            <p:nvPr/>
          </p:nvGrpSpPr>
          <p:grpSpPr>
            <a:xfrm>
              <a:off x="1260785" y="2308790"/>
              <a:ext cx="2554547" cy="2317138"/>
              <a:chOff x="160238" y="228989"/>
              <a:chExt cx="812063" cy="1119897"/>
            </a:xfrm>
          </p:grpSpPr>
          <p:sp>
            <p:nvSpPr>
              <p:cNvPr id="236" name="Rectangle 235">
                <a:extLst>
                  <a:ext uri="{FF2B5EF4-FFF2-40B4-BE49-F238E27FC236}">
                    <a16:creationId xmlns:a16="http://schemas.microsoft.com/office/drawing/2014/main" id="{36C04FD8-2861-4C8A-957F-01A21CD9BF13}"/>
                  </a:ext>
                </a:extLst>
              </p:cNvPr>
              <p:cNvSpPr/>
              <p:nvPr/>
            </p:nvSpPr>
            <p:spPr>
              <a:xfrm>
                <a:off x="262436" y="228989"/>
                <a:ext cx="607884" cy="969050"/>
              </a:xfrm>
              <a:prstGeom prst="rect">
                <a:avLst/>
              </a:prstGeom>
              <a:solidFill>
                <a:schemeClr val="bg1">
                  <a:lumMod val="85000"/>
                </a:schemeClr>
              </a:solidFill>
              <a:ln w="9525">
                <a:solidFill>
                  <a:schemeClr val="tx1"/>
                </a:solidFill>
              </a:ln>
            </p:spPr>
            <p:style>
              <a:lnRef idx="2">
                <a:schemeClr val="accent6"/>
              </a:lnRef>
              <a:fillRef idx="1">
                <a:schemeClr val="lt1"/>
              </a:fillRef>
              <a:effectRef idx="0">
                <a:schemeClr val="accent6"/>
              </a:effectRef>
              <a:fontRef idx="minor">
                <a:schemeClr val="dk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dirty="0" lang="en-IN" sz="1400">
                  <a:solidFill>
                    <a:schemeClr val="tx1"/>
                  </a:solidFill>
                </a:endParaRPr>
              </a:p>
            </p:txBody>
          </p:sp>
          <p:sp>
            <p:nvSpPr>
              <p:cNvPr id="237" name="TextBox 236">
                <a:extLst>
                  <a:ext uri="{FF2B5EF4-FFF2-40B4-BE49-F238E27FC236}">
                    <a16:creationId xmlns:a16="http://schemas.microsoft.com/office/drawing/2014/main" id="{66D80A35-8D09-4932-9B58-23865D560467}"/>
                  </a:ext>
                </a:extLst>
              </p:cNvPr>
              <p:cNvSpPr txBox="1"/>
              <p:nvPr/>
            </p:nvSpPr>
            <p:spPr>
              <a:xfrm>
                <a:off x="160238" y="1200134"/>
                <a:ext cx="812063" cy="148752"/>
              </a:xfrm>
              <a:prstGeom prst="rect">
                <a:avLst/>
              </a:prstGeom>
              <a:noFill/>
            </p:spPr>
            <p:txBody>
              <a:bodyPr rtlCol="0" wrap="square">
                <a:spAutoFit/>
              </a:bodyPr>
              <a:lstStyle/>
              <a:p>
                <a:pPr algn="ctr"/>
                <a:r>
                  <a:rPr b="1" dirty="0" err="1" i="1" lang="en-IN" sz="1400">
                    <a:latin charset="0" panose="02020603050405020304" pitchFamily="18" typeface="Times New Roman"/>
                    <a:cs charset="0" panose="02020603050405020304" pitchFamily="18" typeface="Times New Roman"/>
                  </a:rPr>
                  <a:t>JawSense</a:t>
                </a:r>
                <a:r>
                  <a:rPr b="1" dirty="0" lang="en-IN" sz="1400">
                    <a:latin charset="0" panose="02020603050405020304" pitchFamily="18" typeface="Times New Roman"/>
                    <a:cs charset="0" panose="02020603050405020304" pitchFamily="18" typeface="Times New Roman"/>
                  </a:rPr>
                  <a:t> Hardware</a:t>
                </a:r>
              </a:p>
            </p:txBody>
          </p:sp>
        </p:grpSp>
        <p:sp>
          <p:nvSpPr>
            <p:cNvPr id="231" name="TextBox 230">
              <a:extLst>
                <a:ext uri="{FF2B5EF4-FFF2-40B4-BE49-F238E27FC236}">
                  <a16:creationId xmlns:a16="http://schemas.microsoft.com/office/drawing/2014/main" id="{44529610-4352-4ED8-91FD-A07FE1D322D6}"/>
                </a:ext>
              </a:extLst>
            </p:cNvPr>
            <p:cNvSpPr txBox="1"/>
            <p:nvPr/>
          </p:nvSpPr>
          <p:spPr>
            <a:xfrm>
              <a:off x="1698721" y="3701303"/>
              <a:ext cx="1678677" cy="399811"/>
            </a:xfrm>
            <a:prstGeom prst="rect">
              <a:avLst/>
            </a:prstGeom>
            <a:solidFill>
              <a:schemeClr val="bg1"/>
            </a:solidFill>
            <a:ln w="6350">
              <a:solidFill>
                <a:schemeClr val="tx1"/>
              </a:solidFill>
              <a:prstDash val="sysDash"/>
            </a:ln>
          </p:spPr>
          <p:txBody>
            <a:bodyPr anchor="ctr" bIns="0" rtlCol="0" tIns="0" wrap="square">
              <a:noAutofit/>
            </a:bodyPr>
            <a:lstStyle/>
            <a:p>
              <a:pPr algn="ctr"/>
              <a:r>
                <a:rPr dirty="0" lang="en-IN" sz="1400">
                  <a:latin charset="0" panose="02020603050405020304" pitchFamily="18" typeface="Times New Roman"/>
                  <a:cs charset="0" panose="02020603050405020304" pitchFamily="18" typeface="Times New Roman"/>
                </a:rPr>
                <a:t>Bluetooth Communication </a:t>
              </a:r>
            </a:p>
          </p:txBody>
        </p:sp>
        <p:sp>
          <p:nvSpPr>
            <p:cNvPr id="232" name="TextBox 231">
              <a:extLst>
                <a:ext uri="{FF2B5EF4-FFF2-40B4-BE49-F238E27FC236}">
                  <a16:creationId xmlns:a16="http://schemas.microsoft.com/office/drawing/2014/main" id="{ACB900F2-C2C6-4D05-91FA-53B5458198BB}"/>
                </a:ext>
              </a:extLst>
            </p:cNvPr>
            <p:cNvSpPr txBox="1"/>
            <p:nvPr/>
          </p:nvSpPr>
          <p:spPr>
            <a:xfrm>
              <a:off x="1698721" y="3107241"/>
              <a:ext cx="1678677" cy="399811"/>
            </a:xfrm>
            <a:prstGeom prst="rect">
              <a:avLst/>
            </a:prstGeom>
            <a:solidFill>
              <a:schemeClr val="bg1"/>
            </a:solidFill>
            <a:ln w="6350">
              <a:solidFill>
                <a:schemeClr val="tx1"/>
              </a:solidFill>
              <a:prstDash val="sysDash"/>
            </a:ln>
          </p:spPr>
          <p:txBody>
            <a:bodyPr anchor="ctr" bIns="0" rtlCol="0" tIns="0" wrap="square">
              <a:noAutofit/>
            </a:bodyPr>
            <a:lstStyle/>
            <a:p>
              <a:pPr algn="ctr"/>
              <a:r>
                <a:rPr dirty="0" lang="en-IN" sz="1400">
                  <a:latin charset="0" panose="02020603050405020304" pitchFamily="18" typeface="Times New Roman"/>
                  <a:cs charset="0" panose="02020603050405020304" pitchFamily="18" typeface="Times New Roman"/>
                </a:rPr>
                <a:t>Microcontroller</a:t>
              </a:r>
            </a:p>
          </p:txBody>
        </p:sp>
        <p:sp>
          <p:nvSpPr>
            <p:cNvPr id="233" name="Rectangle: Rounded Corners 232">
              <a:extLst>
                <a:ext uri="{FF2B5EF4-FFF2-40B4-BE49-F238E27FC236}">
                  <a16:creationId xmlns:a16="http://schemas.microsoft.com/office/drawing/2014/main" id="{07E9D40A-B34E-42D9-AA99-8C502FC60C23}"/>
                </a:ext>
              </a:extLst>
            </p:cNvPr>
            <p:cNvSpPr/>
            <p:nvPr/>
          </p:nvSpPr>
          <p:spPr>
            <a:xfrm>
              <a:off x="695204" y="3133423"/>
              <a:ext cx="377051" cy="294461"/>
            </a:xfrm>
            <a:prstGeom prst="roundRect">
              <a:avLst/>
            </a:prstGeom>
            <a:solidFill>
              <a:schemeClr val="accent1">
                <a:lumMod val="60000"/>
                <a:lumOff val="40000"/>
                <a:alpha val="50000"/>
              </a:schemeClr>
            </a:solidFill>
            <a:ln>
              <a:solidFill>
                <a:schemeClr val="accent1">
                  <a:lumMod val="60000"/>
                  <a:lumOff val="40000"/>
                  <a:alpha val="5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IN" sz="1400"/>
            </a:p>
          </p:txBody>
        </p:sp>
        <p:sp>
          <p:nvSpPr>
            <p:cNvPr id="234" name="TextBox 233">
              <a:extLst>
                <a:ext uri="{FF2B5EF4-FFF2-40B4-BE49-F238E27FC236}">
                  <a16:creationId xmlns:a16="http://schemas.microsoft.com/office/drawing/2014/main" id="{0D948E85-0667-48D6-BC6A-4F6D26725AF6}"/>
                </a:ext>
              </a:extLst>
            </p:cNvPr>
            <p:cNvSpPr txBox="1"/>
            <p:nvPr/>
          </p:nvSpPr>
          <p:spPr>
            <a:xfrm>
              <a:off x="1698721" y="2484135"/>
              <a:ext cx="1679360" cy="431567"/>
            </a:xfrm>
            <a:prstGeom prst="rect">
              <a:avLst/>
            </a:prstGeom>
            <a:solidFill>
              <a:schemeClr val="bg1"/>
            </a:solidFill>
            <a:ln w="6350">
              <a:solidFill>
                <a:schemeClr val="tx1"/>
              </a:solidFill>
              <a:prstDash val="sysDash"/>
            </a:ln>
          </p:spPr>
          <p:txBody>
            <a:bodyPr anchor="ctr" bIns="0" rtlCol="0" tIns="0" wrap="square">
              <a:noAutofit/>
            </a:bodyPr>
            <a:lstStyle/>
            <a:p>
              <a:pPr algn="ctr"/>
              <a:r>
                <a:rPr dirty="0" lang="en-IN" sz="1400">
                  <a:latin charset="0" panose="02020603050405020304" pitchFamily="18" typeface="Times New Roman"/>
                  <a:cs charset="0" panose="02020603050405020304" pitchFamily="18" typeface="Times New Roman"/>
                </a:rPr>
                <a:t>Accelerometer</a:t>
              </a:r>
            </a:p>
          </p:txBody>
        </p:sp>
      </p:grpSp>
      <p:grpSp>
        <p:nvGrpSpPr>
          <p:cNvPr id="248" name="Group 247">
            <a:extLst>
              <a:ext uri="{FF2B5EF4-FFF2-40B4-BE49-F238E27FC236}">
                <a16:creationId xmlns:a16="http://schemas.microsoft.com/office/drawing/2014/main" id="{7455E462-2D58-4D45-A237-7E3FB0903219}"/>
              </a:ext>
            </a:extLst>
          </p:cNvPr>
          <p:cNvGrpSpPr/>
          <p:nvPr/>
        </p:nvGrpSpPr>
        <p:grpSpPr>
          <a:xfrm>
            <a:off x="3272163" y="2308790"/>
            <a:ext cx="1519147" cy="791609"/>
            <a:chOff x="3272163" y="2308790"/>
            <a:chExt cx="1519147" cy="791609"/>
          </a:xfrm>
        </p:grpSpPr>
        <p:grpSp>
          <p:nvGrpSpPr>
            <p:cNvPr id="247" name="Group 246">
              <a:extLst>
                <a:ext uri="{FF2B5EF4-FFF2-40B4-BE49-F238E27FC236}">
                  <a16:creationId xmlns:a16="http://schemas.microsoft.com/office/drawing/2014/main" id="{2445433F-6C4B-46D6-9FF8-7432CED65451}"/>
                </a:ext>
              </a:extLst>
            </p:cNvPr>
            <p:cNvGrpSpPr/>
            <p:nvPr/>
          </p:nvGrpSpPr>
          <p:grpSpPr>
            <a:xfrm>
              <a:off x="3272163" y="2308790"/>
              <a:ext cx="1519147" cy="791609"/>
              <a:chOff x="3272163" y="2308790"/>
              <a:chExt cx="1519147" cy="791609"/>
            </a:xfrm>
          </p:grpSpPr>
          <p:pic>
            <p:nvPicPr>
              <p:cNvPr id="190" name="Picture 6">
                <a:extLst>
                  <a:ext uri="{FF2B5EF4-FFF2-40B4-BE49-F238E27FC236}">
                    <a16:creationId xmlns:a16="http://schemas.microsoft.com/office/drawing/2014/main" id="{076AF660-C5D9-430B-9A16-DA42F497EA27}"/>
                  </a:ext>
                </a:extLst>
              </p:cNvPr>
              <p:cNvPicPr>
                <a:picLocks noChangeArrowheads="1"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386155" y="2308790"/>
                <a:ext cx="673942" cy="431567"/>
              </a:xfrm>
              <a:prstGeom prst="rect">
                <a:avLst/>
              </a:prstGeom>
              <a:noFill/>
              <a:extLst>
                <a:ext uri="{909E8E84-426E-40DD-AFC4-6F175D3DCCD1}">
                  <a14:hiddenFill xmlns:a14="http://schemas.microsoft.com/office/drawing/2010/main">
                    <a:solidFill>
                      <a:srgbClr val="FFFFFF"/>
                    </a:solidFill>
                  </a14:hiddenFill>
                </a:ext>
              </a:extLst>
            </p:spPr>
          </p:pic>
          <p:sp>
            <p:nvSpPr>
              <p:cNvPr id="210" name="TextBox 209">
                <a:extLst>
                  <a:ext uri="{FF2B5EF4-FFF2-40B4-BE49-F238E27FC236}">
                    <a16:creationId xmlns:a16="http://schemas.microsoft.com/office/drawing/2014/main" id="{6722C1AC-354C-418C-918E-B286C19B05A3}"/>
                  </a:ext>
                </a:extLst>
              </p:cNvPr>
              <p:cNvSpPr txBox="1"/>
              <p:nvPr/>
            </p:nvSpPr>
            <p:spPr>
              <a:xfrm>
                <a:off x="3272163" y="2577178"/>
                <a:ext cx="1519147" cy="523221"/>
              </a:xfrm>
              <a:prstGeom prst="rect">
                <a:avLst/>
              </a:prstGeom>
              <a:noFill/>
            </p:spPr>
            <p:txBody>
              <a:bodyPr rtlCol="0" wrap="square">
                <a:spAutoFit/>
              </a:bodyPr>
              <a:lstStyle/>
              <a:p>
                <a:pPr algn="ctr"/>
                <a:r>
                  <a:rPr dirty="0" lang="en-IN" sz="1400">
                    <a:latin charset="0" panose="02020603050405020304" pitchFamily="18" typeface="Times New Roman"/>
                    <a:cs charset="0" panose="02020603050405020304" pitchFamily="18" typeface="Times New Roman"/>
                  </a:rPr>
                  <a:t>Accelerometer Data</a:t>
                </a:r>
              </a:p>
            </p:txBody>
          </p:sp>
        </p:grpSp>
        <p:cxnSp>
          <p:nvCxnSpPr>
            <p:cNvPr id="235" name="Straight Arrow Connector 234">
              <a:extLst>
                <a:ext uri="{FF2B5EF4-FFF2-40B4-BE49-F238E27FC236}">
                  <a16:creationId xmlns:a16="http://schemas.microsoft.com/office/drawing/2014/main" id="{68BB9AB1-17AB-463D-8416-A7F0FB9EE741}"/>
                </a:ext>
              </a:extLst>
            </p:cNvPr>
            <p:cNvCxnSpPr>
              <a:cxnSpLocks/>
            </p:cNvCxnSpPr>
            <p:nvPr/>
          </p:nvCxnSpPr>
          <p:spPr>
            <a:xfrm>
              <a:off x="4002248" y="2577178"/>
              <a:ext cx="761603" cy="4335"/>
            </a:xfrm>
            <a:prstGeom prst="straightConnector1">
              <a:avLst/>
            </a:prstGeom>
            <a:ln w="28575">
              <a:solidFill>
                <a:srgbClr val="FF0000"/>
              </a:solidFill>
              <a:tailEnd len="sm" type="triangle" w="sm"/>
            </a:ln>
          </p:spPr>
          <p:style>
            <a:lnRef idx="1">
              <a:schemeClr val="accent1"/>
            </a:lnRef>
            <a:fillRef idx="0">
              <a:schemeClr val="accent1"/>
            </a:fillRef>
            <a:effectRef idx="0">
              <a:schemeClr val="accent1"/>
            </a:effectRef>
            <a:fontRef idx="minor">
              <a:schemeClr val="tx1"/>
            </a:fontRef>
          </p:style>
        </p:cxnSp>
      </p:grpSp>
      <p:grpSp>
        <p:nvGrpSpPr>
          <p:cNvPr id="257" name="Group 256">
            <a:extLst>
              <a:ext uri="{FF2B5EF4-FFF2-40B4-BE49-F238E27FC236}">
                <a16:creationId xmlns:a16="http://schemas.microsoft.com/office/drawing/2014/main" id="{B19FD212-EA0B-43A1-804B-1EDE174EB51D}"/>
              </a:ext>
            </a:extLst>
          </p:cNvPr>
          <p:cNvGrpSpPr/>
          <p:nvPr/>
        </p:nvGrpSpPr>
        <p:grpSpPr>
          <a:xfrm>
            <a:off x="6441224" y="2811192"/>
            <a:ext cx="3347279" cy="1469394"/>
            <a:chOff x="6441224" y="2811192"/>
            <a:chExt cx="3347279" cy="1469394"/>
          </a:xfrm>
        </p:grpSpPr>
        <p:sp>
          <p:nvSpPr>
            <p:cNvPr id="258" name="Rectangle 257">
              <a:extLst>
                <a:ext uri="{FF2B5EF4-FFF2-40B4-BE49-F238E27FC236}">
                  <a16:creationId xmlns:a16="http://schemas.microsoft.com/office/drawing/2014/main" id="{3C4F6E2F-DBD4-4AA0-BA1D-A29C5D5CB80E}"/>
                </a:ext>
              </a:extLst>
            </p:cNvPr>
            <p:cNvSpPr/>
            <p:nvPr/>
          </p:nvSpPr>
          <p:spPr>
            <a:xfrm>
              <a:off x="6895183" y="2864412"/>
              <a:ext cx="2408276" cy="1143429"/>
            </a:xfrm>
            <a:prstGeom prst="rect">
              <a:avLst/>
            </a:prstGeom>
            <a:solidFill>
              <a:schemeClr val="accent4">
                <a:lumMod val="40000"/>
                <a:lumOff val="60000"/>
              </a:schemeClr>
            </a:solidFill>
            <a:ln w="9525">
              <a:solidFill>
                <a:schemeClr val="tx1"/>
              </a:solidFill>
            </a:ln>
          </p:spPr>
          <p:style>
            <a:lnRef idx="2">
              <a:schemeClr val="accent6"/>
            </a:lnRef>
            <a:fillRef idx="1">
              <a:schemeClr val="lt1"/>
            </a:fillRef>
            <a:effectRef idx="0">
              <a:schemeClr val="accent6"/>
            </a:effectRef>
            <a:fontRef idx="minor">
              <a:schemeClr val="dk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IN" sz="1400">
                <a:solidFill>
                  <a:schemeClr val="tx1"/>
                </a:solidFill>
              </a:endParaRPr>
            </a:p>
          </p:txBody>
        </p:sp>
        <p:sp>
          <p:nvSpPr>
            <p:cNvPr id="259" name="TextBox 258">
              <a:extLst>
                <a:ext uri="{FF2B5EF4-FFF2-40B4-BE49-F238E27FC236}">
                  <a16:creationId xmlns:a16="http://schemas.microsoft.com/office/drawing/2014/main" id="{62F90B90-F774-4073-9538-C199D227F1F0}"/>
                </a:ext>
              </a:extLst>
            </p:cNvPr>
            <p:cNvSpPr txBox="1"/>
            <p:nvPr/>
          </p:nvSpPr>
          <p:spPr>
            <a:xfrm>
              <a:off x="6441224" y="3972809"/>
              <a:ext cx="3347279" cy="307777"/>
            </a:xfrm>
            <a:prstGeom prst="rect">
              <a:avLst/>
            </a:prstGeom>
            <a:noFill/>
          </p:spPr>
          <p:txBody>
            <a:bodyPr rtlCol="0" wrap="square">
              <a:spAutoFit/>
            </a:bodyPr>
            <a:lstStyle/>
            <a:p>
              <a:pPr algn="ctr"/>
              <a:r>
                <a:rPr b="1" dirty="0" lang="en-IN" sz="1400">
                  <a:latin charset="0" panose="02020603050405020304" pitchFamily="18" typeface="Times New Roman"/>
                  <a:cs charset="0" panose="02020603050405020304" pitchFamily="18" typeface="Times New Roman"/>
                </a:rPr>
                <a:t>External Acoustic Noise Removal</a:t>
              </a:r>
            </a:p>
          </p:txBody>
        </p:sp>
        <p:sp>
          <p:nvSpPr>
            <p:cNvPr id="260" name="TextBox 259">
              <a:extLst>
                <a:ext uri="{FF2B5EF4-FFF2-40B4-BE49-F238E27FC236}">
                  <a16:creationId xmlns:a16="http://schemas.microsoft.com/office/drawing/2014/main" id="{4F707B0C-5DE6-48CF-A09E-0C14E8B67C69}"/>
                </a:ext>
              </a:extLst>
            </p:cNvPr>
            <p:cNvSpPr txBox="1"/>
            <p:nvPr/>
          </p:nvSpPr>
          <p:spPr>
            <a:xfrm>
              <a:off x="7043399" y="2973636"/>
              <a:ext cx="2128733" cy="218737"/>
            </a:xfrm>
            <a:prstGeom prst="rect">
              <a:avLst/>
            </a:prstGeom>
            <a:solidFill>
              <a:schemeClr val="bg1"/>
            </a:solidFill>
            <a:ln w="6350">
              <a:solidFill>
                <a:schemeClr val="tx1"/>
              </a:solidFill>
              <a:prstDash val="sysDash"/>
            </a:ln>
          </p:spPr>
          <p:txBody>
            <a:bodyPr anchor="ctr" bIns="0" rtlCol="0" tIns="0" wrap="square">
              <a:noAutofit/>
            </a:bodyPr>
            <a:lstStyle/>
            <a:p>
              <a:pPr algn="ctr"/>
              <a:r>
                <a:rPr dirty="0" lang="en-IN" sz="1400">
                  <a:latin charset="0" panose="02020603050405020304" pitchFamily="18" typeface="Times New Roman"/>
                  <a:cs charset="0" panose="02020603050405020304" pitchFamily="18" typeface="Times New Roman"/>
                </a:rPr>
                <a:t>Frequency Analysis</a:t>
              </a:r>
            </a:p>
          </p:txBody>
        </p:sp>
        <p:sp>
          <p:nvSpPr>
            <p:cNvPr id="261" name="TextBox 260">
              <a:extLst>
                <a:ext uri="{FF2B5EF4-FFF2-40B4-BE49-F238E27FC236}">
                  <a16:creationId xmlns:a16="http://schemas.microsoft.com/office/drawing/2014/main" id="{A3F069BF-DD41-4E91-8875-1BEF0EA7641F}"/>
                </a:ext>
              </a:extLst>
            </p:cNvPr>
            <p:cNvSpPr txBox="1"/>
            <p:nvPr/>
          </p:nvSpPr>
          <p:spPr>
            <a:xfrm>
              <a:off x="7040722" y="3697111"/>
              <a:ext cx="2128733" cy="235000"/>
            </a:xfrm>
            <a:prstGeom prst="rect">
              <a:avLst/>
            </a:prstGeom>
            <a:solidFill>
              <a:schemeClr val="bg1"/>
            </a:solidFill>
            <a:ln w="6350">
              <a:solidFill>
                <a:schemeClr val="tx1"/>
              </a:solidFill>
              <a:prstDash val="sysDash"/>
            </a:ln>
          </p:spPr>
          <p:txBody>
            <a:bodyPr anchor="ctr" bIns="0" rtlCol="0" tIns="0" wrap="square">
              <a:noAutofit/>
            </a:bodyPr>
            <a:lstStyle/>
            <a:p>
              <a:pPr algn="ctr"/>
              <a:r>
                <a:rPr dirty="0" lang="en-IN" sz="1400">
                  <a:latin charset="0" panose="02020603050405020304" pitchFamily="18" typeface="Times New Roman"/>
                  <a:cs charset="0" panose="02020603050405020304" pitchFamily="18" typeface="Times New Roman"/>
                </a:rPr>
                <a:t>Weiner Filtering</a:t>
              </a:r>
            </a:p>
          </p:txBody>
        </p:sp>
        <p:sp>
          <p:nvSpPr>
            <p:cNvPr id="262" name="TextBox 261">
              <a:extLst>
                <a:ext uri="{FF2B5EF4-FFF2-40B4-BE49-F238E27FC236}">
                  <a16:creationId xmlns:a16="http://schemas.microsoft.com/office/drawing/2014/main" id="{D6A563B6-6B57-4194-9931-C1E9FA816CCA}"/>
                </a:ext>
              </a:extLst>
            </p:cNvPr>
            <p:cNvSpPr txBox="1"/>
            <p:nvPr/>
          </p:nvSpPr>
          <p:spPr>
            <a:xfrm>
              <a:off x="7040722" y="3341822"/>
              <a:ext cx="2128733" cy="213211"/>
            </a:xfrm>
            <a:prstGeom prst="rect">
              <a:avLst/>
            </a:prstGeom>
            <a:solidFill>
              <a:schemeClr val="bg1"/>
            </a:solidFill>
            <a:ln w="6350">
              <a:solidFill>
                <a:schemeClr val="tx1"/>
              </a:solidFill>
              <a:prstDash val="sysDash"/>
            </a:ln>
          </p:spPr>
          <p:txBody>
            <a:bodyPr anchor="ctr" bIns="0" rtlCol="0" tIns="0" wrap="square">
              <a:noAutofit/>
            </a:bodyPr>
            <a:lstStyle/>
            <a:p>
              <a:pPr algn="ctr"/>
              <a:r>
                <a:rPr dirty="0" lang="en-IN" sz="1400">
                  <a:latin charset="0" panose="02020603050405020304" pitchFamily="18" typeface="Times New Roman"/>
                  <a:cs charset="0" panose="02020603050405020304" pitchFamily="18" typeface="Times New Roman"/>
                </a:rPr>
                <a:t>Threshold Analysis</a:t>
              </a:r>
            </a:p>
          </p:txBody>
        </p:sp>
        <p:cxnSp>
          <p:nvCxnSpPr>
            <p:cNvPr id="263" name="Straight Arrow Connector 262">
              <a:extLst>
                <a:ext uri="{FF2B5EF4-FFF2-40B4-BE49-F238E27FC236}">
                  <a16:creationId xmlns:a16="http://schemas.microsoft.com/office/drawing/2014/main" id="{5D3376A5-49A2-425A-9F18-566711F3A25E}"/>
                </a:ext>
              </a:extLst>
            </p:cNvPr>
            <p:cNvCxnSpPr>
              <a:cxnSpLocks/>
              <a:stCxn id="260" idx="2"/>
              <a:endCxn id="262" idx="0"/>
            </p:cNvCxnSpPr>
            <p:nvPr/>
          </p:nvCxnSpPr>
          <p:spPr>
            <a:xfrm flipH="1">
              <a:off x="8105089" y="3192373"/>
              <a:ext cx="2677" cy="149448"/>
            </a:xfrm>
            <a:prstGeom prst="straightConnector1">
              <a:avLst/>
            </a:prstGeom>
            <a:ln>
              <a:headEnd len="sm" w="sm"/>
              <a:tailEnd len="sm" type="stealth" w="sm"/>
            </a:ln>
          </p:spPr>
          <p:style>
            <a:lnRef idx="1">
              <a:schemeClr val="dk1"/>
            </a:lnRef>
            <a:fillRef idx="0">
              <a:schemeClr val="dk1"/>
            </a:fillRef>
            <a:effectRef idx="0">
              <a:schemeClr val="dk1"/>
            </a:effectRef>
            <a:fontRef idx="minor">
              <a:schemeClr val="tx1"/>
            </a:fontRef>
          </p:style>
        </p:cxnSp>
        <p:cxnSp>
          <p:nvCxnSpPr>
            <p:cNvPr id="264" name="Straight Arrow Connector 263">
              <a:extLst>
                <a:ext uri="{FF2B5EF4-FFF2-40B4-BE49-F238E27FC236}">
                  <a16:creationId xmlns:a16="http://schemas.microsoft.com/office/drawing/2014/main" id="{EF7BCAE7-EBAE-4125-BB3D-E753AC021FD2}"/>
                </a:ext>
              </a:extLst>
            </p:cNvPr>
            <p:cNvCxnSpPr>
              <a:cxnSpLocks/>
              <a:stCxn id="262" idx="2"/>
              <a:endCxn id="261" idx="0"/>
            </p:cNvCxnSpPr>
            <p:nvPr/>
          </p:nvCxnSpPr>
          <p:spPr>
            <a:xfrm>
              <a:off x="8105089" y="3555032"/>
              <a:ext cx="0" cy="142078"/>
            </a:xfrm>
            <a:prstGeom prst="straightConnector1">
              <a:avLst/>
            </a:prstGeom>
            <a:ln>
              <a:headEnd len="sm" w="sm"/>
              <a:tailEnd len="sm" type="stealth" w="sm"/>
            </a:ln>
          </p:spPr>
          <p:style>
            <a:lnRef idx="1">
              <a:schemeClr val="dk1"/>
            </a:lnRef>
            <a:fillRef idx="0">
              <a:schemeClr val="dk1"/>
            </a:fillRef>
            <a:effectRef idx="0">
              <a:schemeClr val="dk1"/>
            </a:effectRef>
            <a:fontRef idx="minor">
              <a:schemeClr val="tx1"/>
            </a:fontRef>
          </p:style>
        </p:cxnSp>
        <p:cxnSp>
          <p:nvCxnSpPr>
            <p:cNvPr id="265" name="Straight Arrow Connector 264">
              <a:extLst>
                <a:ext uri="{FF2B5EF4-FFF2-40B4-BE49-F238E27FC236}">
                  <a16:creationId xmlns:a16="http://schemas.microsoft.com/office/drawing/2014/main" id="{0B7867C3-48F8-4C7D-9399-957112735461}"/>
                </a:ext>
              </a:extLst>
            </p:cNvPr>
            <p:cNvCxnSpPr>
              <a:cxnSpLocks/>
            </p:cNvCxnSpPr>
            <p:nvPr/>
          </p:nvCxnSpPr>
          <p:spPr>
            <a:xfrm>
              <a:off x="8106427" y="2811192"/>
              <a:ext cx="4" cy="167284"/>
            </a:xfrm>
            <a:prstGeom prst="straightConnector1">
              <a:avLst/>
            </a:prstGeom>
            <a:ln w="28575">
              <a:solidFill>
                <a:srgbClr val="FF0000"/>
              </a:solidFill>
              <a:tailEnd len="sm" type="triangle" w="sm"/>
            </a:ln>
          </p:spPr>
          <p:style>
            <a:lnRef idx="1">
              <a:schemeClr val="accent1"/>
            </a:lnRef>
            <a:fillRef idx="0">
              <a:schemeClr val="accent1"/>
            </a:fillRef>
            <a:effectRef idx="0">
              <a:schemeClr val="accent1"/>
            </a:effectRef>
            <a:fontRef idx="minor">
              <a:schemeClr val="tx1"/>
            </a:fontRef>
          </p:style>
        </p:cxnSp>
      </p:grpSp>
      <p:grpSp>
        <p:nvGrpSpPr>
          <p:cNvPr id="266" name="Group 265">
            <a:extLst>
              <a:ext uri="{FF2B5EF4-FFF2-40B4-BE49-F238E27FC236}">
                <a16:creationId xmlns:a16="http://schemas.microsoft.com/office/drawing/2014/main" id="{F3354237-A731-4C3C-AF54-EC49EB3877CD}"/>
              </a:ext>
            </a:extLst>
          </p:cNvPr>
          <p:cNvGrpSpPr/>
          <p:nvPr/>
        </p:nvGrpSpPr>
        <p:grpSpPr>
          <a:xfrm>
            <a:off x="9170312" y="2804151"/>
            <a:ext cx="3152986" cy="1482140"/>
            <a:chOff x="9170312" y="2804151"/>
            <a:chExt cx="3152986" cy="1482140"/>
          </a:xfrm>
        </p:grpSpPr>
        <p:sp>
          <p:nvSpPr>
            <p:cNvPr id="267" name="Rectangle 266">
              <a:extLst>
                <a:ext uri="{FF2B5EF4-FFF2-40B4-BE49-F238E27FC236}">
                  <a16:creationId xmlns:a16="http://schemas.microsoft.com/office/drawing/2014/main" id="{950B8E24-764F-4686-B084-9F4D0802E61F}"/>
                </a:ext>
              </a:extLst>
            </p:cNvPr>
            <p:cNvSpPr/>
            <p:nvPr/>
          </p:nvSpPr>
          <p:spPr>
            <a:xfrm>
              <a:off x="9598126" y="2871852"/>
              <a:ext cx="2408225" cy="1142117"/>
            </a:xfrm>
            <a:prstGeom prst="rect">
              <a:avLst/>
            </a:prstGeom>
            <a:solidFill>
              <a:schemeClr val="accent1">
                <a:lumMod val="20000"/>
                <a:lumOff val="80000"/>
              </a:schemeClr>
            </a:solidFill>
            <a:ln w="9525">
              <a:solidFill>
                <a:schemeClr val="tx1"/>
              </a:solidFill>
            </a:ln>
          </p:spPr>
          <p:style>
            <a:lnRef idx="2">
              <a:schemeClr val="accent6"/>
            </a:lnRef>
            <a:fillRef idx="1">
              <a:schemeClr val="lt1"/>
            </a:fillRef>
            <a:effectRef idx="0">
              <a:schemeClr val="accent6"/>
            </a:effectRef>
            <a:fontRef idx="minor">
              <a:schemeClr val="dk1"/>
            </a:fontRef>
          </p:style>
          <p:txBody>
            <a:bodyPr anchor="ctr" anchorCtr="0" bIns="45720" compatLnSpc="1" forceAA="0" fromWordArt="0" horzOverflow="overflow" lIns="91440" numCol="1" rIns="91440" rot="0" rtlCol="0" spcCol="0" spcFirstLastPara="0" tIns="45720" vert="horz" vertOverflow="overflow" wrap="square">
              <a:prstTxWarp prst="textNoShape">
                <a:avLst/>
              </a:prstTxWarp>
              <a:noAutofit/>
            </a:bodyPr>
            <a:lstStyle/>
            <a:p>
              <a:pPr algn="ctr"/>
              <a:endParaRPr lang="en-IN" sz="1400">
                <a:solidFill>
                  <a:schemeClr val="tx1"/>
                </a:solidFill>
              </a:endParaRPr>
            </a:p>
          </p:txBody>
        </p:sp>
        <p:sp>
          <p:nvSpPr>
            <p:cNvPr id="268" name="TextBox 267">
              <a:extLst>
                <a:ext uri="{FF2B5EF4-FFF2-40B4-BE49-F238E27FC236}">
                  <a16:creationId xmlns:a16="http://schemas.microsoft.com/office/drawing/2014/main" id="{0A89568C-08C6-4FA1-B545-F2DC78920856}"/>
                </a:ext>
              </a:extLst>
            </p:cNvPr>
            <p:cNvSpPr txBox="1"/>
            <p:nvPr/>
          </p:nvSpPr>
          <p:spPr>
            <a:xfrm>
              <a:off x="9170312" y="3978514"/>
              <a:ext cx="3152986" cy="307777"/>
            </a:xfrm>
            <a:prstGeom prst="rect">
              <a:avLst/>
            </a:prstGeom>
            <a:noFill/>
          </p:spPr>
          <p:txBody>
            <a:bodyPr rtlCol="0" wrap="square">
              <a:spAutoFit/>
            </a:bodyPr>
            <a:lstStyle/>
            <a:p>
              <a:pPr algn="ctr"/>
              <a:r>
                <a:rPr b="1" dirty="0" lang="en-IN" sz="1400">
                  <a:latin charset="0" panose="02020603050405020304" pitchFamily="18" typeface="Times New Roman"/>
                  <a:cs charset="0" panose="02020603050405020304" pitchFamily="18" typeface="Times New Roman"/>
                </a:rPr>
                <a:t>Phoneme Classification</a:t>
              </a:r>
            </a:p>
          </p:txBody>
        </p:sp>
        <p:cxnSp>
          <p:nvCxnSpPr>
            <p:cNvPr id="269" name="Straight Arrow Connector 268">
              <a:extLst>
                <a:ext uri="{FF2B5EF4-FFF2-40B4-BE49-F238E27FC236}">
                  <a16:creationId xmlns:a16="http://schemas.microsoft.com/office/drawing/2014/main" id="{5E469D8D-8355-486F-A6B2-3C139056BDBC}"/>
                </a:ext>
              </a:extLst>
            </p:cNvPr>
            <p:cNvCxnSpPr>
              <a:cxnSpLocks/>
            </p:cNvCxnSpPr>
            <p:nvPr/>
          </p:nvCxnSpPr>
          <p:spPr>
            <a:xfrm>
              <a:off x="10787407" y="2804151"/>
              <a:ext cx="4" cy="167284"/>
            </a:xfrm>
            <a:prstGeom prst="straightConnector1">
              <a:avLst/>
            </a:prstGeom>
            <a:ln w="28575">
              <a:solidFill>
                <a:srgbClr val="FF0000"/>
              </a:solidFill>
              <a:tailEnd len="sm" type="triangle" w="sm"/>
            </a:ln>
          </p:spPr>
          <p:style>
            <a:lnRef idx="1">
              <a:schemeClr val="accent1"/>
            </a:lnRef>
            <a:fillRef idx="0">
              <a:schemeClr val="accent1"/>
            </a:fillRef>
            <a:effectRef idx="0">
              <a:schemeClr val="accent1"/>
            </a:effectRef>
            <a:fontRef idx="minor">
              <a:schemeClr val="tx1"/>
            </a:fontRef>
          </p:style>
        </p:cxnSp>
        <p:sp>
          <p:nvSpPr>
            <p:cNvPr id="270" name="TextBox 269">
              <a:extLst>
                <a:ext uri="{FF2B5EF4-FFF2-40B4-BE49-F238E27FC236}">
                  <a16:creationId xmlns:a16="http://schemas.microsoft.com/office/drawing/2014/main" id="{B948F4FC-699F-4F67-99BC-385453CA4FBF}"/>
                </a:ext>
              </a:extLst>
            </p:cNvPr>
            <p:cNvSpPr txBox="1"/>
            <p:nvPr/>
          </p:nvSpPr>
          <p:spPr>
            <a:xfrm>
              <a:off x="9726181" y="2976721"/>
              <a:ext cx="2128733" cy="199559"/>
            </a:xfrm>
            <a:prstGeom prst="rect">
              <a:avLst/>
            </a:prstGeom>
            <a:solidFill>
              <a:schemeClr val="bg1"/>
            </a:solidFill>
            <a:ln w="6350">
              <a:solidFill>
                <a:schemeClr val="tx1"/>
              </a:solidFill>
              <a:prstDash val="sysDash"/>
            </a:ln>
          </p:spPr>
          <p:txBody>
            <a:bodyPr bIns="0" rtlCol="0" tIns="0" wrap="square">
              <a:noAutofit/>
            </a:bodyPr>
            <a:lstStyle/>
            <a:p>
              <a:pPr algn="ctr"/>
              <a:r>
                <a:rPr dirty="0" lang="en-IN" sz="1400">
                  <a:latin charset="0" panose="02020603050405020304" pitchFamily="18" typeface="Times New Roman"/>
                  <a:cs charset="0" panose="02020603050405020304" pitchFamily="18" typeface="Times New Roman"/>
                </a:rPr>
                <a:t>Feature Extraction</a:t>
              </a:r>
            </a:p>
          </p:txBody>
        </p:sp>
        <p:sp>
          <p:nvSpPr>
            <p:cNvPr id="271" name="TextBox 270">
              <a:extLst>
                <a:ext uri="{FF2B5EF4-FFF2-40B4-BE49-F238E27FC236}">
                  <a16:creationId xmlns:a16="http://schemas.microsoft.com/office/drawing/2014/main" id="{6BEF7730-CD52-4BE4-870B-52F144AB532B}"/>
                </a:ext>
              </a:extLst>
            </p:cNvPr>
            <p:cNvSpPr txBox="1"/>
            <p:nvPr/>
          </p:nvSpPr>
          <p:spPr>
            <a:xfrm>
              <a:off x="9723041" y="3333955"/>
              <a:ext cx="2128733" cy="229809"/>
            </a:xfrm>
            <a:prstGeom prst="rect">
              <a:avLst/>
            </a:prstGeom>
            <a:solidFill>
              <a:schemeClr val="bg1"/>
            </a:solidFill>
            <a:ln w="6350">
              <a:solidFill>
                <a:schemeClr val="tx1"/>
              </a:solidFill>
              <a:prstDash val="sysDash"/>
            </a:ln>
          </p:spPr>
          <p:txBody>
            <a:bodyPr anchor="ctr" bIns="0" rtlCol="0" tIns="0" wrap="square">
              <a:noAutofit/>
            </a:bodyPr>
            <a:lstStyle/>
            <a:p>
              <a:pPr algn="ctr"/>
              <a:r>
                <a:rPr dirty="0" lang="en-IN" sz="1400">
                  <a:latin charset="0" panose="02020603050405020304" pitchFamily="18" typeface="Times New Roman"/>
                  <a:cs charset="0" panose="02020603050405020304" pitchFamily="18" typeface="Times New Roman"/>
                </a:rPr>
                <a:t>SVM Classifier</a:t>
              </a:r>
            </a:p>
          </p:txBody>
        </p:sp>
        <p:sp>
          <p:nvSpPr>
            <p:cNvPr id="272" name="TextBox 271">
              <a:extLst>
                <a:ext uri="{FF2B5EF4-FFF2-40B4-BE49-F238E27FC236}">
                  <a16:creationId xmlns:a16="http://schemas.microsoft.com/office/drawing/2014/main" id="{EF19E4A6-8D61-4F58-AE0F-B1F0D4C2253F}"/>
                </a:ext>
              </a:extLst>
            </p:cNvPr>
            <p:cNvSpPr txBox="1"/>
            <p:nvPr/>
          </p:nvSpPr>
          <p:spPr>
            <a:xfrm>
              <a:off x="9723041" y="3722418"/>
              <a:ext cx="2128733" cy="198696"/>
            </a:xfrm>
            <a:prstGeom prst="rect">
              <a:avLst/>
            </a:prstGeom>
            <a:solidFill>
              <a:schemeClr val="bg1"/>
            </a:solidFill>
            <a:ln w="6350">
              <a:solidFill>
                <a:schemeClr val="tx1"/>
              </a:solidFill>
              <a:prstDash val="sysDash"/>
            </a:ln>
          </p:spPr>
          <p:txBody>
            <a:bodyPr bIns="0" rtlCol="0" tIns="0" wrap="square">
              <a:noAutofit/>
            </a:bodyPr>
            <a:lstStyle/>
            <a:p>
              <a:pPr algn="ctr"/>
              <a:r>
                <a:rPr dirty="0" lang="en-IN" sz="1400">
                  <a:latin charset="0" panose="02020603050405020304" pitchFamily="18" typeface="Times New Roman"/>
                  <a:cs charset="0" panose="02020603050405020304" pitchFamily="18" typeface="Times New Roman"/>
                </a:rPr>
                <a:t>Detected Phoneme</a:t>
              </a:r>
            </a:p>
          </p:txBody>
        </p:sp>
        <p:cxnSp>
          <p:nvCxnSpPr>
            <p:cNvPr id="273" name="Straight Arrow Connector 272">
              <a:extLst>
                <a:ext uri="{FF2B5EF4-FFF2-40B4-BE49-F238E27FC236}">
                  <a16:creationId xmlns:a16="http://schemas.microsoft.com/office/drawing/2014/main" id="{5252CE84-41BF-4659-BA8D-723A17AE21D3}"/>
                </a:ext>
              </a:extLst>
            </p:cNvPr>
            <p:cNvCxnSpPr>
              <a:cxnSpLocks/>
              <a:stCxn id="270" idx="2"/>
              <a:endCxn id="271" idx="0"/>
            </p:cNvCxnSpPr>
            <p:nvPr/>
          </p:nvCxnSpPr>
          <p:spPr>
            <a:xfrm flipH="1">
              <a:off x="10787407" y="3176280"/>
              <a:ext cx="3140" cy="157675"/>
            </a:xfrm>
            <a:prstGeom prst="straightConnector1">
              <a:avLst/>
            </a:prstGeom>
            <a:ln>
              <a:headEnd len="sm" w="sm"/>
              <a:tailEnd len="sm" type="stealth" w="sm"/>
            </a:ln>
          </p:spPr>
          <p:style>
            <a:lnRef idx="1">
              <a:schemeClr val="dk1"/>
            </a:lnRef>
            <a:fillRef idx="0">
              <a:schemeClr val="dk1"/>
            </a:fillRef>
            <a:effectRef idx="0">
              <a:schemeClr val="dk1"/>
            </a:effectRef>
            <a:fontRef idx="minor">
              <a:schemeClr val="tx1"/>
            </a:fontRef>
          </p:style>
        </p:cxnSp>
        <p:cxnSp>
          <p:nvCxnSpPr>
            <p:cNvPr id="274" name="Straight Arrow Connector 273">
              <a:extLst>
                <a:ext uri="{FF2B5EF4-FFF2-40B4-BE49-F238E27FC236}">
                  <a16:creationId xmlns:a16="http://schemas.microsoft.com/office/drawing/2014/main" id="{F263F39E-C36F-4FD2-AF39-923A80D10CDC}"/>
                </a:ext>
              </a:extLst>
            </p:cNvPr>
            <p:cNvCxnSpPr>
              <a:cxnSpLocks/>
              <a:stCxn id="271" idx="2"/>
              <a:endCxn id="272" idx="0"/>
            </p:cNvCxnSpPr>
            <p:nvPr/>
          </p:nvCxnSpPr>
          <p:spPr>
            <a:xfrm>
              <a:off x="10787407" y="3563764"/>
              <a:ext cx="0" cy="158654"/>
            </a:xfrm>
            <a:prstGeom prst="straightConnector1">
              <a:avLst/>
            </a:prstGeom>
            <a:ln>
              <a:headEnd len="sm" w="sm"/>
              <a:tailEnd len="sm" type="stealth" w="sm"/>
            </a:ln>
          </p:spPr>
          <p:style>
            <a:lnRef idx="1">
              <a:schemeClr val="dk1"/>
            </a:lnRef>
            <a:fillRef idx="0">
              <a:schemeClr val="dk1"/>
            </a:fillRef>
            <a:effectRef idx="0">
              <a:schemeClr val="dk1"/>
            </a:effectRef>
            <a:fontRef idx="minor">
              <a:schemeClr val="tx1"/>
            </a:fontRef>
          </p:style>
        </p:cxnSp>
      </p:grpSp>
      <p:sp>
        <p:nvSpPr>
          <p:cNvPr id="64" name="Rectangle: Rounded Corners 63">
            <a:extLst>
              <a:ext uri="{FF2B5EF4-FFF2-40B4-BE49-F238E27FC236}">
                <a16:creationId xmlns:a16="http://schemas.microsoft.com/office/drawing/2014/main" id="{9C4F4EB7-46F2-4756-88AF-E1A284A9AE86}"/>
              </a:ext>
            </a:extLst>
          </p:cNvPr>
          <p:cNvSpPr/>
          <p:nvPr/>
        </p:nvSpPr>
        <p:spPr>
          <a:xfrm>
            <a:off x="144194" y="26424"/>
            <a:ext cx="4647116" cy="900332"/>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r>
              <a:rPr b="1" dirty="0" lang="en-IN" sz="3600"/>
              <a:t>How </a:t>
            </a:r>
            <a:r>
              <a:rPr b="1" dirty="0" err="1" i="1" lang="en-IN" sz="3600"/>
              <a:t>JawSense</a:t>
            </a:r>
            <a:r>
              <a:rPr b="1" dirty="0" i="1" lang="en-IN" sz="3600"/>
              <a:t> works?</a:t>
            </a:r>
            <a:endParaRPr b="1" dirty="0" lang="en-IN" sz="3600"/>
          </a:p>
        </p:txBody>
      </p:sp>
      <p:sp>
        <p:nvSpPr>
          <p:cNvPr id="2" name="Slide Number Placeholder 1">
            <a:extLst>
              <a:ext uri="{FF2B5EF4-FFF2-40B4-BE49-F238E27FC236}">
                <a16:creationId xmlns:a16="http://schemas.microsoft.com/office/drawing/2014/main" id="{E68D3769-E035-4D31-AEF9-1DE4ABB53C4A}"/>
              </a:ext>
            </a:extLst>
          </p:cNvPr>
          <p:cNvSpPr>
            <a:spLocks noGrp="1"/>
          </p:cNvSpPr>
          <p:nvPr>
            <p:ph idx="12" sz="quarter" type="sldNum"/>
          </p:nvPr>
        </p:nvSpPr>
        <p:spPr/>
        <p:txBody>
          <a:bodyPr/>
          <a:lstStyle/>
          <a:p>
            <a:r>
              <a:rPr dirty="0" lang="en-IN"/>
              <a:t>14</a:t>
            </a:r>
          </a:p>
        </p:txBody>
      </p:sp>
    </p:spTree>
    <p:extLst>
      <p:ext uri="{BB962C8B-B14F-4D97-AF65-F5344CB8AC3E}">
        <p14:creationId xmlns:p14="http://schemas.microsoft.com/office/powerpoint/2010/main" val="1780641762"/>
      </p:ext>
    </p:extLst>
  </p:cSld>
  <p:clrMapOvr>
    <a:masterClrMapping/>
  </p:clrMapOvr>
</p:sld>
</file>

<file path=ppt/slides/slide16.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2050" name="Picture 2">
            <a:extLst>
              <a:ext uri="{FF2B5EF4-FFF2-40B4-BE49-F238E27FC236}">
                <a16:creationId xmlns:a16="http://schemas.microsoft.com/office/drawing/2014/main" id="{9570DD7F-EF16-4484-92A5-87146FDB7F2A}"/>
              </a:ext>
            </a:extLst>
          </p:cNvPr>
          <p:cNvPicPr>
            <a:picLocks noChangeArrowheads="1" noChangeAspect="1"/>
          </p:cNvPicPr>
          <p:nvPr/>
        </p:nvPicPr>
        <p:blipFill rotWithShape="1">
          <a:blip r:embed="rId3">
            <a:extLst>
              <a:ext uri="{28A0092B-C50C-407E-A947-70E740481C1C}">
                <a14:useLocalDpi xmlns:a14="http://schemas.microsoft.com/office/drawing/2010/main" val="0"/>
              </a:ext>
            </a:extLst>
          </a:blip>
          <a:srcRect l="17" r="138"/>
          <a:stretch/>
        </p:blipFill>
        <p:spPr bwMode="auto">
          <a:xfrm>
            <a:off x="4270409" y="0"/>
            <a:ext cx="5036695" cy="6858000"/>
          </a:xfrm>
          <a:prstGeom prst="rect">
            <a:avLst/>
          </a:prstGeom>
          <a:noFill/>
          <a:extLst>
            <a:ext uri="{909E8E84-426E-40DD-AFC4-6F175D3DCCD1}">
              <a14:hiddenFill xmlns:a14="http://schemas.microsoft.com/office/drawing/2010/main">
                <a:solidFill>
                  <a:srgbClr val="FFFFFF"/>
                </a:solidFill>
              </a14:hiddenFill>
            </a:ext>
          </a:extLst>
        </p:spPr>
      </p:pic>
      <p:sp>
        <p:nvSpPr>
          <p:cNvPr id="4" name="Rectangle 3">
            <a:extLst>
              <a:ext uri="{FF2B5EF4-FFF2-40B4-BE49-F238E27FC236}">
                <a16:creationId xmlns:a16="http://schemas.microsoft.com/office/drawing/2014/main" id="{106C3A3D-7FC9-497C-8D28-7C1AE506CBCA}"/>
              </a:ext>
            </a:extLst>
          </p:cNvPr>
          <p:cNvSpPr/>
          <p:nvPr/>
        </p:nvSpPr>
        <p:spPr>
          <a:xfrm>
            <a:off x="7952993" y="2941820"/>
            <a:ext cx="1289153" cy="670810"/>
          </a:xfrm>
          <a:prstGeom prst="rect">
            <a:avLst/>
          </a:prstGeom>
        </p:spPr>
        <p:style>
          <a:lnRef idx="2">
            <a:schemeClr val="dk1">
              <a:shade val="50000"/>
            </a:schemeClr>
          </a:lnRef>
          <a:fillRef idx="1">
            <a:schemeClr val="dk1"/>
          </a:fillRef>
          <a:effectRef idx="0">
            <a:schemeClr val="dk1"/>
          </a:effectRef>
          <a:fontRef idx="minor">
            <a:schemeClr val="lt1"/>
          </a:fontRef>
        </p:style>
        <p:txBody>
          <a:bodyPr anchor="ctr" rtlCol="0"/>
          <a:lstStyle/>
          <a:p>
            <a:pPr algn="ctr"/>
            <a:endParaRPr lang="en-IN"/>
          </a:p>
        </p:txBody>
      </p:sp>
      <p:sp>
        <p:nvSpPr>
          <p:cNvPr id="5" name="Rectangle 4">
            <a:extLst>
              <a:ext uri="{FF2B5EF4-FFF2-40B4-BE49-F238E27FC236}">
                <a16:creationId xmlns:a16="http://schemas.microsoft.com/office/drawing/2014/main" id="{960D545E-8F28-4B21-B3B2-F8F519E477D9}"/>
              </a:ext>
            </a:extLst>
          </p:cNvPr>
          <p:cNvSpPr/>
          <p:nvPr/>
        </p:nvSpPr>
        <p:spPr>
          <a:xfrm>
            <a:off x="6099209" y="4931764"/>
            <a:ext cx="1004341" cy="1049311"/>
          </a:xfrm>
          <a:prstGeom prst="rect">
            <a:avLst/>
          </a:prstGeom>
          <a:noFill/>
          <a:ln w="76200">
            <a:solidFill>
              <a:schemeClr val="accent4"/>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IN"/>
          </a:p>
        </p:txBody>
      </p:sp>
      <p:sp>
        <p:nvSpPr>
          <p:cNvPr id="11" name="Rectangle 10">
            <a:extLst>
              <a:ext uri="{FF2B5EF4-FFF2-40B4-BE49-F238E27FC236}">
                <a16:creationId xmlns:a16="http://schemas.microsoft.com/office/drawing/2014/main" id="{0975E2A2-81A6-4D8C-A07B-B64CD0921EB4}"/>
              </a:ext>
            </a:extLst>
          </p:cNvPr>
          <p:cNvSpPr/>
          <p:nvPr/>
        </p:nvSpPr>
        <p:spPr>
          <a:xfrm>
            <a:off x="5807361" y="269824"/>
            <a:ext cx="1004341" cy="1912284"/>
          </a:xfrm>
          <a:prstGeom prst="rect">
            <a:avLst/>
          </a:prstGeom>
          <a:noFill/>
          <a:ln w="76200">
            <a:solidFill>
              <a:srgbClr val="00FF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IN"/>
          </a:p>
        </p:txBody>
      </p:sp>
      <p:sp>
        <p:nvSpPr>
          <p:cNvPr id="12" name="Rectangle 11">
            <a:extLst>
              <a:ext uri="{FF2B5EF4-FFF2-40B4-BE49-F238E27FC236}">
                <a16:creationId xmlns:a16="http://schemas.microsoft.com/office/drawing/2014/main" id="{B05B0F2D-F186-4830-8A28-232FA615201E}"/>
              </a:ext>
            </a:extLst>
          </p:cNvPr>
          <p:cNvSpPr/>
          <p:nvPr/>
        </p:nvSpPr>
        <p:spPr>
          <a:xfrm>
            <a:off x="6948652" y="223239"/>
            <a:ext cx="1004341" cy="2005453"/>
          </a:xfrm>
          <a:prstGeom prst="rect">
            <a:avLst/>
          </a:prstGeom>
          <a:noFill/>
          <a:ln w="76200">
            <a:solidFill>
              <a:schemeClr val="accent1">
                <a:lumMod val="60000"/>
                <a:lumOff val="4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IN"/>
          </a:p>
        </p:txBody>
      </p:sp>
      <p:sp>
        <p:nvSpPr>
          <p:cNvPr id="8" name="Rectangle: Rounded Corners 7">
            <a:extLst>
              <a:ext uri="{FF2B5EF4-FFF2-40B4-BE49-F238E27FC236}">
                <a16:creationId xmlns:a16="http://schemas.microsoft.com/office/drawing/2014/main" id="{FCEC9797-E879-47CE-B3E7-3A9A24DEC294}"/>
              </a:ext>
            </a:extLst>
          </p:cNvPr>
          <p:cNvSpPr/>
          <p:nvPr/>
        </p:nvSpPr>
        <p:spPr>
          <a:xfrm>
            <a:off x="8612559" y="1309142"/>
            <a:ext cx="3435245" cy="670810"/>
          </a:xfrm>
          <a:prstGeom prst="roundRect">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dirty="0" lang="en-IN" sz="3000">
                <a:solidFill>
                  <a:schemeClr val="tx1"/>
                </a:solidFill>
              </a:rPr>
              <a:t>Microcontroller</a:t>
            </a:r>
          </a:p>
        </p:txBody>
      </p:sp>
      <p:sp>
        <p:nvSpPr>
          <p:cNvPr id="14" name="Rectangle: Rounded Corners 13">
            <a:extLst>
              <a:ext uri="{FF2B5EF4-FFF2-40B4-BE49-F238E27FC236}">
                <a16:creationId xmlns:a16="http://schemas.microsoft.com/office/drawing/2014/main" id="{AE228912-BCA5-4143-8383-599DD2C4D214}"/>
              </a:ext>
            </a:extLst>
          </p:cNvPr>
          <p:cNvSpPr/>
          <p:nvPr/>
        </p:nvSpPr>
        <p:spPr>
          <a:xfrm>
            <a:off x="8612560" y="2941820"/>
            <a:ext cx="3435246" cy="670810"/>
          </a:xfrm>
          <a:prstGeom prst="roundRect">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dirty="0" lang="en-IN" sz="3000">
                <a:solidFill>
                  <a:schemeClr val="tx1"/>
                </a:solidFill>
              </a:rPr>
              <a:t>Bluetooth Module</a:t>
            </a:r>
          </a:p>
        </p:txBody>
      </p:sp>
      <p:sp>
        <p:nvSpPr>
          <p:cNvPr id="15" name="Rectangle: Rounded Corners 14">
            <a:extLst>
              <a:ext uri="{FF2B5EF4-FFF2-40B4-BE49-F238E27FC236}">
                <a16:creationId xmlns:a16="http://schemas.microsoft.com/office/drawing/2014/main" id="{0B6062CD-D110-4BC8-B24D-18791E2B6223}"/>
              </a:ext>
            </a:extLst>
          </p:cNvPr>
          <p:cNvSpPr/>
          <p:nvPr/>
        </p:nvSpPr>
        <p:spPr>
          <a:xfrm>
            <a:off x="8612560" y="4889917"/>
            <a:ext cx="3435244" cy="670810"/>
          </a:xfrm>
          <a:prstGeom prst="roundRect">
            <a:avLst/>
          </a:prstGeom>
          <a:solidFill>
            <a:schemeClr val="accent4">
              <a:lumMod val="40000"/>
              <a:lumOff val="60000"/>
            </a:schemeClr>
          </a:solidFill>
          <a:ln>
            <a:solidFill>
              <a:schemeClr val="accent4">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r>
              <a:rPr dirty="0" lang="en-IN" sz="3000">
                <a:solidFill>
                  <a:schemeClr val="tx1"/>
                </a:solidFill>
              </a:rPr>
              <a:t>Accelerometer</a:t>
            </a:r>
          </a:p>
        </p:txBody>
      </p:sp>
      <p:cxnSp>
        <p:nvCxnSpPr>
          <p:cNvPr id="13" name="Straight Arrow Connector 12">
            <a:extLst>
              <a:ext uri="{FF2B5EF4-FFF2-40B4-BE49-F238E27FC236}">
                <a16:creationId xmlns:a16="http://schemas.microsoft.com/office/drawing/2014/main" id="{3B5A580A-16C7-4808-A2FF-B8126579281C}"/>
              </a:ext>
            </a:extLst>
          </p:cNvPr>
          <p:cNvCxnSpPr>
            <a:stCxn id="8" idx="1"/>
            <a:endCxn id="12" idx="3"/>
          </p:cNvCxnSpPr>
          <p:nvPr/>
        </p:nvCxnSpPr>
        <p:spPr>
          <a:xfrm flipH="1" flipV="1">
            <a:off x="7952993" y="1225966"/>
            <a:ext cx="659566" cy="418581"/>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a:extLst>
              <a:ext uri="{FF2B5EF4-FFF2-40B4-BE49-F238E27FC236}">
                <a16:creationId xmlns:a16="http://schemas.microsoft.com/office/drawing/2014/main" id="{AAD25240-173B-479F-A5CA-43C3EE73AB41}"/>
              </a:ext>
            </a:extLst>
          </p:cNvPr>
          <p:cNvCxnSpPr>
            <a:cxnSpLocks/>
            <a:stCxn id="14" idx="1"/>
            <a:endCxn id="11" idx="2"/>
          </p:cNvCxnSpPr>
          <p:nvPr/>
        </p:nvCxnSpPr>
        <p:spPr>
          <a:xfrm flipH="1" flipV="1">
            <a:off x="6309532" y="2182108"/>
            <a:ext cx="2303028" cy="1095117"/>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a:extLst>
              <a:ext uri="{FF2B5EF4-FFF2-40B4-BE49-F238E27FC236}">
                <a16:creationId xmlns:a16="http://schemas.microsoft.com/office/drawing/2014/main" id="{6298BD81-67A0-4A38-8252-F4803BC60AB2}"/>
              </a:ext>
            </a:extLst>
          </p:cNvPr>
          <p:cNvCxnSpPr>
            <a:cxnSpLocks/>
            <a:stCxn id="15" idx="1"/>
            <a:endCxn id="5" idx="3"/>
          </p:cNvCxnSpPr>
          <p:nvPr/>
        </p:nvCxnSpPr>
        <p:spPr>
          <a:xfrm flipH="1">
            <a:off x="7103550" y="5225322"/>
            <a:ext cx="1509010" cy="231098"/>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9" name="Rectangle: Rounded Corners 18">
            <a:extLst>
              <a:ext uri="{FF2B5EF4-FFF2-40B4-BE49-F238E27FC236}">
                <a16:creationId xmlns:a16="http://schemas.microsoft.com/office/drawing/2014/main" id="{B88F6338-E038-4CC1-8092-299AED872252}"/>
              </a:ext>
            </a:extLst>
          </p:cNvPr>
          <p:cNvSpPr/>
          <p:nvPr/>
        </p:nvSpPr>
        <p:spPr>
          <a:xfrm>
            <a:off x="144194" y="26424"/>
            <a:ext cx="2269222" cy="900332"/>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r>
              <a:rPr b="1" dirty="0" lang="en-IN" sz="3600"/>
              <a:t>Prototype</a:t>
            </a:r>
          </a:p>
        </p:txBody>
      </p:sp>
      <p:sp>
        <p:nvSpPr>
          <p:cNvPr id="2" name="Slide Number Placeholder 1">
            <a:extLst>
              <a:ext uri="{FF2B5EF4-FFF2-40B4-BE49-F238E27FC236}">
                <a16:creationId xmlns:a16="http://schemas.microsoft.com/office/drawing/2014/main" id="{A37999F9-4E3A-4180-98D6-F74DA669C265}"/>
              </a:ext>
            </a:extLst>
          </p:cNvPr>
          <p:cNvSpPr>
            <a:spLocks noGrp="1"/>
          </p:cNvSpPr>
          <p:nvPr>
            <p:ph idx="12" sz="quarter" type="sldNum"/>
          </p:nvPr>
        </p:nvSpPr>
        <p:spPr/>
        <p:txBody>
          <a:bodyPr/>
          <a:lstStyle/>
          <a:p>
            <a:r>
              <a:rPr dirty="0" lang="en-IN"/>
              <a:t>15</a:t>
            </a:r>
          </a:p>
        </p:txBody>
      </p:sp>
      <p:sp>
        <p:nvSpPr>
          <p:cNvPr id="16" name="TextBox 15">
            <a:extLst>
              <a:ext uri="{FF2B5EF4-FFF2-40B4-BE49-F238E27FC236}">
                <a16:creationId xmlns:a16="http://schemas.microsoft.com/office/drawing/2014/main" id="{0E6CDD7F-4CEA-4EB0-849E-93039FA0AEC0}"/>
              </a:ext>
            </a:extLst>
          </p:cNvPr>
          <p:cNvSpPr txBox="1"/>
          <p:nvPr/>
        </p:nvSpPr>
        <p:spPr>
          <a:xfrm>
            <a:off x="181259" y="2418600"/>
            <a:ext cx="3953627" cy="523220"/>
          </a:xfrm>
          <a:prstGeom prst="rect">
            <a:avLst/>
          </a:prstGeom>
          <a:solidFill>
            <a:srgbClr val="92D050"/>
          </a:solidFill>
          <a:ln>
            <a:solidFill>
              <a:srgbClr val="92D050"/>
            </a:solidFill>
          </a:ln>
        </p:spPr>
        <p:style>
          <a:lnRef idx="1">
            <a:schemeClr val="accent4"/>
          </a:lnRef>
          <a:fillRef idx="2">
            <a:schemeClr val="accent4"/>
          </a:fillRef>
          <a:effectRef idx="1">
            <a:schemeClr val="accent4"/>
          </a:effectRef>
          <a:fontRef idx="minor">
            <a:schemeClr val="dk1"/>
          </a:fontRef>
        </p:style>
        <p:txBody>
          <a:bodyPr rtlCol="0" wrap="square">
            <a:spAutoFit/>
          </a:bodyPr>
          <a:lstStyle/>
          <a:p>
            <a:r>
              <a:rPr dirty="0" lang="en-IN" sz="2800"/>
              <a:t>Design goals: </a:t>
            </a:r>
          </a:p>
        </p:txBody>
      </p:sp>
      <p:sp>
        <p:nvSpPr>
          <p:cNvPr id="20" name="TextBox 19">
            <a:extLst>
              <a:ext uri="{FF2B5EF4-FFF2-40B4-BE49-F238E27FC236}">
                <a16:creationId xmlns:a16="http://schemas.microsoft.com/office/drawing/2014/main" id="{D71A0203-FF51-4D3D-959E-BE2AA65AD2FC}"/>
              </a:ext>
            </a:extLst>
          </p:cNvPr>
          <p:cNvSpPr txBox="1"/>
          <p:nvPr/>
        </p:nvSpPr>
        <p:spPr>
          <a:xfrm>
            <a:off x="181259" y="3592494"/>
            <a:ext cx="3953627" cy="523220"/>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8900000" scaled="1"/>
            <a:tileRect/>
          </a:gradFill>
          <a:ln>
            <a:solidFill>
              <a:srgbClr val="92D050"/>
            </a:solidFill>
          </a:ln>
        </p:spPr>
        <p:style>
          <a:lnRef idx="1">
            <a:schemeClr val="accent4"/>
          </a:lnRef>
          <a:fillRef idx="2">
            <a:schemeClr val="accent4"/>
          </a:fillRef>
          <a:effectRef idx="1">
            <a:schemeClr val="accent4"/>
          </a:effectRef>
          <a:fontRef idx="minor">
            <a:schemeClr val="dk1"/>
          </a:fontRef>
        </p:style>
        <p:txBody>
          <a:bodyPr rtlCol="0" wrap="square">
            <a:spAutoFit/>
          </a:bodyPr>
          <a:lstStyle/>
          <a:p>
            <a:r>
              <a:rPr dirty="0" lang="en-IN" sz="2800"/>
              <a:t>Socially acceptable design</a:t>
            </a:r>
          </a:p>
        </p:txBody>
      </p:sp>
      <p:sp>
        <p:nvSpPr>
          <p:cNvPr id="17" name="TextBox 16">
            <a:extLst>
              <a:ext uri="{FF2B5EF4-FFF2-40B4-BE49-F238E27FC236}">
                <a16:creationId xmlns:a16="http://schemas.microsoft.com/office/drawing/2014/main" id="{E28A7C24-6D5D-4654-894C-231462E10ECD}"/>
              </a:ext>
            </a:extLst>
          </p:cNvPr>
          <p:cNvSpPr txBox="1"/>
          <p:nvPr/>
        </p:nvSpPr>
        <p:spPr>
          <a:xfrm>
            <a:off x="181259" y="3003896"/>
            <a:ext cx="3953627" cy="523220"/>
          </a:xfrm>
          <a:prstGeom prst="rect">
            <a:avLst/>
          </a:prstGeom>
          <a:gradFill flip="none" rotWithShape="1">
            <a:gsLst>
              <a:gs pos="0">
                <a:srgbClr val="92D050">
                  <a:tint val="66000"/>
                  <a:satMod val="160000"/>
                </a:srgbClr>
              </a:gs>
              <a:gs pos="50000">
                <a:srgbClr val="92D050">
                  <a:tint val="44500"/>
                  <a:satMod val="160000"/>
                </a:srgbClr>
              </a:gs>
              <a:gs pos="100000">
                <a:srgbClr val="92D050">
                  <a:tint val="23500"/>
                  <a:satMod val="160000"/>
                </a:srgbClr>
              </a:gs>
            </a:gsLst>
            <a:lin ang="18900000" scaled="1"/>
            <a:tileRect/>
          </a:gradFill>
          <a:ln>
            <a:solidFill>
              <a:srgbClr val="92D050"/>
            </a:solidFill>
          </a:ln>
        </p:spPr>
        <p:style>
          <a:lnRef idx="1">
            <a:schemeClr val="accent4"/>
          </a:lnRef>
          <a:fillRef idx="2">
            <a:schemeClr val="accent4"/>
          </a:fillRef>
          <a:effectRef idx="1">
            <a:schemeClr val="accent4"/>
          </a:effectRef>
          <a:fontRef idx="minor">
            <a:schemeClr val="dk1"/>
          </a:fontRef>
        </p:style>
        <p:txBody>
          <a:bodyPr rtlCol="0" wrap="square">
            <a:spAutoFit/>
          </a:bodyPr>
          <a:lstStyle/>
          <a:p>
            <a:r>
              <a:rPr dirty="0" lang="en-IN" sz="2800"/>
              <a:t>Small form factor</a:t>
            </a:r>
          </a:p>
        </p:txBody>
      </p:sp>
    </p:spTree>
    <p:extLst>
      <p:ext uri="{BB962C8B-B14F-4D97-AF65-F5344CB8AC3E}">
        <p14:creationId xmlns:p14="http://schemas.microsoft.com/office/powerpoint/2010/main" val="2220122714"/>
      </p:ext>
    </p:extLst>
  </p:cSld>
  <p:clrMapOvr>
    <a:masterClrMapping/>
  </p:clrMapOvr>
  <p:timing>
    <p:tnLst>
      <p:par>
        <p:cTn dur="indefinite" id="1" nodeType="tmRoot" restart="never">
          <p:childTnLst>
            <p:seq concurrent="1" nextAc="seek">
              <p:cTn dur="indefinite" id="2" nodeType="mainSeq">
                <p:childTnLst>
                  <p:par>
                    <p:cTn fill="hold" id="3">
                      <p:stCondLst>
                        <p:cond delay="indefinite"/>
                      </p:stCondLst>
                      <p:childTnLst>
                        <p:par>
                          <p:cTn fill="hold" id="4">
                            <p:stCondLst>
                              <p:cond delay="0"/>
                            </p:stCondLst>
                            <p:childTnLst>
                              <p:par>
                                <p:cTn fill="hold" grpId="0" id="5" nodeType="clickEffect" presetClass="entr" presetID="1" presetSubtype="0">
                                  <p:stCondLst>
                                    <p:cond delay="0"/>
                                  </p:stCondLst>
                                  <p:childTnLst>
                                    <p:set>
                                      <p:cBhvr>
                                        <p:cTn dur="1" fill="hold" id="6">
                                          <p:stCondLst>
                                            <p:cond delay="0"/>
                                          </p:stCondLst>
                                        </p:cTn>
                                        <p:tgtEl>
                                          <p:spTgt spid="17"/>
                                        </p:tgtEl>
                                        <p:attrNameLst>
                                          <p:attrName>style.visibility</p:attrName>
                                        </p:attrNameLst>
                                      </p:cBhvr>
                                      <p:to>
                                        <p:strVal val="visible"/>
                                      </p:to>
                                    </p:set>
                                  </p:childTnLst>
                                </p:cTn>
                              </p:par>
                            </p:childTnLst>
                          </p:cTn>
                        </p:par>
                      </p:childTnLst>
                    </p:cTn>
                  </p:par>
                  <p:par>
                    <p:cTn fill="hold" id="7">
                      <p:stCondLst>
                        <p:cond delay="indefinite"/>
                      </p:stCondLst>
                      <p:childTnLst>
                        <p:par>
                          <p:cTn fill="hold" id="8">
                            <p:stCondLst>
                              <p:cond delay="0"/>
                            </p:stCondLst>
                            <p:childTnLst>
                              <p:par>
                                <p:cTn fill="hold" grpId="0" id="9" nodeType="clickEffect" presetClass="entr" presetID="1" presetSubtype="0">
                                  <p:stCondLst>
                                    <p:cond delay="0"/>
                                  </p:stCondLst>
                                  <p:childTnLst>
                                    <p:set>
                                      <p:cBhvr>
                                        <p:cTn dur="1" fill="hold" id="10">
                                          <p:stCondLst>
                                            <p:cond delay="0"/>
                                          </p:stCondLst>
                                        </p:cTn>
                                        <p:tgtEl>
                                          <p:spTgt spid="20"/>
                                        </p:tgtEl>
                                        <p:attrNameLst>
                                          <p:attrName>style.visibility</p:attrName>
                                        </p:attrNameLst>
                                      </p:cBhvr>
                                      <p:to>
                                        <p:strVal val="visible"/>
                                      </p:to>
                                    </p:set>
                                  </p:childTnLst>
                                </p:cTn>
                              </p:par>
                            </p:childTnLst>
                          </p:cTn>
                        </p:par>
                      </p:childTnLst>
                    </p:cTn>
                  </p:par>
                  <p:par>
                    <p:cTn fill="hold" id="11">
                      <p:stCondLst>
                        <p:cond delay="indefinite"/>
                      </p:stCondLst>
                      <p:childTnLst>
                        <p:par>
                          <p:cTn fill="hold" id="12">
                            <p:stCondLst>
                              <p:cond delay="0"/>
                            </p:stCondLst>
                            <p:childTnLst>
                              <p:par>
                                <p:cTn fill="hold" id="13" nodeType="clickEffect" presetClass="entr" presetID="1" presetSubtype="0">
                                  <p:stCondLst>
                                    <p:cond delay="0"/>
                                  </p:stCondLst>
                                  <p:childTnLst>
                                    <p:set>
                                      <p:cBhvr>
                                        <p:cTn dur="1" fill="hold" id="14">
                                          <p:stCondLst>
                                            <p:cond delay="0"/>
                                          </p:stCondLst>
                                        </p:cTn>
                                        <p:tgtEl>
                                          <p:spTgt spid="2050"/>
                                        </p:tgtEl>
                                        <p:attrNameLst>
                                          <p:attrName>style.visibility</p:attrName>
                                        </p:attrNameLst>
                                      </p:cBhvr>
                                      <p:to>
                                        <p:strVal val="visible"/>
                                      </p:to>
                                    </p:set>
                                  </p:childTnLst>
                                </p:cTn>
                              </p:par>
                              <p:par>
                                <p:cTn fill="hold" grpId="0" id="15" nodeType="withEffect" presetClass="entr" presetID="1" presetSubtype="0">
                                  <p:stCondLst>
                                    <p:cond delay="0"/>
                                  </p:stCondLst>
                                  <p:childTnLst>
                                    <p:set>
                                      <p:cBhvr>
                                        <p:cTn dur="1" fill="hold" id="16">
                                          <p:stCondLst>
                                            <p:cond delay="0"/>
                                          </p:stCondLst>
                                        </p:cTn>
                                        <p:tgtEl>
                                          <p:spTgt spid="4"/>
                                        </p:tgtEl>
                                        <p:attrNameLst>
                                          <p:attrName>style.visibility</p:attrName>
                                        </p:attrNameLst>
                                      </p:cBhvr>
                                      <p:to>
                                        <p:strVal val="visible"/>
                                      </p:to>
                                    </p:set>
                                  </p:childTnLst>
                                </p:cTn>
                              </p:par>
                            </p:childTnLst>
                          </p:cTn>
                        </p:par>
                      </p:childTnLst>
                    </p:cTn>
                  </p:par>
                  <p:par>
                    <p:cTn fill="hold" id="17">
                      <p:stCondLst>
                        <p:cond delay="indefinite"/>
                      </p:stCondLst>
                      <p:childTnLst>
                        <p:par>
                          <p:cTn fill="hold" id="18">
                            <p:stCondLst>
                              <p:cond delay="0"/>
                            </p:stCondLst>
                            <p:childTnLst>
                              <p:par>
                                <p:cTn fill="hold" grpId="0" id="19" nodeType="clickEffect" presetClass="entr" presetID="1" presetSubtype="0">
                                  <p:stCondLst>
                                    <p:cond delay="0"/>
                                  </p:stCondLst>
                                  <p:childTnLst>
                                    <p:set>
                                      <p:cBhvr>
                                        <p:cTn dur="1" fill="hold" id="20">
                                          <p:stCondLst>
                                            <p:cond delay="0"/>
                                          </p:stCondLst>
                                        </p:cTn>
                                        <p:tgtEl>
                                          <p:spTgt spid="5"/>
                                        </p:tgtEl>
                                        <p:attrNameLst>
                                          <p:attrName>style.visibility</p:attrName>
                                        </p:attrNameLst>
                                      </p:cBhvr>
                                      <p:to>
                                        <p:strVal val="visible"/>
                                      </p:to>
                                    </p:set>
                                  </p:childTnLst>
                                </p:cTn>
                              </p:par>
                              <p:par>
                                <p:cTn fill="hold" id="21" nodeType="withEffect" presetClass="entr" presetID="1" presetSubtype="0">
                                  <p:stCondLst>
                                    <p:cond delay="0"/>
                                  </p:stCondLst>
                                  <p:childTnLst>
                                    <p:set>
                                      <p:cBhvr>
                                        <p:cTn dur="1" fill="hold" id="22">
                                          <p:stCondLst>
                                            <p:cond delay="0"/>
                                          </p:stCondLst>
                                        </p:cTn>
                                        <p:tgtEl>
                                          <p:spTgt spid="22"/>
                                        </p:tgtEl>
                                        <p:attrNameLst>
                                          <p:attrName>style.visibility</p:attrName>
                                        </p:attrNameLst>
                                      </p:cBhvr>
                                      <p:to>
                                        <p:strVal val="visible"/>
                                      </p:to>
                                    </p:set>
                                  </p:childTnLst>
                                </p:cTn>
                              </p:par>
                              <p:par>
                                <p:cTn fill="hold" grpId="0" id="23" nodeType="withEffect" presetClass="entr" presetID="1" presetSubtype="0">
                                  <p:stCondLst>
                                    <p:cond delay="0"/>
                                  </p:stCondLst>
                                  <p:childTnLst>
                                    <p:set>
                                      <p:cBhvr>
                                        <p:cTn dur="1" fill="hold" id="24">
                                          <p:stCondLst>
                                            <p:cond delay="0"/>
                                          </p:stCondLst>
                                        </p:cTn>
                                        <p:tgtEl>
                                          <p:spTgt spid="15"/>
                                        </p:tgtEl>
                                        <p:attrNameLst>
                                          <p:attrName>style.visibility</p:attrName>
                                        </p:attrNameLst>
                                      </p:cBhvr>
                                      <p:to>
                                        <p:strVal val="visible"/>
                                      </p:to>
                                    </p:set>
                                  </p:childTnLst>
                                </p:cTn>
                              </p:par>
                            </p:childTnLst>
                          </p:cTn>
                        </p:par>
                      </p:childTnLst>
                    </p:cTn>
                  </p:par>
                  <p:par>
                    <p:cTn fill="hold" id="25">
                      <p:stCondLst>
                        <p:cond delay="indefinite"/>
                      </p:stCondLst>
                      <p:childTnLst>
                        <p:par>
                          <p:cTn fill="hold" id="26">
                            <p:stCondLst>
                              <p:cond delay="0"/>
                            </p:stCondLst>
                            <p:childTnLst>
                              <p:par>
                                <p:cTn fill="hold" grpId="0" id="27" nodeType="clickEffect" presetClass="entr" presetID="1" presetSubtype="0">
                                  <p:stCondLst>
                                    <p:cond delay="0"/>
                                  </p:stCondLst>
                                  <p:childTnLst>
                                    <p:set>
                                      <p:cBhvr>
                                        <p:cTn dur="1" fill="hold" id="28">
                                          <p:stCondLst>
                                            <p:cond delay="0"/>
                                          </p:stCondLst>
                                        </p:cTn>
                                        <p:tgtEl>
                                          <p:spTgt spid="12"/>
                                        </p:tgtEl>
                                        <p:attrNameLst>
                                          <p:attrName>style.visibility</p:attrName>
                                        </p:attrNameLst>
                                      </p:cBhvr>
                                      <p:to>
                                        <p:strVal val="visible"/>
                                      </p:to>
                                    </p:set>
                                  </p:childTnLst>
                                </p:cTn>
                              </p:par>
                              <p:par>
                                <p:cTn fill="hold" id="29" nodeType="withEffect" presetClass="entr" presetID="1" presetSubtype="0">
                                  <p:stCondLst>
                                    <p:cond delay="0"/>
                                  </p:stCondLst>
                                  <p:childTnLst>
                                    <p:set>
                                      <p:cBhvr>
                                        <p:cTn dur="1" fill="hold" id="30">
                                          <p:stCondLst>
                                            <p:cond delay="0"/>
                                          </p:stCondLst>
                                        </p:cTn>
                                        <p:tgtEl>
                                          <p:spTgt spid="13"/>
                                        </p:tgtEl>
                                        <p:attrNameLst>
                                          <p:attrName>style.visibility</p:attrName>
                                        </p:attrNameLst>
                                      </p:cBhvr>
                                      <p:to>
                                        <p:strVal val="visible"/>
                                      </p:to>
                                    </p:set>
                                  </p:childTnLst>
                                </p:cTn>
                              </p:par>
                              <p:par>
                                <p:cTn fill="hold" grpId="0" id="31" nodeType="withEffect" presetClass="entr" presetID="1" presetSubtype="0">
                                  <p:stCondLst>
                                    <p:cond delay="0"/>
                                  </p:stCondLst>
                                  <p:childTnLst>
                                    <p:set>
                                      <p:cBhvr>
                                        <p:cTn dur="1" fill="hold" id="32">
                                          <p:stCondLst>
                                            <p:cond delay="0"/>
                                          </p:stCondLst>
                                        </p:cTn>
                                        <p:tgtEl>
                                          <p:spTgt spid="8"/>
                                        </p:tgtEl>
                                        <p:attrNameLst>
                                          <p:attrName>style.visibility</p:attrName>
                                        </p:attrNameLst>
                                      </p:cBhvr>
                                      <p:to>
                                        <p:strVal val="visible"/>
                                      </p:to>
                                    </p:set>
                                  </p:childTnLst>
                                </p:cTn>
                              </p:par>
                            </p:childTnLst>
                          </p:cTn>
                        </p:par>
                      </p:childTnLst>
                    </p:cTn>
                  </p:par>
                  <p:par>
                    <p:cTn fill="hold" id="33">
                      <p:stCondLst>
                        <p:cond delay="indefinite"/>
                      </p:stCondLst>
                      <p:childTnLst>
                        <p:par>
                          <p:cTn fill="hold" id="34">
                            <p:stCondLst>
                              <p:cond delay="0"/>
                            </p:stCondLst>
                            <p:childTnLst>
                              <p:par>
                                <p:cTn fill="hold" grpId="0" id="35" nodeType="clickEffect" presetClass="entr" presetID="1" presetSubtype="0">
                                  <p:stCondLst>
                                    <p:cond delay="0"/>
                                  </p:stCondLst>
                                  <p:childTnLst>
                                    <p:set>
                                      <p:cBhvr>
                                        <p:cTn dur="1" fill="hold" id="36">
                                          <p:stCondLst>
                                            <p:cond delay="0"/>
                                          </p:stCondLst>
                                        </p:cTn>
                                        <p:tgtEl>
                                          <p:spTgt spid="11"/>
                                        </p:tgtEl>
                                        <p:attrNameLst>
                                          <p:attrName>style.visibility</p:attrName>
                                        </p:attrNameLst>
                                      </p:cBhvr>
                                      <p:to>
                                        <p:strVal val="visible"/>
                                      </p:to>
                                    </p:set>
                                  </p:childTnLst>
                                </p:cTn>
                              </p:par>
                              <p:par>
                                <p:cTn fill="hold" id="37" nodeType="withEffect" presetClass="entr" presetID="1" presetSubtype="0">
                                  <p:stCondLst>
                                    <p:cond delay="0"/>
                                  </p:stCondLst>
                                  <p:childTnLst>
                                    <p:set>
                                      <p:cBhvr>
                                        <p:cTn dur="1" fill="hold" id="38">
                                          <p:stCondLst>
                                            <p:cond delay="0"/>
                                          </p:stCondLst>
                                        </p:cTn>
                                        <p:tgtEl>
                                          <p:spTgt spid="18"/>
                                        </p:tgtEl>
                                        <p:attrNameLst>
                                          <p:attrName>style.visibility</p:attrName>
                                        </p:attrNameLst>
                                      </p:cBhvr>
                                      <p:to>
                                        <p:strVal val="visible"/>
                                      </p:to>
                                    </p:set>
                                  </p:childTnLst>
                                </p:cTn>
                              </p:par>
                              <p:par>
                                <p:cTn fill="hold" grpId="0" id="39" nodeType="withEffect" presetClass="entr" presetID="1" presetSubtype="0">
                                  <p:stCondLst>
                                    <p:cond delay="0"/>
                                  </p:stCondLst>
                                  <p:childTnLst>
                                    <p:set>
                                      <p:cBhvr>
                                        <p:cTn dur="1" fill="hold" id="40">
                                          <p:stCondLst>
                                            <p:cond delay="0"/>
                                          </p:stCondLst>
                                        </p:cTn>
                                        <p:tgtEl>
                                          <p:spTgt spid="14"/>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animBg="1" grpId="0" spid="4"/>
      <p:bldP animBg="1" grpId="0" spid="5"/>
      <p:bldP animBg="1" grpId="0" spid="11"/>
      <p:bldP animBg="1" grpId="0" spid="12"/>
      <p:bldP animBg="1" grpId="0" spid="8"/>
      <p:bldP animBg="1" grpId="0" spid="14"/>
      <p:bldP animBg="1" grpId="0" spid="15"/>
      <p:bldP animBg="1" grpId="0" spid="20"/>
      <p:bldP animBg="1" grpId="0" spid="17"/>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D8A3C59A-D393-4826-B21C-9E1BAF8B9F52}"/>
              </a:ext>
            </a:extLst>
          </p:cNvPr>
          <p:cNvSpPr>
            <a:spLocks noGrp="1"/>
          </p:cNvSpPr>
          <p:nvPr>
            <p:ph type="sldNum" sz="quarter" idx="12"/>
          </p:nvPr>
        </p:nvSpPr>
        <p:spPr/>
        <p:txBody>
          <a:bodyPr/>
          <a:lstStyle/>
          <a:p>
            <a:r>
              <a:rPr lang="en-IN" dirty="0"/>
              <a:t>17</a:t>
            </a:r>
          </a:p>
        </p:txBody>
      </p:sp>
      <p:sp>
        <p:nvSpPr>
          <p:cNvPr id="10" name="Rectangle: Rounded Corners 9">
            <a:extLst>
              <a:ext uri="{FF2B5EF4-FFF2-40B4-BE49-F238E27FC236}">
                <a16:creationId xmlns:a16="http://schemas.microsoft.com/office/drawing/2014/main" id="{319DFCE9-EE3C-4424-887C-89F50E5D1F80}"/>
              </a:ext>
            </a:extLst>
          </p:cNvPr>
          <p:cNvSpPr/>
          <p:nvPr/>
        </p:nvSpPr>
        <p:spPr>
          <a:xfrm>
            <a:off x="144192" y="26424"/>
            <a:ext cx="4048245" cy="900332"/>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3600" b="1" dirty="0"/>
              <a:t>Experimental Setup</a:t>
            </a:r>
          </a:p>
        </p:txBody>
      </p:sp>
      <p:sp>
        <p:nvSpPr>
          <p:cNvPr id="11" name="TextBox 10">
            <a:extLst>
              <a:ext uri="{FF2B5EF4-FFF2-40B4-BE49-F238E27FC236}">
                <a16:creationId xmlns:a16="http://schemas.microsoft.com/office/drawing/2014/main" id="{E0F214B3-146A-4240-B671-FF4D652C1F7A}"/>
              </a:ext>
            </a:extLst>
          </p:cNvPr>
          <p:cNvSpPr txBox="1"/>
          <p:nvPr/>
        </p:nvSpPr>
        <p:spPr>
          <a:xfrm>
            <a:off x="144194" y="3430868"/>
            <a:ext cx="10086734"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IN" sz="2800" dirty="0"/>
              <a:t>Each participant collected 20 samples for 9 most spoken phonemes.</a:t>
            </a:r>
          </a:p>
        </p:txBody>
      </p:sp>
      <p:sp>
        <p:nvSpPr>
          <p:cNvPr id="12" name="TextBox 11">
            <a:extLst>
              <a:ext uri="{FF2B5EF4-FFF2-40B4-BE49-F238E27FC236}">
                <a16:creationId xmlns:a16="http://schemas.microsoft.com/office/drawing/2014/main" id="{9FF0504E-88F0-4E22-A874-F118EADC0D82}"/>
              </a:ext>
            </a:extLst>
          </p:cNvPr>
          <p:cNvSpPr txBox="1"/>
          <p:nvPr/>
        </p:nvSpPr>
        <p:spPr>
          <a:xfrm>
            <a:off x="144194" y="1300256"/>
            <a:ext cx="5100666"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IN" sz="2800" dirty="0"/>
              <a:t>Collected data from 6 volunteers.</a:t>
            </a:r>
          </a:p>
        </p:txBody>
      </p:sp>
      <p:sp>
        <p:nvSpPr>
          <p:cNvPr id="13" name="TextBox 12">
            <a:extLst>
              <a:ext uri="{FF2B5EF4-FFF2-40B4-BE49-F238E27FC236}">
                <a16:creationId xmlns:a16="http://schemas.microsoft.com/office/drawing/2014/main" id="{9E2C63DA-58DD-493C-AC0B-BE624B4869EF}"/>
              </a:ext>
            </a:extLst>
          </p:cNvPr>
          <p:cNvSpPr txBox="1"/>
          <p:nvPr/>
        </p:nvSpPr>
        <p:spPr>
          <a:xfrm>
            <a:off x="144194" y="2358116"/>
            <a:ext cx="10207504"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IN" sz="2800" dirty="0"/>
              <a:t>Participants were aged from 17-55 years, with 3 males and 3 females.</a:t>
            </a:r>
          </a:p>
        </p:txBody>
      </p:sp>
    </p:spTree>
    <p:extLst>
      <p:ext uri="{BB962C8B-B14F-4D97-AF65-F5344CB8AC3E}">
        <p14:creationId xmlns:p14="http://schemas.microsoft.com/office/powerpoint/2010/main" val="3154995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Lst>
  </p:timing>
</p:sld>
</file>

<file path=ppt/slides/slide18.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D8A3C59A-D393-4826-B21C-9E1BAF8B9F52}"/>
              </a:ext>
            </a:extLst>
          </p:cNvPr>
          <p:cNvSpPr>
            <a:spLocks noGrp="1"/>
          </p:cNvSpPr>
          <p:nvPr>
            <p:ph idx="12" sz="quarter" type="sldNum"/>
          </p:nvPr>
        </p:nvSpPr>
        <p:spPr/>
        <p:txBody>
          <a:bodyPr/>
          <a:lstStyle/>
          <a:p>
            <a:r>
              <a:rPr dirty="0" lang="en-IN"/>
              <a:t>18</a:t>
            </a:r>
          </a:p>
        </p:txBody>
      </p:sp>
      <p:sp>
        <p:nvSpPr>
          <p:cNvPr id="10" name="Rectangle: Rounded Corners 9">
            <a:extLst>
              <a:ext uri="{FF2B5EF4-FFF2-40B4-BE49-F238E27FC236}">
                <a16:creationId xmlns:a16="http://schemas.microsoft.com/office/drawing/2014/main" id="{319DFCE9-EE3C-4424-887C-89F50E5D1F80}"/>
              </a:ext>
            </a:extLst>
          </p:cNvPr>
          <p:cNvSpPr/>
          <p:nvPr/>
        </p:nvSpPr>
        <p:spPr>
          <a:xfrm>
            <a:off x="144193" y="26424"/>
            <a:ext cx="7171008" cy="900332"/>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r>
              <a:rPr b="1" dirty="0" lang="en-IN" sz="3600"/>
              <a:t>Evaluation: Phoneme classification</a:t>
            </a:r>
          </a:p>
        </p:txBody>
      </p:sp>
      <p:sp>
        <p:nvSpPr>
          <p:cNvPr id="8" name="TextBox 7">
            <a:extLst>
              <a:ext uri="{FF2B5EF4-FFF2-40B4-BE49-F238E27FC236}">
                <a16:creationId xmlns:a16="http://schemas.microsoft.com/office/drawing/2014/main" id="{38B2F6B0-FE69-4552-A0CA-B99AB9244C83}"/>
              </a:ext>
            </a:extLst>
          </p:cNvPr>
          <p:cNvSpPr txBox="1"/>
          <p:nvPr/>
        </p:nvSpPr>
        <p:spPr>
          <a:xfrm>
            <a:off x="144193" y="1335739"/>
            <a:ext cx="5608907" cy="3472617"/>
          </a:xfrm>
          <a:prstGeom prst="rect">
            <a:avLst/>
          </a:prstGeom>
        </p:spPr>
        <p:style>
          <a:lnRef idx="1">
            <a:schemeClr val="accent4"/>
          </a:lnRef>
          <a:fillRef idx="2">
            <a:schemeClr val="accent4"/>
          </a:fillRef>
          <a:effectRef idx="1">
            <a:schemeClr val="accent4"/>
          </a:effectRef>
          <a:fontRef idx="minor">
            <a:schemeClr val="dk1"/>
          </a:fontRef>
        </p:style>
        <p:txBody>
          <a:bodyPr rtlCol="0" wrap="square">
            <a:spAutoFit/>
          </a:bodyPr>
          <a:lstStyle/>
          <a:p>
            <a:r>
              <a:rPr b="1" dirty="0" lang="en-IN" sz="2800"/>
              <a:t>SVM classifier</a:t>
            </a:r>
          </a:p>
          <a:p>
            <a:r>
              <a:rPr dirty="0" lang="en-IN" sz="2800"/>
              <a:t>Selected features: </a:t>
            </a:r>
          </a:p>
          <a:p>
            <a:pPr indent="-457200" marL="457200">
              <a:lnSpc>
                <a:spcPct val="150000"/>
              </a:lnSpc>
              <a:buFont charset="2" panose="05000000000000000000" pitchFamily="2" typeface="Wingdings"/>
              <a:buChar char="§"/>
            </a:pPr>
            <a:r>
              <a:rPr dirty="0" lang="en-IN" sz="2800">
                <a:latin charset="0" panose="020F0502020204030204" pitchFamily="34" typeface="Calibri"/>
                <a:cs charset="0" panose="020F0502020204030204" pitchFamily="34" typeface="Calibri"/>
              </a:rPr>
              <a:t>Skewness</a:t>
            </a:r>
          </a:p>
          <a:p>
            <a:pPr indent="-457200" marL="457200">
              <a:lnSpc>
                <a:spcPct val="150000"/>
              </a:lnSpc>
              <a:buFont charset="2" panose="05000000000000000000" pitchFamily="2" typeface="Wingdings"/>
              <a:buChar char="§"/>
            </a:pPr>
            <a:r>
              <a:rPr dirty="0" lang="en-IN" sz="2800">
                <a:latin charset="0" panose="020F0502020204030204" pitchFamily="34" typeface="Calibri"/>
                <a:cs charset="0" panose="020F0502020204030204" pitchFamily="34" typeface="Calibri"/>
              </a:rPr>
              <a:t>Area under the curve</a:t>
            </a:r>
          </a:p>
          <a:p>
            <a:pPr indent="-457200" marL="457200">
              <a:lnSpc>
                <a:spcPct val="150000"/>
              </a:lnSpc>
              <a:buFont charset="2" panose="05000000000000000000" pitchFamily="2" typeface="Wingdings"/>
              <a:buChar char="§"/>
            </a:pPr>
            <a:r>
              <a:rPr dirty="0" lang="en-IN" sz="2800">
                <a:latin charset="0" panose="020F0502020204030204" pitchFamily="34" typeface="Calibri"/>
                <a:cs charset="0" panose="020F0502020204030204" pitchFamily="34" typeface="Calibri"/>
              </a:rPr>
              <a:t>Kurtosis </a:t>
            </a:r>
          </a:p>
          <a:p>
            <a:pPr indent="-457200" marL="457200">
              <a:lnSpc>
                <a:spcPct val="150000"/>
              </a:lnSpc>
              <a:buFont charset="2" panose="05000000000000000000" pitchFamily="2" typeface="Wingdings"/>
              <a:buChar char="§"/>
            </a:pPr>
            <a:r>
              <a:rPr dirty="0" lang="en-IN" sz="2800">
                <a:latin charset="0" panose="020F0502020204030204" pitchFamily="34" typeface="Calibri"/>
                <a:cs charset="0" panose="020F0502020204030204" pitchFamily="34" typeface="Calibri"/>
              </a:rPr>
              <a:t>First 8 DFT coefficients</a:t>
            </a:r>
          </a:p>
        </p:txBody>
      </p:sp>
      <p:pic>
        <p:nvPicPr>
          <p:cNvPr id="11" name="Picture 10">
            <a:extLst>
              <a:ext uri="{FF2B5EF4-FFF2-40B4-BE49-F238E27FC236}">
                <a16:creationId xmlns:a16="http://schemas.microsoft.com/office/drawing/2014/main" id="{F994D8F5-C012-48D9-8702-C67ED30525FF}"/>
              </a:ext>
            </a:extLst>
          </p:cNvPr>
          <p:cNvPicPr>
            <a:picLocks noChangeAspect="1"/>
          </p:cNvPicPr>
          <p:nvPr/>
        </p:nvPicPr>
        <p:blipFill rotWithShape="1">
          <a:blip r:embed="rId3"/>
          <a:srcRect b="59" l="97" r="156" t="169"/>
          <a:stretch/>
        </p:blipFill>
        <p:spPr>
          <a:xfrm>
            <a:off x="5827508" y="1383429"/>
            <a:ext cx="6364492" cy="4299416"/>
          </a:xfrm>
          <a:prstGeom prst="rect">
            <a:avLst/>
          </a:prstGeom>
        </p:spPr>
      </p:pic>
      <p:sp>
        <p:nvSpPr>
          <p:cNvPr id="12" name="TextBox 11">
            <a:extLst>
              <a:ext uri="{FF2B5EF4-FFF2-40B4-BE49-F238E27FC236}">
                <a16:creationId xmlns:a16="http://schemas.microsoft.com/office/drawing/2014/main" id="{DC1B6289-3B8C-4C37-98C3-411364D5C755}"/>
              </a:ext>
            </a:extLst>
          </p:cNvPr>
          <p:cNvSpPr txBox="1"/>
          <p:nvPr/>
        </p:nvSpPr>
        <p:spPr>
          <a:xfrm>
            <a:off x="144193" y="5205791"/>
            <a:ext cx="5608907" cy="954107"/>
          </a:xfrm>
          <a:prstGeom prst="rect">
            <a:avLst/>
          </a:prstGeom>
        </p:spPr>
        <p:style>
          <a:lnRef idx="1">
            <a:schemeClr val="accent4"/>
          </a:lnRef>
          <a:fillRef idx="2">
            <a:schemeClr val="accent4"/>
          </a:fillRef>
          <a:effectRef idx="1">
            <a:schemeClr val="accent4"/>
          </a:effectRef>
          <a:fontRef idx="minor">
            <a:schemeClr val="dk1"/>
          </a:fontRef>
        </p:style>
        <p:txBody>
          <a:bodyPr rtlCol="0" wrap="square">
            <a:spAutoFit/>
          </a:bodyPr>
          <a:lstStyle/>
          <a:p>
            <a:pPr indent="-457200" marL="457200">
              <a:buFont charset="2" panose="05000000000000000000" pitchFamily="2" typeface="Wingdings"/>
              <a:buChar char="§"/>
            </a:pPr>
            <a:r>
              <a:rPr dirty="0" lang="en-IN" sz="2800">
                <a:latin charset="0" panose="020F0502020204030204" pitchFamily="34" typeface="Calibri"/>
                <a:cs charset="0" panose="020F0502020204030204" pitchFamily="34" typeface="Calibri"/>
              </a:rPr>
              <a:t>92% average accuracy </a:t>
            </a:r>
          </a:p>
          <a:p>
            <a:pPr indent="-457200" marL="457200">
              <a:buFont charset="2" panose="05000000000000000000" pitchFamily="2" typeface="Wingdings"/>
              <a:buChar char="§"/>
            </a:pPr>
            <a:r>
              <a:rPr dirty="0" lang="en-IN" sz="2800">
                <a:latin charset="0" panose="020F0502020204030204" pitchFamily="34" typeface="Calibri"/>
                <a:cs charset="0" panose="020F0502020204030204" pitchFamily="34" typeface="Calibri"/>
              </a:rPr>
              <a:t>84% leave one user out accuracy</a:t>
            </a:r>
          </a:p>
        </p:txBody>
      </p:sp>
    </p:spTree>
    <p:extLst>
      <p:ext uri="{BB962C8B-B14F-4D97-AF65-F5344CB8AC3E}">
        <p14:creationId xmlns:p14="http://schemas.microsoft.com/office/powerpoint/2010/main" val="415554287"/>
      </p:ext>
    </p:extLst>
  </p:cSld>
  <p:clrMapOvr>
    <a:masterClrMapping/>
  </p:clrMapOvr>
  <p:timing>
    <p:tnLst>
      <p:par>
        <p:cTn dur="indefinite" id="1" nodeType="tmRoot" restart="never">
          <p:childTnLst>
            <p:seq concurrent="1" nextAc="seek">
              <p:cTn dur="indefinite" id="2" nodeType="mainSeq">
                <p:childTnLst>
                  <p:par>
                    <p:cTn fill="hold" id="3">
                      <p:stCondLst>
                        <p:cond delay="indefinite"/>
                      </p:stCondLst>
                      <p:childTnLst>
                        <p:par>
                          <p:cTn fill="hold" id="4">
                            <p:stCondLst>
                              <p:cond delay="0"/>
                            </p:stCondLst>
                            <p:childTnLst>
                              <p:par>
                                <p:cTn fill="hold" id="5" nodeType="clickEffect" presetClass="entr" presetID="1" presetSubtype="0">
                                  <p:stCondLst>
                                    <p:cond delay="0"/>
                                  </p:stCondLst>
                                  <p:childTnLst>
                                    <p:set>
                                      <p:cBhvr>
                                        <p:cTn dur="1" fill="hold" id="6">
                                          <p:stCondLst>
                                            <p:cond delay="0"/>
                                          </p:stCondLst>
                                        </p:cTn>
                                        <p:tgtEl>
                                          <p:spTgt spid="11"/>
                                        </p:tgtEl>
                                        <p:attrNameLst>
                                          <p:attrName>style.visibility</p:attrName>
                                        </p:attrNameLst>
                                      </p:cBhvr>
                                      <p:to>
                                        <p:strVal val="visible"/>
                                      </p:to>
                                    </p:set>
                                  </p:childTnLst>
                                </p:cTn>
                              </p:par>
                            </p:childTnLst>
                          </p:cTn>
                        </p:par>
                      </p:childTnLst>
                    </p:cTn>
                  </p:par>
                  <p:par>
                    <p:cTn fill="hold" id="7">
                      <p:stCondLst>
                        <p:cond delay="indefinite"/>
                      </p:stCondLst>
                      <p:childTnLst>
                        <p:par>
                          <p:cTn fill="hold" id="8">
                            <p:stCondLst>
                              <p:cond delay="0"/>
                            </p:stCondLst>
                            <p:childTnLst>
                              <p:par>
                                <p:cTn fill="hold" grpId="0" id="9" nodeType="clickEffect" presetClass="entr" presetID="1" presetSubtype="0">
                                  <p:stCondLst>
                                    <p:cond delay="0"/>
                                  </p:stCondLst>
                                  <p:childTnLst>
                                    <p:set>
                                      <p:cBhvr>
                                        <p:cTn dur="1" fill="hold" id="10">
                                          <p:stCondLst>
                                            <p:cond delay="0"/>
                                          </p:stCondLst>
                                        </p:cTn>
                                        <p:tgtEl>
                                          <p:spTgt spid="12"/>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animBg="1" grpId="0" spid="12"/>
    </p:bldLst>
  </p:timing>
</p:sld>
</file>

<file path=ppt/slides/slide1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D8A3C59A-D393-4826-B21C-9E1BAF8B9F52}"/>
              </a:ext>
            </a:extLst>
          </p:cNvPr>
          <p:cNvSpPr>
            <a:spLocks noGrp="1"/>
          </p:cNvSpPr>
          <p:nvPr>
            <p:ph idx="12" sz="quarter" type="sldNum"/>
          </p:nvPr>
        </p:nvSpPr>
        <p:spPr/>
        <p:txBody>
          <a:bodyPr/>
          <a:lstStyle/>
          <a:p>
            <a:r>
              <a:rPr dirty="0" lang="en-IN"/>
              <a:t>19</a:t>
            </a:r>
          </a:p>
        </p:txBody>
      </p:sp>
      <p:sp>
        <p:nvSpPr>
          <p:cNvPr id="10" name="Rectangle: Rounded Corners 9">
            <a:extLst>
              <a:ext uri="{FF2B5EF4-FFF2-40B4-BE49-F238E27FC236}">
                <a16:creationId xmlns:a16="http://schemas.microsoft.com/office/drawing/2014/main" id="{319DFCE9-EE3C-4424-887C-89F50E5D1F80}"/>
              </a:ext>
            </a:extLst>
          </p:cNvPr>
          <p:cNvSpPr/>
          <p:nvPr/>
        </p:nvSpPr>
        <p:spPr>
          <a:xfrm>
            <a:off x="144193" y="26424"/>
            <a:ext cx="7171008" cy="900332"/>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r>
              <a:rPr b="1" dirty="0" lang="en-IN" sz="3600"/>
              <a:t>Evaluation: Phoneme classification</a:t>
            </a:r>
          </a:p>
        </p:txBody>
      </p:sp>
      <p:sp>
        <p:nvSpPr>
          <p:cNvPr id="8" name="TextBox 7">
            <a:extLst>
              <a:ext uri="{FF2B5EF4-FFF2-40B4-BE49-F238E27FC236}">
                <a16:creationId xmlns:a16="http://schemas.microsoft.com/office/drawing/2014/main" id="{38B2F6B0-FE69-4552-A0CA-B99AB9244C83}"/>
              </a:ext>
            </a:extLst>
          </p:cNvPr>
          <p:cNvSpPr txBox="1"/>
          <p:nvPr/>
        </p:nvSpPr>
        <p:spPr>
          <a:xfrm>
            <a:off x="144193" y="1288734"/>
            <a:ext cx="6808697" cy="5142305"/>
          </a:xfrm>
          <a:prstGeom prst="rect">
            <a:avLst/>
          </a:prstGeom>
        </p:spPr>
        <p:style>
          <a:lnRef idx="1">
            <a:schemeClr val="accent4"/>
          </a:lnRef>
          <a:fillRef idx="2">
            <a:schemeClr val="accent4"/>
          </a:fillRef>
          <a:effectRef idx="1">
            <a:schemeClr val="accent4"/>
          </a:effectRef>
          <a:fontRef idx="minor">
            <a:schemeClr val="dk1"/>
          </a:fontRef>
        </p:style>
        <p:txBody>
          <a:bodyPr rtlCol="0" wrap="square">
            <a:spAutoFit/>
          </a:bodyPr>
          <a:lstStyle/>
          <a:p>
            <a:r>
              <a:rPr dirty="0" lang="en-IN" sz="2800"/>
              <a:t># participants: 2</a:t>
            </a:r>
          </a:p>
          <a:p>
            <a:r>
              <a:rPr dirty="0" lang="en-IN" sz="2800"/>
              <a:t># trials: 20</a:t>
            </a:r>
          </a:p>
          <a:p>
            <a:endParaRPr dirty="0" lang="en-IN" sz="2800"/>
          </a:p>
          <a:p>
            <a:r>
              <a:rPr dirty="0" lang="en-IN" sz="2800"/>
              <a:t>Experiment setup with added noise:</a:t>
            </a:r>
          </a:p>
          <a:p>
            <a:pPr indent="-457200" marL="457200">
              <a:lnSpc>
                <a:spcPct val="200000"/>
              </a:lnSpc>
              <a:buFont charset="2" panose="05000000000000000000" pitchFamily="2" typeface="Wingdings"/>
              <a:buChar char="§"/>
            </a:pPr>
            <a:r>
              <a:rPr dirty="0" lang="en-IN" sz="2800"/>
              <a:t>Head nodding</a:t>
            </a:r>
          </a:p>
          <a:p>
            <a:pPr indent="-457200" marL="457200">
              <a:lnSpc>
                <a:spcPct val="200000"/>
              </a:lnSpc>
              <a:buFont charset="2" panose="05000000000000000000" pitchFamily="2" typeface="Wingdings"/>
              <a:buChar char="§"/>
            </a:pPr>
            <a:r>
              <a:rPr dirty="0" lang="en-IN" sz="2800"/>
              <a:t>Yawing</a:t>
            </a:r>
          </a:p>
          <a:p>
            <a:pPr indent="-457200" marL="457200">
              <a:lnSpc>
                <a:spcPct val="200000"/>
              </a:lnSpc>
              <a:buFont charset="2" panose="05000000000000000000" pitchFamily="2" typeface="Wingdings"/>
              <a:buChar char="§"/>
            </a:pPr>
            <a:r>
              <a:rPr dirty="0" lang="en-IN" sz="2800"/>
              <a:t>Articulating voiced phoneme</a:t>
            </a:r>
          </a:p>
          <a:p>
            <a:pPr indent="-457200" marL="457200">
              <a:lnSpc>
                <a:spcPct val="200000"/>
              </a:lnSpc>
              <a:buFont charset="2" panose="05000000000000000000" pitchFamily="2" typeface="Wingdings"/>
              <a:buChar char="§"/>
            </a:pPr>
            <a:r>
              <a:rPr dirty="0" lang="en-IN" sz="2800"/>
              <a:t>Background music</a:t>
            </a:r>
          </a:p>
        </p:txBody>
      </p:sp>
      <p:pic>
        <p:nvPicPr>
          <p:cNvPr id="9" name="Picture 8">
            <a:extLst>
              <a:ext uri="{FF2B5EF4-FFF2-40B4-BE49-F238E27FC236}">
                <a16:creationId xmlns:a16="http://schemas.microsoft.com/office/drawing/2014/main" id="{4E5A89F4-A7CB-41F2-9023-C88D20F86623}"/>
              </a:ext>
            </a:extLst>
          </p:cNvPr>
          <p:cNvPicPr>
            <a:picLocks noChangeAspect="1"/>
          </p:cNvPicPr>
          <p:nvPr/>
        </p:nvPicPr>
        <p:blipFill rotWithShape="1">
          <a:blip r:embed="rId3"/>
          <a:srcRect b="88" l="65" r="28335" t="145"/>
          <a:stretch/>
        </p:blipFill>
        <p:spPr>
          <a:xfrm>
            <a:off x="7017327" y="1813443"/>
            <a:ext cx="5174673" cy="3657718"/>
          </a:xfrm>
          <a:prstGeom prst="rect">
            <a:avLst/>
          </a:prstGeom>
        </p:spPr>
      </p:pic>
      <p:pic>
        <p:nvPicPr>
          <p:cNvPr id="6" name="Picture 5">
            <a:extLst>
              <a:ext uri="{FF2B5EF4-FFF2-40B4-BE49-F238E27FC236}">
                <a16:creationId xmlns:a16="http://schemas.microsoft.com/office/drawing/2014/main" id="{05466462-E716-47B3-B074-7B73F4D3380A}"/>
              </a:ext>
            </a:extLst>
          </p:cNvPr>
          <p:cNvPicPr>
            <a:picLocks noChangeAspect="1"/>
          </p:cNvPicPr>
          <p:nvPr/>
        </p:nvPicPr>
        <p:blipFill rotWithShape="1">
          <a:blip r:embed="rId3"/>
          <a:srcRect b="69484" l="70042" r="36" t="145"/>
          <a:stretch/>
        </p:blipFill>
        <p:spPr>
          <a:xfrm>
            <a:off x="9200729" y="1086910"/>
            <a:ext cx="1562942" cy="804734"/>
          </a:xfrm>
          <a:prstGeom prst="rect">
            <a:avLst/>
          </a:prstGeom>
        </p:spPr>
      </p:pic>
    </p:spTree>
    <p:extLst>
      <p:ext uri="{BB962C8B-B14F-4D97-AF65-F5344CB8AC3E}">
        <p14:creationId xmlns:p14="http://schemas.microsoft.com/office/powerpoint/2010/main" val="3805761692"/>
      </p:ext>
    </p:extLst>
  </p:cSld>
  <p:clrMapOvr>
    <a:masterClrMapping/>
  </p:clrMapOvr>
  <p:timing>
    <p:tnLst>
      <p:par>
        <p:cTn dur="indefinite" id="1" nodeType="tmRoot" restart="never">
          <p:childTnLst>
            <p:seq concurrent="1" nextAc="seek">
              <p:cTn dur="indefinite" id="2" nodeType="mainSeq">
                <p:childTnLst>
                  <p:par>
                    <p:cTn fill="hold" id="3">
                      <p:stCondLst>
                        <p:cond delay="indefinite"/>
                      </p:stCondLst>
                      <p:childTnLst>
                        <p:par>
                          <p:cTn fill="hold" id="4">
                            <p:stCondLst>
                              <p:cond delay="0"/>
                            </p:stCondLst>
                            <p:childTnLst>
                              <p:par>
                                <p:cTn fill="hold" id="5" nodeType="clickEffect" presetClass="entr" presetID="1" presetSubtype="0">
                                  <p:stCondLst>
                                    <p:cond delay="0"/>
                                  </p:stCondLst>
                                  <p:childTnLst>
                                    <p:set>
                                      <p:cBhvr>
                                        <p:cTn dur="1" fill="hold" id="6">
                                          <p:stCondLst>
                                            <p:cond delay="0"/>
                                          </p:stCondLst>
                                        </p:cTn>
                                        <p:tgtEl>
                                          <p:spTgt spid="9"/>
                                        </p:tgtEl>
                                        <p:attrNameLst>
                                          <p:attrName>style.visibility</p:attrName>
                                        </p:attrNameLst>
                                      </p:cBhvr>
                                      <p:to>
                                        <p:strVal val="visible"/>
                                      </p:to>
                                    </p:set>
                                  </p:childTnLst>
                                </p:cTn>
                              </p:par>
                              <p:par>
                                <p:cTn fill="hold" id="7" nodeType="withEffect" presetClass="entr" presetID="1" presetSubtype="0">
                                  <p:stCondLst>
                                    <p:cond delay="0"/>
                                  </p:stCondLst>
                                  <p:childTnLst>
                                    <p:set>
                                      <p:cBhvr>
                                        <p:cTn dur="1" fill="hold" id="8">
                                          <p:stCondLst>
                                            <p:cond delay="0"/>
                                          </p:stCondLst>
                                        </p:cTn>
                                        <p:tgtEl>
                                          <p:spTgt spid="6"/>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5BF6F39E-2552-4AF0-8679-687F2F25B9C9}"/>
              </a:ext>
            </a:extLst>
          </p:cNvPr>
          <p:cNvSpPr/>
          <p:nvPr/>
        </p:nvSpPr>
        <p:spPr>
          <a:xfrm>
            <a:off x="98474" y="19236"/>
            <a:ext cx="2479756" cy="900332"/>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IN" sz="3600" b="1" dirty="0"/>
              <a:t>Motivation</a:t>
            </a:r>
          </a:p>
        </p:txBody>
      </p:sp>
      <p:pic>
        <p:nvPicPr>
          <p:cNvPr id="2" name="Picture 2" descr="Image result for crowded bus">
            <a:extLst>
              <a:ext uri="{FF2B5EF4-FFF2-40B4-BE49-F238E27FC236}">
                <a16:creationId xmlns:a16="http://schemas.microsoft.com/office/drawing/2014/main" id="{B104AB26-D8FF-44F6-B455-9315D752B06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1097553"/>
            <a:ext cx="7127724" cy="5258797"/>
          </a:xfrm>
          <a:prstGeom prst="rect">
            <a:avLst/>
          </a:prstGeom>
          <a:noFill/>
          <a:extLst>
            <a:ext uri="{909E8E84-426E-40DD-AFC4-6F175D3DCCD1}">
              <a14:hiddenFill xmlns:a14="http://schemas.microsoft.com/office/drawing/2010/main">
                <a:solidFill>
                  <a:srgbClr val="FFFFFF"/>
                </a:solidFill>
              </a14:hiddenFill>
            </a:ext>
          </a:extLst>
        </p:spPr>
      </p:pic>
      <p:sp>
        <p:nvSpPr>
          <p:cNvPr id="3" name="Slide Number Placeholder 2">
            <a:extLst>
              <a:ext uri="{FF2B5EF4-FFF2-40B4-BE49-F238E27FC236}">
                <a16:creationId xmlns:a16="http://schemas.microsoft.com/office/drawing/2014/main" id="{654DB64B-ED9F-49A7-BEEB-E8A0C39F0621}"/>
              </a:ext>
            </a:extLst>
          </p:cNvPr>
          <p:cNvSpPr>
            <a:spLocks noGrp="1"/>
          </p:cNvSpPr>
          <p:nvPr>
            <p:ph type="sldNum" sz="quarter" idx="12"/>
          </p:nvPr>
        </p:nvSpPr>
        <p:spPr/>
        <p:txBody>
          <a:bodyPr/>
          <a:lstStyle/>
          <a:p>
            <a:fld id="{61303FFD-2DD3-452E-A0DF-1211CF56FEE3}" type="slidenum">
              <a:rPr lang="en-IN" smtClean="0"/>
              <a:t>2</a:t>
            </a:fld>
            <a:endParaRPr lang="en-IN"/>
          </a:p>
        </p:txBody>
      </p:sp>
      <p:pic>
        <p:nvPicPr>
          <p:cNvPr id="7" name="Picture 6" descr="Graphical user interface, application&#10;&#10;Description automatically generated">
            <a:extLst>
              <a:ext uri="{FF2B5EF4-FFF2-40B4-BE49-F238E27FC236}">
                <a16:creationId xmlns:a16="http://schemas.microsoft.com/office/drawing/2014/main" id="{681B49D1-450F-4820-AE21-2B464AE5567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140914" y="1097553"/>
            <a:ext cx="6051086" cy="5258797"/>
          </a:xfrm>
          <a:prstGeom prst="rect">
            <a:avLst/>
          </a:prstGeom>
        </p:spPr>
      </p:pic>
    </p:spTree>
    <p:extLst>
      <p:ext uri="{BB962C8B-B14F-4D97-AF65-F5344CB8AC3E}">
        <p14:creationId xmlns:p14="http://schemas.microsoft.com/office/powerpoint/2010/main" val="3135608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D8A3C59A-D393-4826-B21C-9E1BAF8B9F52}"/>
              </a:ext>
            </a:extLst>
          </p:cNvPr>
          <p:cNvSpPr>
            <a:spLocks noGrp="1"/>
          </p:cNvSpPr>
          <p:nvPr>
            <p:ph type="sldNum" sz="quarter" idx="12"/>
          </p:nvPr>
        </p:nvSpPr>
        <p:spPr/>
        <p:txBody>
          <a:bodyPr/>
          <a:lstStyle/>
          <a:p>
            <a:r>
              <a:rPr lang="en-IN" dirty="0"/>
              <a:t>20</a:t>
            </a:r>
          </a:p>
        </p:txBody>
      </p:sp>
      <p:sp>
        <p:nvSpPr>
          <p:cNvPr id="2" name="Rectangle 1">
            <a:extLst>
              <a:ext uri="{FF2B5EF4-FFF2-40B4-BE49-F238E27FC236}">
                <a16:creationId xmlns:a16="http://schemas.microsoft.com/office/drawing/2014/main" id="{32AF8B94-70E8-4D7F-9CD2-63D678E2C9D2}"/>
              </a:ext>
            </a:extLst>
          </p:cNvPr>
          <p:cNvSpPr/>
          <p:nvPr/>
        </p:nvSpPr>
        <p:spPr>
          <a:xfrm>
            <a:off x="144193" y="1389347"/>
            <a:ext cx="11769273" cy="3539430"/>
          </a:xfrm>
          <a:prstGeom prst="rect">
            <a:avLst/>
          </a:prstGeom>
        </p:spPr>
        <p:txBody>
          <a:bodyPr wrap="square">
            <a:spAutoFit/>
          </a:bodyPr>
          <a:lstStyle/>
          <a:p>
            <a:endParaRPr lang="en-IN" sz="2800" b="0" i="0" dirty="0">
              <a:solidFill>
                <a:srgbClr val="263238"/>
              </a:solidFill>
              <a:effectLst/>
              <a:latin typeface="Roboto"/>
            </a:endParaRPr>
          </a:p>
          <a:p>
            <a:pPr marL="457200" indent="-457200">
              <a:buFont typeface="Arial" panose="020B0604020202020204" pitchFamily="34" charset="0"/>
              <a:buChar char="•"/>
            </a:pPr>
            <a:endParaRPr lang="en-IN" sz="2800" dirty="0">
              <a:solidFill>
                <a:srgbClr val="263238"/>
              </a:solidFill>
              <a:latin typeface="Roboto"/>
            </a:endParaRPr>
          </a:p>
          <a:p>
            <a:pPr marL="457200" indent="-457200">
              <a:buFont typeface="Arial" panose="020B0604020202020204" pitchFamily="34" charset="0"/>
              <a:buChar char="•"/>
            </a:pPr>
            <a:endParaRPr lang="en-IN" sz="2800" b="0" i="0" dirty="0">
              <a:solidFill>
                <a:srgbClr val="263238"/>
              </a:solidFill>
              <a:effectLst/>
              <a:latin typeface="Roboto"/>
            </a:endParaRPr>
          </a:p>
          <a:p>
            <a:pPr marL="457200" indent="-457200">
              <a:buFont typeface="Arial" panose="020B0604020202020204" pitchFamily="34" charset="0"/>
              <a:buChar char="•"/>
            </a:pPr>
            <a:endParaRPr lang="en-IN" sz="2800" dirty="0">
              <a:solidFill>
                <a:srgbClr val="263238"/>
              </a:solidFill>
              <a:latin typeface="Roboto"/>
            </a:endParaRPr>
          </a:p>
          <a:p>
            <a:pPr marL="457200" indent="-457200">
              <a:buFont typeface="Arial" panose="020B0604020202020204" pitchFamily="34" charset="0"/>
              <a:buChar char="•"/>
            </a:pPr>
            <a:endParaRPr lang="en-IN" sz="2800" dirty="0">
              <a:solidFill>
                <a:srgbClr val="263238"/>
              </a:solidFill>
              <a:latin typeface="Roboto"/>
            </a:endParaRPr>
          </a:p>
        </p:txBody>
      </p:sp>
      <p:sp>
        <p:nvSpPr>
          <p:cNvPr id="8" name="Rectangle: Rounded Corners 7">
            <a:extLst>
              <a:ext uri="{FF2B5EF4-FFF2-40B4-BE49-F238E27FC236}">
                <a16:creationId xmlns:a16="http://schemas.microsoft.com/office/drawing/2014/main" id="{9E57A3B3-2825-4855-BC9B-B98A6D3A74EE}"/>
              </a:ext>
            </a:extLst>
          </p:cNvPr>
          <p:cNvSpPr/>
          <p:nvPr/>
        </p:nvSpPr>
        <p:spPr>
          <a:xfrm>
            <a:off x="144192" y="10764"/>
            <a:ext cx="2400225" cy="900332"/>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3600" b="1" dirty="0"/>
              <a:t>Conclusion</a:t>
            </a:r>
          </a:p>
        </p:txBody>
      </p:sp>
      <p:sp>
        <p:nvSpPr>
          <p:cNvPr id="13" name="TextBox 12">
            <a:extLst>
              <a:ext uri="{FF2B5EF4-FFF2-40B4-BE49-F238E27FC236}">
                <a16:creationId xmlns:a16="http://schemas.microsoft.com/office/drawing/2014/main" id="{6E49B791-34F6-4965-97C9-A6208F1A40FB}"/>
              </a:ext>
            </a:extLst>
          </p:cNvPr>
          <p:cNvSpPr txBox="1"/>
          <p:nvPr/>
        </p:nvSpPr>
        <p:spPr>
          <a:xfrm>
            <a:off x="144190" y="1372585"/>
            <a:ext cx="10192505"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IN" sz="2800" dirty="0">
                <a:solidFill>
                  <a:srgbClr val="000000"/>
                </a:solidFill>
                <a:latin typeface="Calibri" panose="020F0502020204030204" pitchFamily="34" charset="0"/>
              </a:rPr>
              <a:t>Proposed a </a:t>
            </a:r>
            <a:r>
              <a:rPr lang="en-IN" sz="2800" b="1" i="1" dirty="0">
                <a:solidFill>
                  <a:srgbClr val="000000"/>
                </a:solidFill>
                <a:latin typeface="Calibri" panose="020F0502020204030204" pitchFamily="34" charset="0"/>
              </a:rPr>
              <a:t>low cost</a:t>
            </a:r>
            <a:r>
              <a:rPr lang="en-IN" sz="2800" dirty="0">
                <a:solidFill>
                  <a:srgbClr val="000000"/>
                </a:solidFill>
                <a:latin typeface="Calibri" panose="020F0502020204030204" pitchFamily="34" charset="0"/>
              </a:rPr>
              <a:t>, </a:t>
            </a:r>
            <a:r>
              <a:rPr lang="en-IN" sz="2800" b="1" i="1" dirty="0">
                <a:solidFill>
                  <a:srgbClr val="000000"/>
                </a:solidFill>
                <a:latin typeface="Calibri" panose="020F0502020204030204" pitchFamily="34" charset="0"/>
              </a:rPr>
              <a:t>intuitive</a:t>
            </a:r>
            <a:r>
              <a:rPr lang="en-IN" sz="2800" dirty="0">
                <a:solidFill>
                  <a:srgbClr val="000000"/>
                </a:solidFill>
                <a:latin typeface="Calibri" panose="020F0502020204030204" pitchFamily="34" charset="0"/>
              </a:rPr>
              <a:t> and </a:t>
            </a:r>
            <a:r>
              <a:rPr lang="en-IN" sz="2800" b="1" i="1" dirty="0">
                <a:solidFill>
                  <a:srgbClr val="000000"/>
                </a:solidFill>
                <a:latin typeface="Calibri" panose="020F0502020204030204" pitchFamily="34" charset="0"/>
              </a:rPr>
              <a:t>privacy preserving</a:t>
            </a:r>
            <a:r>
              <a:rPr lang="en-IN" sz="2800" dirty="0">
                <a:solidFill>
                  <a:srgbClr val="000000"/>
                </a:solidFill>
                <a:latin typeface="Calibri" panose="020F0502020204030204" pitchFamily="34" charset="0"/>
              </a:rPr>
              <a:t> input modality.</a:t>
            </a:r>
            <a:endParaRPr lang="en-IN" sz="2800" b="0" i="1" dirty="0">
              <a:solidFill>
                <a:srgbClr val="263238"/>
              </a:solidFill>
              <a:effectLst/>
              <a:latin typeface="Roboto"/>
            </a:endParaRPr>
          </a:p>
        </p:txBody>
      </p:sp>
      <p:sp>
        <p:nvSpPr>
          <p:cNvPr id="14" name="TextBox 13">
            <a:extLst>
              <a:ext uri="{FF2B5EF4-FFF2-40B4-BE49-F238E27FC236}">
                <a16:creationId xmlns:a16="http://schemas.microsoft.com/office/drawing/2014/main" id="{4EE45549-8868-4928-B499-25A6B1A74ED4}"/>
              </a:ext>
            </a:extLst>
          </p:cNvPr>
          <p:cNvSpPr txBox="1"/>
          <p:nvPr/>
        </p:nvSpPr>
        <p:spPr>
          <a:xfrm>
            <a:off x="144190" y="2507810"/>
            <a:ext cx="9476887"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IN" sz="2800" dirty="0">
                <a:solidFill>
                  <a:srgbClr val="000000"/>
                </a:solidFill>
                <a:latin typeface="Calibri" panose="020F0502020204030204" pitchFamily="34" charset="0"/>
              </a:rPr>
              <a:t>Devised an algorithm to </a:t>
            </a:r>
            <a:r>
              <a:rPr lang="en-IN" sz="2800" b="1" i="1" dirty="0">
                <a:solidFill>
                  <a:srgbClr val="000000"/>
                </a:solidFill>
                <a:latin typeface="Calibri" panose="020F0502020204030204" pitchFamily="34" charset="0"/>
              </a:rPr>
              <a:t>isolate unvoiced and voiced phonemes</a:t>
            </a:r>
            <a:r>
              <a:rPr lang="en-IN" sz="2800" dirty="0">
                <a:solidFill>
                  <a:srgbClr val="000000"/>
                </a:solidFill>
                <a:latin typeface="Calibri" panose="020F0502020204030204" pitchFamily="34" charset="0"/>
              </a:rPr>
              <a:t>.</a:t>
            </a:r>
            <a:endParaRPr lang="en-IN" sz="2800" b="0" i="0" dirty="0">
              <a:solidFill>
                <a:srgbClr val="000000"/>
              </a:solidFill>
              <a:effectLst/>
              <a:latin typeface="Roboto"/>
            </a:endParaRPr>
          </a:p>
        </p:txBody>
      </p:sp>
      <p:sp>
        <p:nvSpPr>
          <p:cNvPr id="9" name="TextBox 8">
            <a:extLst>
              <a:ext uri="{FF2B5EF4-FFF2-40B4-BE49-F238E27FC236}">
                <a16:creationId xmlns:a16="http://schemas.microsoft.com/office/drawing/2014/main" id="{3F31170A-A77C-46FE-B003-305C2A823B49}"/>
              </a:ext>
            </a:extLst>
          </p:cNvPr>
          <p:cNvSpPr txBox="1"/>
          <p:nvPr/>
        </p:nvSpPr>
        <p:spPr>
          <a:xfrm>
            <a:off x="144190" y="3643035"/>
            <a:ext cx="11556398"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IN" sz="2800" dirty="0">
                <a:solidFill>
                  <a:srgbClr val="000000"/>
                </a:solidFill>
                <a:latin typeface="Calibri" panose="020F0502020204030204" pitchFamily="34" charset="0"/>
              </a:rPr>
              <a:t>Evaluated system on 6 volunteers with of </a:t>
            </a:r>
            <a:r>
              <a:rPr lang="en-IN" sz="2800" b="1" i="1" dirty="0">
                <a:solidFill>
                  <a:srgbClr val="000000"/>
                </a:solidFill>
                <a:latin typeface="Calibri" panose="020F0502020204030204" pitchFamily="34" charset="0"/>
              </a:rPr>
              <a:t>92%</a:t>
            </a:r>
            <a:r>
              <a:rPr lang="en-IN" sz="2800" dirty="0">
                <a:solidFill>
                  <a:srgbClr val="000000"/>
                </a:solidFill>
                <a:latin typeface="Calibri" panose="020F0502020204030204" pitchFamily="34" charset="0"/>
              </a:rPr>
              <a:t> average and </a:t>
            </a:r>
            <a:r>
              <a:rPr lang="en-IN" sz="2800" b="1" i="1" dirty="0">
                <a:solidFill>
                  <a:srgbClr val="000000"/>
                </a:solidFill>
                <a:latin typeface="Calibri" panose="020F0502020204030204" pitchFamily="34" charset="0"/>
              </a:rPr>
              <a:t>84%</a:t>
            </a:r>
            <a:r>
              <a:rPr lang="en-IN" sz="2800" dirty="0">
                <a:solidFill>
                  <a:srgbClr val="000000"/>
                </a:solidFill>
                <a:latin typeface="Calibri" panose="020F0502020204030204" pitchFamily="34" charset="0"/>
              </a:rPr>
              <a:t> LOO accuracy.</a:t>
            </a:r>
            <a:endParaRPr lang="en-IN" sz="2800" b="0" i="0" dirty="0">
              <a:solidFill>
                <a:srgbClr val="000000"/>
              </a:solidFill>
              <a:effectLst/>
              <a:latin typeface="Roboto"/>
            </a:endParaRPr>
          </a:p>
        </p:txBody>
      </p:sp>
    </p:spTree>
    <p:extLst>
      <p:ext uri="{BB962C8B-B14F-4D97-AF65-F5344CB8AC3E}">
        <p14:creationId xmlns:p14="http://schemas.microsoft.com/office/powerpoint/2010/main" val="3594544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D8A3C59A-D393-4826-B21C-9E1BAF8B9F52}"/>
              </a:ext>
            </a:extLst>
          </p:cNvPr>
          <p:cNvSpPr>
            <a:spLocks noGrp="1"/>
          </p:cNvSpPr>
          <p:nvPr>
            <p:ph type="sldNum" sz="quarter" idx="12"/>
          </p:nvPr>
        </p:nvSpPr>
        <p:spPr/>
        <p:txBody>
          <a:bodyPr/>
          <a:lstStyle/>
          <a:p>
            <a:r>
              <a:rPr lang="en-IN" dirty="0"/>
              <a:t>21</a:t>
            </a:r>
          </a:p>
        </p:txBody>
      </p:sp>
      <p:sp>
        <p:nvSpPr>
          <p:cNvPr id="2" name="Rectangle 1">
            <a:extLst>
              <a:ext uri="{FF2B5EF4-FFF2-40B4-BE49-F238E27FC236}">
                <a16:creationId xmlns:a16="http://schemas.microsoft.com/office/drawing/2014/main" id="{32AF8B94-70E8-4D7F-9CD2-63D678E2C9D2}"/>
              </a:ext>
            </a:extLst>
          </p:cNvPr>
          <p:cNvSpPr/>
          <p:nvPr/>
        </p:nvSpPr>
        <p:spPr>
          <a:xfrm>
            <a:off x="144193" y="1389347"/>
            <a:ext cx="11769273" cy="3539430"/>
          </a:xfrm>
          <a:prstGeom prst="rect">
            <a:avLst/>
          </a:prstGeom>
        </p:spPr>
        <p:txBody>
          <a:bodyPr wrap="square">
            <a:spAutoFit/>
          </a:bodyPr>
          <a:lstStyle/>
          <a:p>
            <a:endParaRPr lang="en-IN" sz="2800" b="0" i="0" dirty="0">
              <a:solidFill>
                <a:srgbClr val="263238"/>
              </a:solidFill>
              <a:effectLst/>
              <a:latin typeface="Roboto"/>
            </a:endParaRPr>
          </a:p>
          <a:p>
            <a:pPr marL="457200" indent="-457200">
              <a:buFont typeface="Arial" panose="020B0604020202020204" pitchFamily="34" charset="0"/>
              <a:buChar char="•"/>
            </a:pPr>
            <a:endParaRPr lang="en-IN" sz="2800" dirty="0">
              <a:solidFill>
                <a:srgbClr val="263238"/>
              </a:solidFill>
              <a:latin typeface="Roboto"/>
            </a:endParaRPr>
          </a:p>
          <a:p>
            <a:pPr marL="457200" indent="-457200">
              <a:buFont typeface="Arial" panose="020B0604020202020204" pitchFamily="34" charset="0"/>
              <a:buChar char="•"/>
            </a:pPr>
            <a:endParaRPr lang="en-IN" sz="2800" b="0" i="0" dirty="0">
              <a:solidFill>
                <a:srgbClr val="263238"/>
              </a:solidFill>
              <a:effectLst/>
              <a:latin typeface="Roboto"/>
            </a:endParaRPr>
          </a:p>
          <a:p>
            <a:pPr marL="457200" indent="-457200">
              <a:buFont typeface="Arial" panose="020B0604020202020204" pitchFamily="34" charset="0"/>
              <a:buChar char="•"/>
            </a:pPr>
            <a:endParaRPr lang="en-IN" sz="2800" dirty="0">
              <a:solidFill>
                <a:srgbClr val="263238"/>
              </a:solidFill>
              <a:latin typeface="Roboto"/>
            </a:endParaRPr>
          </a:p>
          <a:p>
            <a:pPr marL="457200" indent="-457200">
              <a:buFont typeface="Arial" panose="020B0604020202020204" pitchFamily="34" charset="0"/>
              <a:buChar char="•"/>
            </a:pPr>
            <a:endParaRPr lang="en-IN" sz="2800" dirty="0">
              <a:solidFill>
                <a:srgbClr val="263238"/>
              </a:solidFill>
              <a:latin typeface="Roboto"/>
            </a:endParaRPr>
          </a:p>
        </p:txBody>
      </p:sp>
      <p:sp>
        <p:nvSpPr>
          <p:cNvPr id="8" name="Rectangle: Rounded Corners 7">
            <a:extLst>
              <a:ext uri="{FF2B5EF4-FFF2-40B4-BE49-F238E27FC236}">
                <a16:creationId xmlns:a16="http://schemas.microsoft.com/office/drawing/2014/main" id="{9E57A3B3-2825-4855-BC9B-B98A6D3A74EE}"/>
              </a:ext>
            </a:extLst>
          </p:cNvPr>
          <p:cNvSpPr/>
          <p:nvPr/>
        </p:nvSpPr>
        <p:spPr>
          <a:xfrm>
            <a:off x="144192" y="10764"/>
            <a:ext cx="2633514" cy="900332"/>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3600" b="1" dirty="0"/>
              <a:t>Future work</a:t>
            </a:r>
          </a:p>
        </p:txBody>
      </p:sp>
      <p:sp>
        <p:nvSpPr>
          <p:cNvPr id="5" name="TextBox 4">
            <a:extLst>
              <a:ext uri="{FF2B5EF4-FFF2-40B4-BE49-F238E27FC236}">
                <a16:creationId xmlns:a16="http://schemas.microsoft.com/office/drawing/2014/main" id="{565BB6DE-E53A-4549-906B-6A2687C11264}"/>
              </a:ext>
            </a:extLst>
          </p:cNvPr>
          <p:cNvSpPr txBox="1"/>
          <p:nvPr/>
        </p:nvSpPr>
        <p:spPr>
          <a:xfrm>
            <a:off x="144194" y="1389347"/>
            <a:ext cx="6904306"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IN" sz="2800" dirty="0">
                <a:solidFill>
                  <a:schemeClr val="tx1"/>
                </a:solidFill>
                <a:latin typeface="Calibri" panose="020F0502020204030204" pitchFamily="34" charset="0"/>
                <a:cs typeface="Calibri" panose="020F0502020204030204" pitchFamily="34" charset="0"/>
              </a:rPr>
              <a:t>Phoneme aggregation to recognize words. </a:t>
            </a:r>
            <a:endParaRPr lang="en-IN" sz="2800" b="0" i="0" dirty="0">
              <a:solidFill>
                <a:schemeClr val="tx1"/>
              </a:solidFill>
              <a:effectLst/>
              <a:latin typeface="Calibri" panose="020F0502020204030204" pitchFamily="34" charset="0"/>
              <a:cs typeface="Calibri" panose="020F0502020204030204" pitchFamily="34" charset="0"/>
            </a:endParaRPr>
          </a:p>
        </p:txBody>
      </p:sp>
      <p:sp>
        <p:nvSpPr>
          <p:cNvPr id="13" name="TextBox 12">
            <a:extLst>
              <a:ext uri="{FF2B5EF4-FFF2-40B4-BE49-F238E27FC236}">
                <a16:creationId xmlns:a16="http://schemas.microsoft.com/office/drawing/2014/main" id="{6E49B791-34F6-4965-97C9-A6208F1A40FB}"/>
              </a:ext>
            </a:extLst>
          </p:cNvPr>
          <p:cNvSpPr txBox="1"/>
          <p:nvPr/>
        </p:nvSpPr>
        <p:spPr>
          <a:xfrm>
            <a:off x="144191" y="2497344"/>
            <a:ext cx="11558689"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IN" sz="2800" i="1" dirty="0" err="1">
                <a:solidFill>
                  <a:schemeClr val="tx1"/>
                </a:solidFill>
                <a:latin typeface="Calibri" panose="020F0502020204030204" pitchFamily="34" charset="0"/>
                <a:cs typeface="Calibri" panose="020F0502020204030204" pitchFamily="34" charset="0"/>
              </a:rPr>
              <a:t>JawSense</a:t>
            </a:r>
            <a:r>
              <a:rPr lang="en-IN" sz="2800" i="1" dirty="0">
                <a:solidFill>
                  <a:schemeClr val="tx1"/>
                </a:solidFill>
                <a:latin typeface="Calibri" panose="020F0502020204030204" pitchFamily="34" charset="0"/>
                <a:cs typeface="Calibri" panose="020F0502020204030204" pitchFamily="34" charset="0"/>
              </a:rPr>
              <a:t> </a:t>
            </a:r>
            <a:r>
              <a:rPr lang="en-IN" sz="2800" dirty="0">
                <a:solidFill>
                  <a:schemeClr val="tx1"/>
                </a:solidFill>
                <a:latin typeface="Calibri" panose="020F0502020204030204" pitchFamily="34" charset="0"/>
                <a:cs typeface="Calibri" panose="020F0502020204030204" pitchFamily="34" charset="0"/>
              </a:rPr>
              <a:t>as speech verification and speech disorder detection system.</a:t>
            </a:r>
            <a:endParaRPr lang="en-IN" sz="2800" b="0" i="1" dirty="0">
              <a:solidFill>
                <a:schemeClr val="tx1"/>
              </a:solidFill>
              <a:effectLst/>
              <a:latin typeface="Calibri" panose="020F0502020204030204" pitchFamily="34" charset="0"/>
              <a:cs typeface="Calibri" panose="020F0502020204030204" pitchFamily="34" charset="0"/>
            </a:endParaRPr>
          </a:p>
        </p:txBody>
      </p:sp>
      <p:sp>
        <p:nvSpPr>
          <p:cNvPr id="14" name="TextBox 13">
            <a:extLst>
              <a:ext uri="{FF2B5EF4-FFF2-40B4-BE49-F238E27FC236}">
                <a16:creationId xmlns:a16="http://schemas.microsoft.com/office/drawing/2014/main" id="{4EE45549-8868-4928-B499-25A6B1A74ED4}"/>
              </a:ext>
            </a:extLst>
          </p:cNvPr>
          <p:cNvSpPr txBox="1"/>
          <p:nvPr/>
        </p:nvSpPr>
        <p:spPr>
          <a:xfrm>
            <a:off x="144191" y="3605341"/>
            <a:ext cx="11558689"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IN" sz="2800" dirty="0">
                <a:solidFill>
                  <a:schemeClr val="tx1"/>
                </a:solidFill>
                <a:latin typeface="Calibri" panose="020F0502020204030204" pitchFamily="34" charset="0"/>
                <a:cs typeface="Calibri" panose="020F0502020204030204" pitchFamily="34" charset="0"/>
              </a:rPr>
              <a:t>Making a system robust to large motion noises and test on larger sample size.</a:t>
            </a:r>
            <a:endParaRPr lang="en-IN" sz="2800" b="0" i="0" dirty="0">
              <a:solidFill>
                <a:schemeClr val="tx1"/>
              </a:solidFill>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0551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Lst>
  </p:timing>
</p:sld>
</file>

<file path=ppt/slides/slide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5BF6F39E-2552-4AF0-8679-687F2F25B9C9}"/>
              </a:ext>
            </a:extLst>
          </p:cNvPr>
          <p:cNvSpPr/>
          <p:nvPr/>
        </p:nvSpPr>
        <p:spPr>
          <a:xfrm>
            <a:off x="98474" y="19236"/>
            <a:ext cx="5649184" cy="900332"/>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r>
              <a:rPr b="1" dirty="0" lang="en-IN" sz="3600"/>
              <a:t>Need of new input modality</a:t>
            </a:r>
          </a:p>
        </p:txBody>
      </p:sp>
      <p:sp>
        <p:nvSpPr>
          <p:cNvPr id="5" name="TextBox 4">
            <a:extLst>
              <a:ext uri="{FF2B5EF4-FFF2-40B4-BE49-F238E27FC236}">
                <a16:creationId xmlns:a16="http://schemas.microsoft.com/office/drawing/2014/main" id="{8E79C1D5-353D-4204-8011-7047A56ED629}"/>
              </a:ext>
            </a:extLst>
          </p:cNvPr>
          <p:cNvSpPr txBox="1"/>
          <p:nvPr/>
        </p:nvSpPr>
        <p:spPr>
          <a:xfrm>
            <a:off x="6251515" y="3639614"/>
            <a:ext cx="5624299" cy="954107"/>
          </a:xfrm>
          <a:prstGeom prst="rect">
            <a:avLst/>
          </a:prstGeom>
        </p:spPr>
        <p:style>
          <a:lnRef idx="1">
            <a:schemeClr val="accent4"/>
          </a:lnRef>
          <a:fillRef idx="2">
            <a:schemeClr val="accent4"/>
          </a:fillRef>
          <a:effectRef idx="1">
            <a:schemeClr val="accent4"/>
          </a:effectRef>
          <a:fontRef idx="minor">
            <a:schemeClr val="dk1"/>
          </a:fontRef>
        </p:style>
        <p:txBody>
          <a:bodyPr rtlCol="0" wrap="square">
            <a:spAutoFit/>
          </a:bodyPr>
          <a:lstStyle/>
          <a:p>
            <a:r>
              <a:rPr b="1" dirty="0" lang="en-IN" sz="2800"/>
              <a:t>Contact Approaches</a:t>
            </a:r>
          </a:p>
          <a:p>
            <a:r>
              <a:rPr dirty="0" lang="en-IN" sz="2800"/>
              <a:t>Teeth typing; Localization</a:t>
            </a:r>
          </a:p>
        </p:txBody>
      </p:sp>
      <p:sp>
        <p:nvSpPr>
          <p:cNvPr id="7" name="TextBox 6">
            <a:extLst>
              <a:ext uri="{FF2B5EF4-FFF2-40B4-BE49-F238E27FC236}">
                <a16:creationId xmlns:a16="http://schemas.microsoft.com/office/drawing/2014/main" id="{5A580555-FA9F-498A-8E91-ABCCB6E08FEE}"/>
              </a:ext>
            </a:extLst>
          </p:cNvPr>
          <p:cNvSpPr txBox="1"/>
          <p:nvPr/>
        </p:nvSpPr>
        <p:spPr>
          <a:xfrm>
            <a:off x="137927" y="3639614"/>
            <a:ext cx="5636741" cy="954107"/>
          </a:xfrm>
          <a:prstGeom prst="rect">
            <a:avLst/>
          </a:prstGeom>
        </p:spPr>
        <p:style>
          <a:lnRef idx="1">
            <a:schemeClr val="accent4"/>
          </a:lnRef>
          <a:fillRef idx="2">
            <a:schemeClr val="accent4"/>
          </a:fillRef>
          <a:effectRef idx="1">
            <a:schemeClr val="accent4"/>
          </a:effectRef>
          <a:fontRef idx="minor">
            <a:schemeClr val="dk1"/>
          </a:fontRef>
        </p:style>
        <p:txBody>
          <a:bodyPr rtlCol="0" wrap="square">
            <a:spAutoFit/>
          </a:bodyPr>
          <a:lstStyle/>
          <a:p>
            <a:r>
              <a:rPr b="1" dirty="0" lang="en-IN" sz="2800"/>
              <a:t>Contactless Approaches</a:t>
            </a:r>
          </a:p>
          <a:p>
            <a:r>
              <a:rPr dirty="0" lang="en-IN" sz="2800"/>
              <a:t>Camera; Wi-Fi; Ultrasonic Signals</a:t>
            </a:r>
          </a:p>
        </p:txBody>
      </p:sp>
      <p:pic>
        <p:nvPicPr>
          <p:cNvPr id="12" name="Picture 11">
            <a:extLst>
              <a:ext uri="{FF2B5EF4-FFF2-40B4-BE49-F238E27FC236}">
                <a16:creationId xmlns:a16="http://schemas.microsoft.com/office/drawing/2014/main" id="{151AFD7B-57DA-4B34-B69C-1BC701BB4008}"/>
              </a:ext>
            </a:extLst>
          </p:cNvPr>
          <p:cNvPicPr>
            <a:picLocks noChangeAspect="1"/>
          </p:cNvPicPr>
          <p:nvPr/>
        </p:nvPicPr>
        <p:blipFill rotWithShape="1">
          <a:blip r:embed="rId3"/>
          <a:srcRect l="37" t="63"/>
          <a:stretch/>
        </p:blipFill>
        <p:spPr>
          <a:xfrm>
            <a:off x="7213490" y="948761"/>
            <a:ext cx="3651196" cy="1913381"/>
          </a:xfrm>
          <a:prstGeom prst="rect">
            <a:avLst/>
          </a:prstGeom>
        </p:spPr>
      </p:pic>
      <p:sp>
        <p:nvSpPr>
          <p:cNvPr id="8" name="TextBox 7">
            <a:extLst>
              <a:ext uri="{FF2B5EF4-FFF2-40B4-BE49-F238E27FC236}">
                <a16:creationId xmlns:a16="http://schemas.microsoft.com/office/drawing/2014/main" id="{C26CC33E-D2E4-4547-B670-E5B519161F95}"/>
              </a:ext>
            </a:extLst>
          </p:cNvPr>
          <p:cNvSpPr txBox="1"/>
          <p:nvPr/>
        </p:nvSpPr>
        <p:spPr>
          <a:xfrm>
            <a:off x="137927" y="4842961"/>
            <a:ext cx="5636741" cy="523220"/>
          </a:xfrm>
          <a:prstGeom prst="rect">
            <a:avLst/>
          </a:prstGeom>
          <a:solidFill>
            <a:schemeClr val="accent6">
              <a:lumMod val="60000"/>
              <a:lumOff val="40000"/>
            </a:schemeClr>
          </a:solidFill>
          <a:ln>
            <a:noFill/>
          </a:ln>
        </p:spPr>
        <p:style>
          <a:lnRef idx="1">
            <a:schemeClr val="accent4"/>
          </a:lnRef>
          <a:fillRef idx="2">
            <a:schemeClr val="accent4"/>
          </a:fillRef>
          <a:effectRef idx="1">
            <a:schemeClr val="accent4"/>
          </a:effectRef>
          <a:fontRef idx="minor">
            <a:schemeClr val="dk1"/>
          </a:fontRef>
        </p:style>
        <p:txBody>
          <a:bodyPr rtlCol="0" wrap="square">
            <a:spAutoFit/>
          </a:bodyPr>
          <a:lstStyle/>
          <a:p>
            <a:r>
              <a:rPr dirty="0" lang="en-IN" sz="2800"/>
              <a:t>No on-body sensor</a:t>
            </a:r>
          </a:p>
        </p:txBody>
      </p:sp>
      <p:sp>
        <p:nvSpPr>
          <p:cNvPr id="11" name="TextBox 10">
            <a:extLst>
              <a:ext uri="{FF2B5EF4-FFF2-40B4-BE49-F238E27FC236}">
                <a16:creationId xmlns:a16="http://schemas.microsoft.com/office/drawing/2014/main" id="{CE6E4A08-454B-4801-ADAC-1D116D345253}"/>
              </a:ext>
            </a:extLst>
          </p:cNvPr>
          <p:cNvSpPr txBox="1"/>
          <p:nvPr/>
        </p:nvSpPr>
        <p:spPr>
          <a:xfrm>
            <a:off x="117145" y="5615421"/>
            <a:ext cx="5636741" cy="954107"/>
          </a:xfrm>
          <a:prstGeom prst="rect">
            <a:avLst/>
          </a:prstGeom>
          <a:solidFill>
            <a:srgbClr val="FF6969"/>
          </a:solidFill>
          <a:ln>
            <a:noFill/>
          </a:ln>
        </p:spPr>
        <p:style>
          <a:lnRef idx="1">
            <a:schemeClr val="accent4"/>
          </a:lnRef>
          <a:fillRef idx="2">
            <a:schemeClr val="accent4"/>
          </a:fillRef>
          <a:effectRef idx="1">
            <a:schemeClr val="accent4"/>
          </a:effectRef>
          <a:fontRef idx="minor">
            <a:schemeClr val="dk1"/>
          </a:fontRef>
        </p:style>
        <p:txBody>
          <a:bodyPr rtlCol="0" wrap="square">
            <a:spAutoFit/>
          </a:bodyPr>
          <a:lstStyle/>
          <a:p>
            <a:r>
              <a:rPr dirty="0" lang="en-IN" sz="2800"/>
              <a:t>Privacy concerns; affected by ambient environment conditions</a:t>
            </a:r>
          </a:p>
        </p:txBody>
      </p:sp>
      <p:sp>
        <p:nvSpPr>
          <p:cNvPr id="13" name="TextBox 12">
            <a:extLst>
              <a:ext uri="{FF2B5EF4-FFF2-40B4-BE49-F238E27FC236}">
                <a16:creationId xmlns:a16="http://schemas.microsoft.com/office/drawing/2014/main" id="{989F7A77-80F8-4458-899B-469D36573E3A}"/>
              </a:ext>
            </a:extLst>
          </p:cNvPr>
          <p:cNvSpPr txBox="1"/>
          <p:nvPr/>
        </p:nvSpPr>
        <p:spPr>
          <a:xfrm>
            <a:off x="6251515" y="4842961"/>
            <a:ext cx="5636741" cy="954107"/>
          </a:xfrm>
          <a:prstGeom prst="rect">
            <a:avLst/>
          </a:prstGeom>
          <a:solidFill>
            <a:schemeClr val="accent6">
              <a:lumMod val="60000"/>
              <a:lumOff val="40000"/>
            </a:schemeClr>
          </a:solidFill>
          <a:ln>
            <a:noFill/>
          </a:ln>
        </p:spPr>
        <p:style>
          <a:lnRef idx="1">
            <a:schemeClr val="accent4"/>
          </a:lnRef>
          <a:fillRef idx="2">
            <a:schemeClr val="accent4"/>
          </a:fillRef>
          <a:effectRef idx="1">
            <a:schemeClr val="accent4"/>
          </a:effectRef>
          <a:fontRef idx="minor">
            <a:schemeClr val="dk1"/>
          </a:fontRef>
        </p:style>
        <p:txBody>
          <a:bodyPr rtlCol="0" wrap="square">
            <a:spAutoFit/>
          </a:bodyPr>
          <a:lstStyle/>
          <a:p>
            <a:r>
              <a:rPr dirty="0" lang="en-IN" sz="2800"/>
              <a:t>Handsfree operation; agnostic to environmental conditions</a:t>
            </a:r>
          </a:p>
        </p:txBody>
      </p:sp>
      <p:sp>
        <p:nvSpPr>
          <p:cNvPr id="14" name="TextBox 13">
            <a:extLst>
              <a:ext uri="{FF2B5EF4-FFF2-40B4-BE49-F238E27FC236}">
                <a16:creationId xmlns:a16="http://schemas.microsoft.com/office/drawing/2014/main" id="{5736FAAD-76D0-41F4-B263-A9FDD56ABD3E}"/>
              </a:ext>
            </a:extLst>
          </p:cNvPr>
          <p:cNvSpPr txBox="1"/>
          <p:nvPr/>
        </p:nvSpPr>
        <p:spPr>
          <a:xfrm>
            <a:off x="6251515" y="5961607"/>
            <a:ext cx="5636741" cy="523220"/>
          </a:xfrm>
          <a:prstGeom prst="rect">
            <a:avLst/>
          </a:prstGeom>
          <a:solidFill>
            <a:srgbClr val="FF6969"/>
          </a:solidFill>
          <a:ln>
            <a:noFill/>
          </a:ln>
        </p:spPr>
        <p:style>
          <a:lnRef idx="1">
            <a:schemeClr val="accent4"/>
          </a:lnRef>
          <a:fillRef idx="2">
            <a:schemeClr val="accent4"/>
          </a:fillRef>
          <a:effectRef idx="1">
            <a:schemeClr val="accent4"/>
          </a:effectRef>
          <a:fontRef idx="minor">
            <a:schemeClr val="dk1"/>
          </a:fontRef>
        </p:style>
        <p:txBody>
          <a:bodyPr rtlCol="0" wrap="square">
            <a:spAutoFit/>
          </a:bodyPr>
          <a:lstStyle/>
          <a:p>
            <a:r>
              <a:rPr dirty="0" lang="en-IN" sz="2800"/>
              <a:t>Not intuitive as language</a:t>
            </a:r>
          </a:p>
        </p:txBody>
      </p:sp>
      <p:pic>
        <p:nvPicPr>
          <p:cNvPr id="2" name="Picture 1">
            <a:extLst>
              <a:ext uri="{FF2B5EF4-FFF2-40B4-BE49-F238E27FC236}">
                <a16:creationId xmlns:a16="http://schemas.microsoft.com/office/drawing/2014/main" id="{5E318D6A-EDB1-40B6-A2F0-F8B434642859}"/>
              </a:ext>
            </a:extLst>
          </p:cNvPr>
          <p:cNvPicPr>
            <a:picLocks noChangeAspect="1"/>
          </p:cNvPicPr>
          <p:nvPr/>
        </p:nvPicPr>
        <p:blipFill rotWithShape="1">
          <a:blip r:embed="rId4"/>
          <a:srcRect b="52" l="56" r="52" t="83"/>
          <a:stretch/>
        </p:blipFill>
        <p:spPr>
          <a:xfrm>
            <a:off x="1327317" y="1060932"/>
            <a:ext cx="3651195" cy="1789142"/>
          </a:xfrm>
          <a:prstGeom prst="rect">
            <a:avLst/>
          </a:prstGeom>
        </p:spPr>
      </p:pic>
      <p:sp>
        <p:nvSpPr>
          <p:cNvPr id="3" name="Slide Number Placeholder 2">
            <a:extLst>
              <a:ext uri="{FF2B5EF4-FFF2-40B4-BE49-F238E27FC236}">
                <a16:creationId xmlns:a16="http://schemas.microsoft.com/office/drawing/2014/main" id="{56C7ACAF-72BB-4A21-90CE-D794377225EB}"/>
              </a:ext>
            </a:extLst>
          </p:cNvPr>
          <p:cNvSpPr>
            <a:spLocks noGrp="1"/>
          </p:cNvSpPr>
          <p:nvPr>
            <p:ph idx="12" sz="quarter" type="sldNum"/>
          </p:nvPr>
        </p:nvSpPr>
        <p:spPr/>
        <p:txBody>
          <a:bodyPr/>
          <a:lstStyle/>
          <a:p>
            <a:fld id="{61303FFD-2DD3-452E-A0DF-1211CF56FEE3}" type="slidenum">
              <a:rPr lang="en-IN" smtClean="0"/>
              <a:t>3</a:t>
            </a:fld>
            <a:endParaRPr lang="en-IN"/>
          </a:p>
        </p:txBody>
      </p:sp>
      <p:sp>
        <p:nvSpPr>
          <p:cNvPr id="4" name="TextBox 3">
            <a:extLst>
              <a:ext uri="{FF2B5EF4-FFF2-40B4-BE49-F238E27FC236}">
                <a16:creationId xmlns:a16="http://schemas.microsoft.com/office/drawing/2014/main" id="{907AAA3A-9D8F-4AAD-AED2-478D827D183F}"/>
              </a:ext>
            </a:extLst>
          </p:cNvPr>
          <p:cNvSpPr txBox="1"/>
          <p:nvPr/>
        </p:nvSpPr>
        <p:spPr>
          <a:xfrm>
            <a:off x="685800" y="2850074"/>
            <a:ext cx="4667250" cy="523220"/>
          </a:xfrm>
          <a:prstGeom prst="rect">
            <a:avLst/>
          </a:prstGeom>
          <a:noFill/>
        </p:spPr>
        <p:txBody>
          <a:bodyPr rtlCol="0" wrap="square">
            <a:spAutoFit/>
          </a:bodyPr>
          <a:lstStyle/>
          <a:p>
            <a:pPr algn="ctr"/>
            <a:r>
              <a:rPr dirty="0" lang="en-IN" sz="2800"/>
              <a:t>Silent Talk: INFOCOM 2017</a:t>
            </a:r>
          </a:p>
        </p:txBody>
      </p:sp>
      <p:sp>
        <p:nvSpPr>
          <p:cNvPr id="15" name="TextBox 14">
            <a:extLst>
              <a:ext uri="{FF2B5EF4-FFF2-40B4-BE49-F238E27FC236}">
                <a16:creationId xmlns:a16="http://schemas.microsoft.com/office/drawing/2014/main" id="{1A2DAB65-9D7E-4400-87CE-47D236DB2F2A}"/>
              </a:ext>
            </a:extLst>
          </p:cNvPr>
          <p:cNvSpPr txBox="1"/>
          <p:nvPr/>
        </p:nvSpPr>
        <p:spPr>
          <a:xfrm>
            <a:off x="6838952" y="2919023"/>
            <a:ext cx="4667250" cy="523220"/>
          </a:xfrm>
          <a:prstGeom prst="rect">
            <a:avLst/>
          </a:prstGeom>
          <a:noFill/>
        </p:spPr>
        <p:txBody>
          <a:bodyPr rtlCol="0" wrap="square">
            <a:spAutoFit/>
          </a:bodyPr>
          <a:lstStyle/>
          <a:p>
            <a:pPr algn="ctr"/>
            <a:r>
              <a:rPr dirty="0" lang="en-IN" sz="2800"/>
              <a:t>TYTH: </a:t>
            </a:r>
            <a:r>
              <a:rPr dirty="0" err="1" lang="en-IN" sz="2800"/>
              <a:t>MobiSys</a:t>
            </a:r>
            <a:r>
              <a:rPr dirty="0" lang="en-IN" sz="2800"/>
              <a:t> 2018</a:t>
            </a:r>
          </a:p>
        </p:txBody>
      </p:sp>
    </p:spTree>
    <p:extLst>
      <p:ext uri="{BB962C8B-B14F-4D97-AF65-F5344CB8AC3E}">
        <p14:creationId xmlns:p14="http://schemas.microsoft.com/office/powerpoint/2010/main" val="1262548061"/>
      </p:ext>
    </p:extLst>
  </p:cSld>
  <p:clrMapOvr>
    <a:masterClrMapping/>
  </p:clrMapOvr>
  <p:timing>
    <p:tnLst>
      <p:par>
        <p:cTn dur="indefinite" id="1" nodeType="tmRoot" restart="never">
          <p:childTnLst>
            <p:seq concurrent="1" nextAc="seek">
              <p:cTn dur="indefinite" id="2" nodeType="mainSeq">
                <p:childTnLst>
                  <p:par>
                    <p:cTn fill="hold" id="3">
                      <p:stCondLst>
                        <p:cond delay="indefinite"/>
                      </p:stCondLst>
                      <p:childTnLst>
                        <p:par>
                          <p:cTn fill="hold" id="4">
                            <p:stCondLst>
                              <p:cond delay="0"/>
                            </p:stCondLst>
                            <p:childTnLst>
                              <p:par>
                                <p:cTn fill="hold" id="5" nodeType="clickEffect" presetClass="entr" presetID="1" presetSubtype="0">
                                  <p:stCondLst>
                                    <p:cond delay="0"/>
                                  </p:stCondLst>
                                  <p:childTnLst>
                                    <p:set>
                                      <p:cBhvr>
                                        <p:cTn dur="1" fill="hold" id="6">
                                          <p:stCondLst>
                                            <p:cond delay="0"/>
                                          </p:stCondLst>
                                        </p:cTn>
                                        <p:tgtEl>
                                          <p:spTgt spid="12"/>
                                        </p:tgtEl>
                                        <p:attrNameLst>
                                          <p:attrName>style.visibility</p:attrName>
                                        </p:attrNameLst>
                                      </p:cBhvr>
                                      <p:to>
                                        <p:strVal val="visible"/>
                                      </p:to>
                                    </p:set>
                                  </p:childTnLst>
                                </p:cTn>
                              </p:par>
                              <p:par>
                                <p:cTn fill="hold" grpId="0" id="7" nodeType="withEffect" presetClass="entr" presetID="1" presetSubtype="0">
                                  <p:stCondLst>
                                    <p:cond delay="0"/>
                                  </p:stCondLst>
                                  <p:childTnLst>
                                    <p:set>
                                      <p:cBhvr>
                                        <p:cTn dur="1" fill="hold" id="8">
                                          <p:stCondLst>
                                            <p:cond delay="0"/>
                                          </p:stCondLst>
                                        </p:cTn>
                                        <p:tgtEl>
                                          <p:spTgt spid="15"/>
                                        </p:tgtEl>
                                        <p:attrNameLst>
                                          <p:attrName>style.visibility</p:attrName>
                                        </p:attrNameLst>
                                      </p:cBhvr>
                                      <p:to>
                                        <p:strVal val="visible"/>
                                      </p:to>
                                    </p:set>
                                  </p:childTnLst>
                                </p:cTn>
                              </p:par>
                              <p:par>
                                <p:cTn fill="hold" grpId="0" id="9" nodeType="withEffect" presetClass="entr" presetID="1" presetSubtype="0">
                                  <p:stCondLst>
                                    <p:cond delay="0"/>
                                  </p:stCondLst>
                                  <p:childTnLst>
                                    <p:set>
                                      <p:cBhvr>
                                        <p:cTn dur="1" fill="hold" id="10">
                                          <p:stCondLst>
                                            <p:cond delay="0"/>
                                          </p:stCondLst>
                                        </p:cTn>
                                        <p:tgtEl>
                                          <p:spTgt spid="5"/>
                                        </p:tgtEl>
                                        <p:attrNameLst>
                                          <p:attrName>style.visibility</p:attrName>
                                        </p:attrNameLst>
                                      </p:cBhvr>
                                      <p:to>
                                        <p:strVal val="visible"/>
                                      </p:to>
                                    </p:set>
                                  </p:childTnLst>
                                </p:cTn>
                              </p:par>
                            </p:childTnLst>
                          </p:cTn>
                        </p:par>
                      </p:childTnLst>
                    </p:cTn>
                  </p:par>
                  <p:par>
                    <p:cTn fill="hold" id="11">
                      <p:stCondLst>
                        <p:cond delay="indefinite"/>
                      </p:stCondLst>
                      <p:childTnLst>
                        <p:par>
                          <p:cTn fill="hold" id="12">
                            <p:stCondLst>
                              <p:cond delay="0"/>
                            </p:stCondLst>
                            <p:childTnLst>
                              <p:par>
                                <p:cTn fill="hold" grpId="0" id="13" nodeType="clickEffect" presetClass="entr" presetID="1" presetSubtype="0">
                                  <p:stCondLst>
                                    <p:cond delay="0"/>
                                  </p:stCondLst>
                                  <p:childTnLst>
                                    <p:set>
                                      <p:cBhvr>
                                        <p:cTn dur="1" fill="hold" id="14">
                                          <p:stCondLst>
                                            <p:cond delay="0"/>
                                          </p:stCondLst>
                                        </p:cTn>
                                        <p:tgtEl>
                                          <p:spTgt spid="8"/>
                                        </p:tgtEl>
                                        <p:attrNameLst>
                                          <p:attrName>style.visibility</p:attrName>
                                        </p:attrNameLst>
                                      </p:cBhvr>
                                      <p:to>
                                        <p:strVal val="visible"/>
                                      </p:to>
                                    </p:set>
                                  </p:childTnLst>
                                </p:cTn>
                              </p:par>
                              <p:par>
                                <p:cTn fill="hold" grpId="0" id="15" nodeType="withEffect" presetClass="entr" presetID="1" presetSubtype="0">
                                  <p:stCondLst>
                                    <p:cond delay="0"/>
                                  </p:stCondLst>
                                  <p:childTnLst>
                                    <p:set>
                                      <p:cBhvr>
                                        <p:cTn dur="1" fill="hold" id="16">
                                          <p:stCondLst>
                                            <p:cond delay="0"/>
                                          </p:stCondLst>
                                        </p:cTn>
                                        <p:tgtEl>
                                          <p:spTgt spid="13"/>
                                        </p:tgtEl>
                                        <p:attrNameLst>
                                          <p:attrName>style.visibility</p:attrName>
                                        </p:attrNameLst>
                                      </p:cBhvr>
                                      <p:to>
                                        <p:strVal val="visible"/>
                                      </p:to>
                                    </p:set>
                                  </p:childTnLst>
                                </p:cTn>
                              </p:par>
                            </p:childTnLst>
                          </p:cTn>
                        </p:par>
                      </p:childTnLst>
                    </p:cTn>
                  </p:par>
                  <p:par>
                    <p:cTn fill="hold" id="17">
                      <p:stCondLst>
                        <p:cond delay="indefinite"/>
                      </p:stCondLst>
                      <p:childTnLst>
                        <p:par>
                          <p:cTn fill="hold" id="18">
                            <p:stCondLst>
                              <p:cond delay="0"/>
                            </p:stCondLst>
                            <p:childTnLst>
                              <p:par>
                                <p:cTn fill="hold" grpId="0" id="19" nodeType="clickEffect" presetClass="entr" presetID="1" presetSubtype="0">
                                  <p:stCondLst>
                                    <p:cond delay="0"/>
                                  </p:stCondLst>
                                  <p:childTnLst>
                                    <p:set>
                                      <p:cBhvr>
                                        <p:cTn dur="1" fill="hold" id="20">
                                          <p:stCondLst>
                                            <p:cond delay="0"/>
                                          </p:stCondLst>
                                        </p:cTn>
                                        <p:tgtEl>
                                          <p:spTgt spid="11"/>
                                        </p:tgtEl>
                                        <p:attrNameLst>
                                          <p:attrName>style.visibility</p:attrName>
                                        </p:attrNameLst>
                                      </p:cBhvr>
                                      <p:to>
                                        <p:strVal val="visible"/>
                                      </p:to>
                                    </p:set>
                                  </p:childTnLst>
                                </p:cTn>
                              </p:par>
                              <p:par>
                                <p:cTn fill="hold" grpId="0" id="21" nodeType="withEffect" presetClass="entr" presetID="1" presetSubtype="0">
                                  <p:stCondLst>
                                    <p:cond delay="0"/>
                                  </p:stCondLst>
                                  <p:childTnLst>
                                    <p:set>
                                      <p:cBhvr>
                                        <p:cTn dur="1" fill="hold" id="22">
                                          <p:stCondLst>
                                            <p:cond delay="0"/>
                                          </p:stCondLst>
                                        </p:cTn>
                                        <p:tgtEl>
                                          <p:spTgt spid="14"/>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animBg="1" grpId="0" spid="5"/>
      <p:bldP animBg="1" grpId="0" spid="8"/>
      <p:bldP animBg="1" grpId="0" spid="11"/>
      <p:bldP animBg="1" grpId="0" spid="13"/>
      <p:bldP animBg="1" grpId="0" spid="14"/>
      <p:bldP grpId="0" spid="15"/>
    </p:bldLst>
  </p:timing>
</p:sld>
</file>

<file path=ppt/slides/slide4.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5BF6F39E-2552-4AF0-8679-687F2F25B9C9}"/>
              </a:ext>
            </a:extLst>
          </p:cNvPr>
          <p:cNvSpPr/>
          <p:nvPr/>
        </p:nvSpPr>
        <p:spPr>
          <a:xfrm>
            <a:off x="98474" y="19236"/>
            <a:ext cx="6544922" cy="900332"/>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r>
              <a:rPr b="1" dirty="0" lang="en-IN" sz="3600"/>
              <a:t>Our Proposed System - </a:t>
            </a:r>
            <a:r>
              <a:rPr b="1" dirty="0" err="1" i="1" lang="en-IN" sz="3600"/>
              <a:t>JawSense</a:t>
            </a:r>
            <a:endParaRPr b="1" dirty="0" lang="en-IN" sz="3600"/>
          </a:p>
        </p:txBody>
      </p:sp>
      <p:pic>
        <p:nvPicPr>
          <p:cNvPr id="8" name="Picture 7">
            <a:extLst>
              <a:ext uri="{FF2B5EF4-FFF2-40B4-BE49-F238E27FC236}">
                <a16:creationId xmlns:a16="http://schemas.microsoft.com/office/drawing/2014/main" id="{C6496BB7-2563-4A2B-8A04-8C76856AFEA2}"/>
              </a:ext>
            </a:extLst>
          </p:cNvPr>
          <p:cNvPicPr>
            <a:picLocks noChangeAspect="1"/>
          </p:cNvPicPr>
          <p:nvPr/>
        </p:nvPicPr>
        <p:blipFill rotWithShape="1">
          <a:blip r:embed="rId3"/>
          <a:srcRect b="105" l="228" r="89" t="126"/>
          <a:stretch/>
        </p:blipFill>
        <p:spPr>
          <a:xfrm>
            <a:off x="914010" y="996996"/>
            <a:ext cx="2150907" cy="2731232"/>
          </a:xfrm>
          <a:prstGeom prst="rect">
            <a:avLst/>
          </a:prstGeom>
        </p:spPr>
      </p:pic>
      <p:pic>
        <p:nvPicPr>
          <p:cNvPr id="9" name="Picture 8">
            <a:extLst>
              <a:ext uri="{FF2B5EF4-FFF2-40B4-BE49-F238E27FC236}">
                <a16:creationId xmlns:a16="http://schemas.microsoft.com/office/drawing/2014/main" id="{9E961440-D979-4196-B2D6-88B07B1D1BC8}"/>
              </a:ext>
            </a:extLst>
          </p:cNvPr>
          <p:cNvPicPr>
            <a:picLocks noChangeAspect="1"/>
          </p:cNvPicPr>
          <p:nvPr/>
        </p:nvPicPr>
        <p:blipFill rotWithShape="1">
          <a:blip r:embed="rId4"/>
          <a:srcRect b="4" l="45" r="79" t="169"/>
          <a:stretch/>
        </p:blipFill>
        <p:spPr>
          <a:xfrm>
            <a:off x="4498601" y="1780371"/>
            <a:ext cx="2526916" cy="1104851"/>
          </a:xfrm>
          <a:prstGeom prst="rect">
            <a:avLst/>
          </a:prstGeom>
        </p:spPr>
      </p:pic>
      <p:sp>
        <p:nvSpPr>
          <p:cNvPr id="11" name="Arrow: Right 10">
            <a:extLst>
              <a:ext uri="{FF2B5EF4-FFF2-40B4-BE49-F238E27FC236}">
                <a16:creationId xmlns:a16="http://schemas.microsoft.com/office/drawing/2014/main" id="{3733A2F8-E4FA-4461-9DD9-9F0F73D0CA12}"/>
              </a:ext>
            </a:extLst>
          </p:cNvPr>
          <p:cNvSpPr/>
          <p:nvPr/>
        </p:nvSpPr>
        <p:spPr>
          <a:xfrm>
            <a:off x="3317632" y="2036513"/>
            <a:ext cx="542273" cy="2769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IN"/>
          </a:p>
        </p:txBody>
      </p:sp>
      <p:sp>
        <p:nvSpPr>
          <p:cNvPr id="13" name="Arrow: Right 12">
            <a:extLst>
              <a:ext uri="{FF2B5EF4-FFF2-40B4-BE49-F238E27FC236}">
                <a16:creationId xmlns:a16="http://schemas.microsoft.com/office/drawing/2014/main" id="{D78BB59D-4741-4CB9-BADB-ABD8DB183664}"/>
              </a:ext>
            </a:extLst>
          </p:cNvPr>
          <p:cNvSpPr/>
          <p:nvPr/>
        </p:nvSpPr>
        <p:spPr>
          <a:xfrm>
            <a:off x="7335360" y="2036513"/>
            <a:ext cx="542273" cy="27696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IN"/>
          </a:p>
        </p:txBody>
      </p:sp>
      <p:sp>
        <p:nvSpPr>
          <p:cNvPr id="14" name="Rectangle 13">
            <a:extLst>
              <a:ext uri="{FF2B5EF4-FFF2-40B4-BE49-F238E27FC236}">
                <a16:creationId xmlns:a16="http://schemas.microsoft.com/office/drawing/2014/main" id="{12ECB7E4-B72B-4DB9-8C4C-597B930776D1}"/>
              </a:ext>
            </a:extLst>
          </p:cNvPr>
          <p:cNvSpPr/>
          <p:nvPr/>
        </p:nvSpPr>
        <p:spPr>
          <a:xfrm>
            <a:off x="8187477" y="1726951"/>
            <a:ext cx="1990131" cy="827580"/>
          </a:xfrm>
          <a:prstGeom prst="rect">
            <a:avLst/>
          </a:prstGeom>
        </p:spPr>
        <p:style>
          <a:lnRef idx="2">
            <a:schemeClr val="accent1"/>
          </a:lnRef>
          <a:fillRef idx="1">
            <a:schemeClr val="lt1"/>
          </a:fillRef>
          <a:effectRef idx="0">
            <a:schemeClr val="accent1"/>
          </a:effectRef>
          <a:fontRef idx="minor">
            <a:schemeClr val="dk1"/>
          </a:fontRef>
        </p:style>
        <p:txBody>
          <a:bodyPr anchor="ctr" rtlCol="0"/>
          <a:lstStyle/>
          <a:p>
            <a:pPr algn="ctr"/>
            <a:r>
              <a:rPr dirty="0" lang="en-IN" sz="2800"/>
              <a:t>Recognition </a:t>
            </a:r>
          </a:p>
        </p:txBody>
      </p:sp>
      <p:sp>
        <p:nvSpPr>
          <p:cNvPr id="15" name="TextBox 14">
            <a:extLst>
              <a:ext uri="{FF2B5EF4-FFF2-40B4-BE49-F238E27FC236}">
                <a16:creationId xmlns:a16="http://schemas.microsoft.com/office/drawing/2014/main" id="{E675E767-E8FF-487C-9793-DE4803078FD4}"/>
              </a:ext>
            </a:extLst>
          </p:cNvPr>
          <p:cNvSpPr txBox="1"/>
          <p:nvPr/>
        </p:nvSpPr>
        <p:spPr>
          <a:xfrm>
            <a:off x="10323646" y="1858472"/>
            <a:ext cx="635438" cy="553998"/>
          </a:xfrm>
          <a:prstGeom prst="rect">
            <a:avLst/>
          </a:prstGeom>
          <a:noFill/>
        </p:spPr>
        <p:txBody>
          <a:bodyPr rtlCol="0" wrap="square">
            <a:spAutoFit/>
          </a:bodyPr>
          <a:lstStyle/>
          <a:p>
            <a:r>
              <a:rPr dirty="0" lang="en-IN" sz="3000"/>
              <a:t>/</a:t>
            </a:r>
            <a:r>
              <a:rPr dirty="0" err="1" lang="en-IN" sz="3000"/>
              <a:t>i</a:t>
            </a:r>
            <a:r>
              <a:rPr dirty="0" lang="en-IN" sz="3000"/>
              <a:t>/</a:t>
            </a:r>
          </a:p>
        </p:txBody>
      </p:sp>
      <p:sp>
        <p:nvSpPr>
          <p:cNvPr id="2" name="Slide Number Placeholder 1">
            <a:extLst>
              <a:ext uri="{FF2B5EF4-FFF2-40B4-BE49-F238E27FC236}">
                <a16:creationId xmlns:a16="http://schemas.microsoft.com/office/drawing/2014/main" id="{24BFAA57-9F8F-4A9F-B7D4-69F37CAECD19}"/>
              </a:ext>
            </a:extLst>
          </p:cNvPr>
          <p:cNvSpPr>
            <a:spLocks noGrp="1"/>
          </p:cNvSpPr>
          <p:nvPr>
            <p:ph idx="12" sz="quarter" type="sldNum"/>
          </p:nvPr>
        </p:nvSpPr>
        <p:spPr/>
        <p:txBody>
          <a:bodyPr/>
          <a:lstStyle/>
          <a:p>
            <a:fld id="{61303FFD-2DD3-452E-A0DF-1211CF56FEE3}" type="slidenum">
              <a:rPr lang="en-IN" smtClean="0"/>
              <a:t>4</a:t>
            </a:fld>
            <a:endParaRPr lang="en-IN"/>
          </a:p>
        </p:txBody>
      </p:sp>
      <p:sp>
        <p:nvSpPr>
          <p:cNvPr id="16" name="TextBox 15">
            <a:extLst>
              <a:ext uri="{FF2B5EF4-FFF2-40B4-BE49-F238E27FC236}">
                <a16:creationId xmlns:a16="http://schemas.microsoft.com/office/drawing/2014/main" id="{DD458530-723C-412D-8D7A-17388E06B321}"/>
              </a:ext>
            </a:extLst>
          </p:cNvPr>
          <p:cNvSpPr txBox="1"/>
          <p:nvPr/>
        </p:nvSpPr>
        <p:spPr>
          <a:xfrm>
            <a:off x="3277629" y="3289055"/>
            <a:ext cx="7258729" cy="523220"/>
          </a:xfrm>
          <a:prstGeom prst="rect">
            <a:avLst/>
          </a:prstGeom>
          <a:solidFill>
            <a:schemeClr val="accent6">
              <a:lumMod val="60000"/>
              <a:lumOff val="40000"/>
            </a:schemeClr>
          </a:solidFill>
          <a:ln>
            <a:noFill/>
          </a:ln>
        </p:spPr>
        <p:style>
          <a:lnRef idx="1">
            <a:schemeClr val="accent4"/>
          </a:lnRef>
          <a:fillRef idx="2">
            <a:schemeClr val="accent4"/>
          </a:fillRef>
          <a:effectRef idx="1">
            <a:schemeClr val="accent4"/>
          </a:effectRef>
          <a:fontRef idx="minor">
            <a:schemeClr val="dk1"/>
          </a:fontRef>
        </p:style>
        <p:txBody>
          <a:bodyPr anchor="ctr" rtlCol="0" wrap="square">
            <a:spAutoFit/>
          </a:bodyPr>
          <a:lstStyle/>
          <a:p>
            <a:pPr algn="ctr"/>
            <a:r>
              <a:rPr dirty="0" lang="en-IN" sz="2800"/>
              <a:t>Low cost, retrofitted to commodity headphones</a:t>
            </a:r>
          </a:p>
        </p:txBody>
      </p:sp>
      <p:sp>
        <p:nvSpPr>
          <p:cNvPr id="17" name="TextBox 16">
            <a:extLst>
              <a:ext uri="{FF2B5EF4-FFF2-40B4-BE49-F238E27FC236}">
                <a16:creationId xmlns:a16="http://schemas.microsoft.com/office/drawing/2014/main" id="{FD7C2DFC-CB6C-4523-A43E-5E1DB77E4001}"/>
              </a:ext>
            </a:extLst>
          </p:cNvPr>
          <p:cNvSpPr txBox="1"/>
          <p:nvPr/>
        </p:nvSpPr>
        <p:spPr>
          <a:xfrm>
            <a:off x="3281872" y="4011533"/>
            <a:ext cx="7258729" cy="523220"/>
          </a:xfrm>
          <a:prstGeom prst="rect">
            <a:avLst/>
          </a:prstGeom>
          <a:solidFill>
            <a:schemeClr val="accent6">
              <a:lumMod val="60000"/>
              <a:lumOff val="40000"/>
            </a:schemeClr>
          </a:solidFill>
          <a:ln>
            <a:noFill/>
          </a:ln>
        </p:spPr>
        <p:style>
          <a:lnRef idx="1">
            <a:schemeClr val="accent4"/>
          </a:lnRef>
          <a:fillRef idx="2">
            <a:schemeClr val="accent4"/>
          </a:fillRef>
          <a:effectRef idx="1">
            <a:schemeClr val="accent4"/>
          </a:effectRef>
          <a:fontRef idx="minor">
            <a:schemeClr val="dk1"/>
          </a:fontRef>
        </p:style>
        <p:txBody>
          <a:bodyPr anchor="ctr" rtlCol="0" wrap="square">
            <a:spAutoFit/>
          </a:bodyPr>
          <a:lstStyle/>
          <a:p>
            <a:pPr algn="ctr"/>
            <a:r>
              <a:rPr dirty="0" lang="en-IN" sz="2800"/>
              <a:t>As intuitive as spoken language</a:t>
            </a:r>
          </a:p>
        </p:txBody>
      </p:sp>
      <p:sp>
        <p:nvSpPr>
          <p:cNvPr id="18" name="TextBox 17">
            <a:extLst>
              <a:ext uri="{FF2B5EF4-FFF2-40B4-BE49-F238E27FC236}">
                <a16:creationId xmlns:a16="http://schemas.microsoft.com/office/drawing/2014/main" id="{AE36D9BC-7B1A-4735-A516-9A9FBB87F8F3}"/>
              </a:ext>
            </a:extLst>
          </p:cNvPr>
          <p:cNvSpPr txBox="1"/>
          <p:nvPr/>
        </p:nvSpPr>
        <p:spPr>
          <a:xfrm>
            <a:off x="3277628" y="4734864"/>
            <a:ext cx="7258729" cy="523220"/>
          </a:xfrm>
          <a:prstGeom prst="rect">
            <a:avLst/>
          </a:prstGeom>
          <a:solidFill>
            <a:schemeClr val="accent6">
              <a:lumMod val="60000"/>
              <a:lumOff val="40000"/>
            </a:schemeClr>
          </a:solidFill>
          <a:ln>
            <a:noFill/>
          </a:ln>
        </p:spPr>
        <p:style>
          <a:lnRef idx="1">
            <a:schemeClr val="accent4"/>
          </a:lnRef>
          <a:fillRef idx="2">
            <a:schemeClr val="accent4"/>
          </a:fillRef>
          <a:effectRef idx="1">
            <a:schemeClr val="accent4"/>
          </a:effectRef>
          <a:fontRef idx="minor">
            <a:schemeClr val="dk1"/>
          </a:fontRef>
        </p:style>
        <p:txBody>
          <a:bodyPr anchor="ctr" rtlCol="0" wrap="square">
            <a:spAutoFit/>
          </a:bodyPr>
          <a:lstStyle/>
          <a:p>
            <a:pPr algn="ctr"/>
            <a:r>
              <a:rPr dirty="0" lang="en-IN" sz="2800"/>
              <a:t>More privacy preserving</a:t>
            </a:r>
          </a:p>
        </p:txBody>
      </p:sp>
      <p:sp>
        <p:nvSpPr>
          <p:cNvPr id="19" name="TextBox 18">
            <a:extLst>
              <a:ext uri="{FF2B5EF4-FFF2-40B4-BE49-F238E27FC236}">
                <a16:creationId xmlns:a16="http://schemas.microsoft.com/office/drawing/2014/main" id="{67754C38-F897-4FBC-92B5-9F3B122A3198}"/>
              </a:ext>
            </a:extLst>
          </p:cNvPr>
          <p:cNvSpPr txBox="1"/>
          <p:nvPr/>
        </p:nvSpPr>
        <p:spPr>
          <a:xfrm>
            <a:off x="3277628" y="5459683"/>
            <a:ext cx="7258729" cy="523220"/>
          </a:xfrm>
          <a:prstGeom prst="rect">
            <a:avLst/>
          </a:prstGeom>
          <a:solidFill>
            <a:schemeClr val="accent6">
              <a:lumMod val="60000"/>
              <a:lumOff val="40000"/>
            </a:schemeClr>
          </a:solidFill>
          <a:ln>
            <a:noFill/>
          </a:ln>
        </p:spPr>
        <p:style>
          <a:lnRef idx="1">
            <a:schemeClr val="accent4"/>
          </a:lnRef>
          <a:fillRef idx="2">
            <a:schemeClr val="accent4"/>
          </a:fillRef>
          <a:effectRef idx="1">
            <a:schemeClr val="accent4"/>
          </a:effectRef>
          <a:fontRef idx="minor">
            <a:schemeClr val="dk1"/>
          </a:fontRef>
        </p:style>
        <p:txBody>
          <a:bodyPr anchor="ctr" rtlCol="0" wrap="square">
            <a:spAutoFit/>
          </a:bodyPr>
          <a:lstStyle/>
          <a:p>
            <a:pPr algn="ctr"/>
            <a:r>
              <a:rPr dirty="0" lang="en-IN" sz="2800"/>
              <a:t>Robust to environmental noise</a:t>
            </a:r>
          </a:p>
        </p:txBody>
      </p:sp>
    </p:spTree>
    <p:extLst>
      <p:ext uri="{BB962C8B-B14F-4D97-AF65-F5344CB8AC3E}">
        <p14:creationId xmlns:p14="http://schemas.microsoft.com/office/powerpoint/2010/main" val="1061233178"/>
      </p:ext>
    </p:extLst>
  </p:cSld>
  <p:clrMapOvr>
    <a:masterClrMapping/>
  </p:clrMapOvr>
  <p:timing>
    <p:tnLst>
      <p:par>
        <p:cTn dur="indefinite" id="1" nodeType="tmRoot" restart="never">
          <p:childTnLst>
            <p:seq concurrent="1" nextAc="seek">
              <p:cTn dur="indefinite" id="2" nodeType="mainSeq">
                <p:childTnLst>
                  <p:par>
                    <p:cTn fill="hold" id="3">
                      <p:stCondLst>
                        <p:cond delay="indefinite"/>
                      </p:stCondLst>
                      <p:childTnLst>
                        <p:par>
                          <p:cTn fill="hold" id="4">
                            <p:stCondLst>
                              <p:cond delay="0"/>
                            </p:stCondLst>
                            <p:childTnLst>
                              <p:par>
                                <p:cTn fill="hold" grpId="0" id="5" nodeType="clickEffect" presetClass="entr" presetID="1" presetSubtype="0">
                                  <p:stCondLst>
                                    <p:cond delay="0"/>
                                  </p:stCondLst>
                                  <p:childTnLst>
                                    <p:set>
                                      <p:cBhvr>
                                        <p:cTn dur="1" fill="hold" id="6">
                                          <p:stCondLst>
                                            <p:cond delay="0"/>
                                          </p:stCondLst>
                                        </p:cTn>
                                        <p:tgtEl>
                                          <p:spTgt spid="11"/>
                                        </p:tgtEl>
                                        <p:attrNameLst>
                                          <p:attrName>style.visibility</p:attrName>
                                        </p:attrNameLst>
                                      </p:cBhvr>
                                      <p:to>
                                        <p:strVal val="visible"/>
                                      </p:to>
                                    </p:set>
                                  </p:childTnLst>
                                </p:cTn>
                              </p:par>
                              <p:par>
                                <p:cTn fill="hold" id="7" nodeType="withEffect" presetClass="entr" presetID="1" presetSubtype="0">
                                  <p:stCondLst>
                                    <p:cond delay="0"/>
                                  </p:stCondLst>
                                  <p:childTnLst>
                                    <p:set>
                                      <p:cBhvr>
                                        <p:cTn dur="1" fill="hold" id="8">
                                          <p:stCondLst>
                                            <p:cond delay="0"/>
                                          </p:stCondLst>
                                        </p:cTn>
                                        <p:tgtEl>
                                          <p:spTgt spid="9"/>
                                        </p:tgtEl>
                                        <p:attrNameLst>
                                          <p:attrName>style.visibility</p:attrName>
                                        </p:attrNameLst>
                                      </p:cBhvr>
                                      <p:to>
                                        <p:strVal val="visible"/>
                                      </p:to>
                                    </p:set>
                                  </p:childTnLst>
                                </p:cTn>
                              </p:par>
                            </p:childTnLst>
                          </p:cTn>
                        </p:par>
                      </p:childTnLst>
                    </p:cTn>
                  </p:par>
                  <p:par>
                    <p:cTn fill="hold" id="9">
                      <p:stCondLst>
                        <p:cond delay="indefinite"/>
                      </p:stCondLst>
                      <p:childTnLst>
                        <p:par>
                          <p:cTn fill="hold" id="10">
                            <p:stCondLst>
                              <p:cond delay="0"/>
                            </p:stCondLst>
                            <p:childTnLst>
                              <p:par>
                                <p:cTn fill="hold" grpId="0" id="11" nodeType="clickEffect" presetClass="entr" presetID="1" presetSubtype="0">
                                  <p:stCondLst>
                                    <p:cond delay="0"/>
                                  </p:stCondLst>
                                  <p:childTnLst>
                                    <p:set>
                                      <p:cBhvr>
                                        <p:cTn dur="1" fill="hold" id="12">
                                          <p:stCondLst>
                                            <p:cond delay="0"/>
                                          </p:stCondLst>
                                        </p:cTn>
                                        <p:tgtEl>
                                          <p:spTgt spid="13"/>
                                        </p:tgtEl>
                                        <p:attrNameLst>
                                          <p:attrName>style.visibility</p:attrName>
                                        </p:attrNameLst>
                                      </p:cBhvr>
                                      <p:to>
                                        <p:strVal val="visible"/>
                                      </p:to>
                                    </p:set>
                                  </p:childTnLst>
                                </p:cTn>
                              </p:par>
                              <p:par>
                                <p:cTn fill="hold" grpId="0" id="13" nodeType="withEffect" presetClass="entr" presetID="1" presetSubtype="0">
                                  <p:stCondLst>
                                    <p:cond delay="0"/>
                                  </p:stCondLst>
                                  <p:childTnLst>
                                    <p:set>
                                      <p:cBhvr>
                                        <p:cTn dur="1" fill="hold" id="14">
                                          <p:stCondLst>
                                            <p:cond delay="0"/>
                                          </p:stCondLst>
                                        </p:cTn>
                                        <p:tgtEl>
                                          <p:spTgt spid="14"/>
                                        </p:tgtEl>
                                        <p:attrNameLst>
                                          <p:attrName>style.visibility</p:attrName>
                                        </p:attrNameLst>
                                      </p:cBhvr>
                                      <p:to>
                                        <p:strVal val="visible"/>
                                      </p:to>
                                    </p:set>
                                  </p:childTnLst>
                                </p:cTn>
                              </p:par>
                              <p:par>
                                <p:cTn fill="hold" grpId="0" id="15" nodeType="withEffect" presetClass="entr" presetID="1" presetSubtype="0">
                                  <p:stCondLst>
                                    <p:cond delay="0"/>
                                  </p:stCondLst>
                                  <p:childTnLst>
                                    <p:set>
                                      <p:cBhvr>
                                        <p:cTn dur="1" fill="hold" id="16">
                                          <p:stCondLst>
                                            <p:cond delay="0"/>
                                          </p:stCondLst>
                                        </p:cTn>
                                        <p:tgtEl>
                                          <p:spTgt spid="15"/>
                                        </p:tgtEl>
                                        <p:attrNameLst>
                                          <p:attrName>style.visibility</p:attrName>
                                        </p:attrNameLst>
                                      </p:cBhvr>
                                      <p:to>
                                        <p:strVal val="visible"/>
                                      </p:to>
                                    </p:set>
                                  </p:childTnLst>
                                </p:cTn>
                              </p:par>
                            </p:childTnLst>
                          </p:cTn>
                        </p:par>
                      </p:childTnLst>
                    </p:cTn>
                  </p:par>
                  <p:par>
                    <p:cTn fill="hold" id="17">
                      <p:stCondLst>
                        <p:cond delay="indefinite"/>
                      </p:stCondLst>
                      <p:childTnLst>
                        <p:par>
                          <p:cTn fill="hold" id="18">
                            <p:stCondLst>
                              <p:cond delay="0"/>
                            </p:stCondLst>
                            <p:childTnLst>
                              <p:par>
                                <p:cTn fill="hold" grpId="0" id="19" nodeType="clickEffect" presetClass="entr" presetID="1" presetSubtype="0">
                                  <p:stCondLst>
                                    <p:cond delay="0"/>
                                  </p:stCondLst>
                                  <p:childTnLst>
                                    <p:set>
                                      <p:cBhvr>
                                        <p:cTn dur="1" fill="hold" id="20">
                                          <p:stCondLst>
                                            <p:cond delay="0"/>
                                          </p:stCondLst>
                                        </p:cTn>
                                        <p:tgtEl>
                                          <p:spTgt spid="16"/>
                                        </p:tgtEl>
                                        <p:attrNameLst>
                                          <p:attrName>style.visibility</p:attrName>
                                        </p:attrNameLst>
                                      </p:cBhvr>
                                      <p:to>
                                        <p:strVal val="visible"/>
                                      </p:to>
                                    </p:set>
                                  </p:childTnLst>
                                </p:cTn>
                              </p:par>
                            </p:childTnLst>
                          </p:cTn>
                        </p:par>
                      </p:childTnLst>
                    </p:cTn>
                  </p:par>
                  <p:par>
                    <p:cTn fill="hold" id="21">
                      <p:stCondLst>
                        <p:cond delay="indefinite"/>
                      </p:stCondLst>
                      <p:childTnLst>
                        <p:par>
                          <p:cTn fill="hold" id="22">
                            <p:stCondLst>
                              <p:cond delay="0"/>
                            </p:stCondLst>
                            <p:childTnLst>
                              <p:par>
                                <p:cTn fill="hold" grpId="0" id="23" nodeType="clickEffect" presetClass="entr" presetID="1" presetSubtype="0">
                                  <p:stCondLst>
                                    <p:cond delay="0"/>
                                  </p:stCondLst>
                                  <p:childTnLst>
                                    <p:set>
                                      <p:cBhvr>
                                        <p:cTn dur="1" fill="hold" id="24">
                                          <p:stCondLst>
                                            <p:cond delay="0"/>
                                          </p:stCondLst>
                                        </p:cTn>
                                        <p:tgtEl>
                                          <p:spTgt spid="17"/>
                                        </p:tgtEl>
                                        <p:attrNameLst>
                                          <p:attrName>style.visibility</p:attrName>
                                        </p:attrNameLst>
                                      </p:cBhvr>
                                      <p:to>
                                        <p:strVal val="visible"/>
                                      </p:to>
                                    </p:set>
                                  </p:childTnLst>
                                </p:cTn>
                              </p:par>
                            </p:childTnLst>
                          </p:cTn>
                        </p:par>
                      </p:childTnLst>
                    </p:cTn>
                  </p:par>
                  <p:par>
                    <p:cTn fill="hold" id="25">
                      <p:stCondLst>
                        <p:cond delay="indefinite"/>
                      </p:stCondLst>
                      <p:childTnLst>
                        <p:par>
                          <p:cTn fill="hold" id="26">
                            <p:stCondLst>
                              <p:cond delay="0"/>
                            </p:stCondLst>
                            <p:childTnLst>
                              <p:par>
                                <p:cTn fill="hold" grpId="0" id="27" nodeType="clickEffect" presetClass="entr" presetID="1" presetSubtype="0">
                                  <p:stCondLst>
                                    <p:cond delay="0"/>
                                  </p:stCondLst>
                                  <p:childTnLst>
                                    <p:set>
                                      <p:cBhvr>
                                        <p:cTn dur="1" fill="hold" id="28">
                                          <p:stCondLst>
                                            <p:cond delay="0"/>
                                          </p:stCondLst>
                                        </p:cTn>
                                        <p:tgtEl>
                                          <p:spTgt spid="18"/>
                                        </p:tgtEl>
                                        <p:attrNameLst>
                                          <p:attrName>style.visibility</p:attrName>
                                        </p:attrNameLst>
                                      </p:cBhvr>
                                      <p:to>
                                        <p:strVal val="visible"/>
                                      </p:to>
                                    </p:set>
                                  </p:childTnLst>
                                </p:cTn>
                              </p:par>
                            </p:childTnLst>
                          </p:cTn>
                        </p:par>
                      </p:childTnLst>
                    </p:cTn>
                  </p:par>
                  <p:par>
                    <p:cTn fill="hold" id="29">
                      <p:stCondLst>
                        <p:cond delay="indefinite"/>
                      </p:stCondLst>
                      <p:childTnLst>
                        <p:par>
                          <p:cTn fill="hold" id="30">
                            <p:stCondLst>
                              <p:cond delay="0"/>
                            </p:stCondLst>
                            <p:childTnLst>
                              <p:par>
                                <p:cTn fill="hold" grpId="0" id="31" nodeType="clickEffect" presetClass="entr" presetID="1" presetSubtype="0">
                                  <p:stCondLst>
                                    <p:cond delay="0"/>
                                  </p:stCondLst>
                                  <p:childTnLst>
                                    <p:set>
                                      <p:cBhvr>
                                        <p:cTn dur="1" fill="hold" id="32">
                                          <p:stCondLst>
                                            <p:cond delay="0"/>
                                          </p:stCondLst>
                                        </p:cTn>
                                        <p:tgtEl>
                                          <p:spTgt spid="19"/>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animBg="1" grpId="0" spid="11"/>
      <p:bldP animBg="1" grpId="0" spid="13"/>
      <p:bldP animBg="1" grpId="0" spid="14"/>
      <p:bldP grpId="0" spid="15"/>
      <p:bldP animBg="1" grpId="0" spid="16"/>
      <p:bldP animBg="1" grpId="0" spid="17"/>
      <p:bldP animBg="1" grpId="0" spid="18"/>
      <p:bldP animBg="1" grpId="0" spid="19"/>
    </p:bldLst>
  </p:timing>
</p:sld>
</file>

<file path=ppt/slides/slide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descr="Handicapped Person Socialization Stock Vector - Illustration of invalid,  object: 82353134" id="6152" name="Picture 8">
            <a:extLst>
              <a:ext uri="{FF2B5EF4-FFF2-40B4-BE49-F238E27FC236}">
                <a16:creationId xmlns:a16="http://schemas.microsoft.com/office/drawing/2014/main" id="{6DCFBB8A-1962-4F8C-8372-8AC328F3F585}"/>
              </a:ext>
            </a:extLst>
          </p:cNvPr>
          <p:cNvPicPr>
            <a:picLocks noChangeArrowheads="1" noChangeAspect="1"/>
          </p:cNvPicPr>
          <p:nvPr/>
        </p:nvPicPr>
        <p:blipFill rotWithShape="1">
          <a:blip r:embed="rId3">
            <a:extLst>
              <a:ext uri="{28A0092B-C50C-407E-A947-70E740481C1C}">
                <a14:useLocalDpi xmlns:a14="http://schemas.microsoft.com/office/drawing/2010/main" val="0"/>
              </a:ext>
            </a:extLst>
          </a:blip>
          <a:srcRect b="64" l="57" r="134" t="50"/>
          <a:stretch/>
        </p:blipFill>
        <p:spPr bwMode="auto">
          <a:xfrm>
            <a:off x="475550" y="919568"/>
            <a:ext cx="2914345" cy="3907948"/>
          </a:xfrm>
          <a:prstGeom prst="rect">
            <a:avLst/>
          </a:prstGeom>
          <a:noFill/>
          <a:extLst>
            <a:ext uri="{909E8E84-426E-40DD-AFC4-6F175D3DCCD1}">
              <a14:hiddenFill xmlns:a14="http://schemas.microsoft.com/office/drawing/2010/main">
                <a:solidFill>
                  <a:srgbClr val="FFFFFF"/>
                </a:solidFill>
              </a14:hiddenFill>
            </a:ext>
          </a:extLst>
        </p:spPr>
      </p:pic>
      <p:pic>
        <p:nvPicPr>
          <p:cNvPr descr="Virtual Reality Free Vector Art - (731 Free Downloads)" id="7170" name="Picture 2">
            <a:extLst>
              <a:ext uri="{FF2B5EF4-FFF2-40B4-BE49-F238E27FC236}">
                <a16:creationId xmlns:a16="http://schemas.microsoft.com/office/drawing/2014/main" id="{A61E81C4-BE82-4E20-845D-26A09C879C64}"/>
              </a:ext>
            </a:extLst>
          </p:cNvPr>
          <p:cNvPicPr>
            <a:picLocks noChangeArrowheads="1"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8262890" y="1394271"/>
            <a:ext cx="3830636" cy="2816644"/>
          </a:xfrm>
          <a:prstGeom prst="rect">
            <a:avLst/>
          </a:prstGeom>
          <a:noFill/>
          <a:extLst>
            <a:ext uri="{909E8E84-426E-40DD-AFC4-6F175D3DCCD1}">
              <a14:hiddenFill xmlns:a14="http://schemas.microsoft.com/office/drawing/2010/main">
                <a:solidFill>
                  <a:srgbClr val="FFFFFF"/>
                </a:solidFill>
              </a14:hiddenFill>
            </a:ext>
          </a:extLst>
        </p:spPr>
      </p:pic>
      <p:sp>
        <p:nvSpPr>
          <p:cNvPr id="9" name="Rectangle: Rounded Corners 8">
            <a:extLst>
              <a:ext uri="{FF2B5EF4-FFF2-40B4-BE49-F238E27FC236}">
                <a16:creationId xmlns:a16="http://schemas.microsoft.com/office/drawing/2014/main" id="{8E384D2B-CECF-4997-B6DF-ED2E7723496F}"/>
              </a:ext>
            </a:extLst>
          </p:cNvPr>
          <p:cNvSpPr/>
          <p:nvPr/>
        </p:nvSpPr>
        <p:spPr>
          <a:xfrm>
            <a:off x="98475" y="19236"/>
            <a:ext cx="4416376" cy="900332"/>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r>
              <a:rPr b="1" dirty="0" lang="en-IN" sz="3600"/>
              <a:t>Range of Applications</a:t>
            </a:r>
          </a:p>
        </p:txBody>
      </p:sp>
      <p:sp>
        <p:nvSpPr>
          <p:cNvPr id="2" name="TextBox 1">
            <a:extLst>
              <a:ext uri="{FF2B5EF4-FFF2-40B4-BE49-F238E27FC236}">
                <a16:creationId xmlns:a16="http://schemas.microsoft.com/office/drawing/2014/main" id="{102AE058-A40D-4E02-AA79-4F969A166911}"/>
              </a:ext>
            </a:extLst>
          </p:cNvPr>
          <p:cNvSpPr txBox="1"/>
          <p:nvPr/>
        </p:nvSpPr>
        <p:spPr>
          <a:xfrm>
            <a:off x="8882742" y="1828801"/>
            <a:ext cx="839756" cy="461665"/>
          </a:xfrm>
          <a:prstGeom prst="rect">
            <a:avLst/>
          </a:prstGeom>
          <a:solidFill>
            <a:schemeClr val="bg1"/>
          </a:solidFill>
        </p:spPr>
        <p:txBody>
          <a:bodyPr rtlCol="0" wrap="square">
            <a:spAutoFit/>
          </a:bodyPr>
          <a:lstStyle/>
          <a:p>
            <a:pPr algn="ctr"/>
            <a:r>
              <a:rPr b="1" dirty="0" lang="en-IN" sz="2400"/>
              <a:t>Next</a:t>
            </a:r>
          </a:p>
        </p:txBody>
      </p:sp>
      <p:sp>
        <p:nvSpPr>
          <p:cNvPr id="10" name="TextBox 9">
            <a:extLst>
              <a:ext uri="{FF2B5EF4-FFF2-40B4-BE49-F238E27FC236}">
                <a16:creationId xmlns:a16="http://schemas.microsoft.com/office/drawing/2014/main" id="{CAB2A87A-625B-4ACB-BBEE-10F1680CACF8}"/>
              </a:ext>
            </a:extLst>
          </p:cNvPr>
          <p:cNvSpPr txBox="1"/>
          <p:nvPr/>
        </p:nvSpPr>
        <p:spPr>
          <a:xfrm>
            <a:off x="260554" y="4812895"/>
            <a:ext cx="3277690" cy="1384995"/>
          </a:xfrm>
          <a:prstGeom prst="rect">
            <a:avLst/>
          </a:prstGeom>
        </p:spPr>
        <p:style>
          <a:lnRef idx="1">
            <a:schemeClr val="accent4"/>
          </a:lnRef>
          <a:fillRef idx="2">
            <a:schemeClr val="accent4"/>
          </a:fillRef>
          <a:effectRef idx="1">
            <a:schemeClr val="accent4"/>
          </a:effectRef>
          <a:fontRef idx="minor">
            <a:schemeClr val="dk1"/>
          </a:fontRef>
        </p:style>
        <p:txBody>
          <a:bodyPr rtlCol="0" wrap="square">
            <a:spAutoFit/>
          </a:bodyPr>
          <a:lstStyle/>
          <a:p>
            <a:pPr algn="ctr"/>
            <a:r>
              <a:rPr dirty="0" lang="en-IN" sz="2800"/>
              <a:t>Neuro muscular disorders restrict typing and speaking. </a:t>
            </a:r>
          </a:p>
        </p:txBody>
      </p:sp>
      <p:sp>
        <p:nvSpPr>
          <p:cNvPr id="12" name="TextBox 11">
            <a:extLst>
              <a:ext uri="{FF2B5EF4-FFF2-40B4-BE49-F238E27FC236}">
                <a16:creationId xmlns:a16="http://schemas.microsoft.com/office/drawing/2014/main" id="{5241C768-EF5F-4FFF-A5C5-B1D0E5E37FEB}"/>
              </a:ext>
            </a:extLst>
          </p:cNvPr>
          <p:cNvSpPr txBox="1"/>
          <p:nvPr/>
        </p:nvSpPr>
        <p:spPr>
          <a:xfrm>
            <a:off x="4187547" y="4812894"/>
            <a:ext cx="3277690" cy="1384995"/>
          </a:xfrm>
          <a:prstGeom prst="rect">
            <a:avLst/>
          </a:prstGeom>
        </p:spPr>
        <p:style>
          <a:lnRef idx="1">
            <a:schemeClr val="accent4"/>
          </a:lnRef>
          <a:fillRef idx="2">
            <a:schemeClr val="accent4"/>
          </a:fillRef>
          <a:effectRef idx="1">
            <a:schemeClr val="accent4"/>
          </a:effectRef>
          <a:fontRef idx="minor">
            <a:schemeClr val="dk1"/>
          </a:fontRef>
        </p:style>
        <p:txBody>
          <a:bodyPr rtlCol="0" wrap="square">
            <a:spAutoFit/>
          </a:bodyPr>
          <a:lstStyle/>
          <a:p>
            <a:pPr algn="ctr"/>
            <a:r>
              <a:rPr dirty="0" lang="en-IN" sz="2800"/>
              <a:t>Flipping pages requires additional support.</a:t>
            </a:r>
          </a:p>
        </p:txBody>
      </p:sp>
      <p:sp>
        <p:nvSpPr>
          <p:cNvPr id="13" name="TextBox 12">
            <a:extLst>
              <a:ext uri="{FF2B5EF4-FFF2-40B4-BE49-F238E27FC236}">
                <a16:creationId xmlns:a16="http://schemas.microsoft.com/office/drawing/2014/main" id="{D429655D-71F1-47AC-AE9C-E0193CB98A67}"/>
              </a:ext>
            </a:extLst>
          </p:cNvPr>
          <p:cNvSpPr txBox="1"/>
          <p:nvPr/>
        </p:nvSpPr>
        <p:spPr>
          <a:xfrm>
            <a:off x="8389578" y="4827516"/>
            <a:ext cx="3277690" cy="1384995"/>
          </a:xfrm>
          <a:prstGeom prst="rect">
            <a:avLst/>
          </a:prstGeom>
        </p:spPr>
        <p:style>
          <a:lnRef idx="1">
            <a:schemeClr val="accent4"/>
          </a:lnRef>
          <a:fillRef idx="2">
            <a:schemeClr val="accent4"/>
          </a:fillRef>
          <a:effectRef idx="1">
            <a:schemeClr val="accent4"/>
          </a:effectRef>
          <a:fontRef idx="minor">
            <a:schemeClr val="dk1"/>
          </a:fontRef>
        </p:style>
        <p:txBody>
          <a:bodyPr rtlCol="0" wrap="square">
            <a:spAutoFit/>
          </a:bodyPr>
          <a:lstStyle/>
          <a:p>
            <a:pPr algn="ctr"/>
            <a:r>
              <a:rPr dirty="0" lang="en-IN" sz="2800"/>
              <a:t>Voice commands for VR systems can be distracting.</a:t>
            </a:r>
          </a:p>
        </p:txBody>
      </p:sp>
      <p:sp>
        <p:nvSpPr>
          <p:cNvPr id="3" name="Slide Number Placeholder 2">
            <a:extLst>
              <a:ext uri="{FF2B5EF4-FFF2-40B4-BE49-F238E27FC236}">
                <a16:creationId xmlns:a16="http://schemas.microsoft.com/office/drawing/2014/main" id="{2E2CD6BA-A4FD-4AEF-B4A3-1014F0D271B8}"/>
              </a:ext>
            </a:extLst>
          </p:cNvPr>
          <p:cNvSpPr>
            <a:spLocks noGrp="1"/>
          </p:cNvSpPr>
          <p:nvPr>
            <p:ph idx="12" sz="quarter" type="sldNum"/>
          </p:nvPr>
        </p:nvSpPr>
        <p:spPr/>
        <p:txBody>
          <a:bodyPr/>
          <a:lstStyle/>
          <a:p>
            <a:fld id="{61303FFD-2DD3-452E-A0DF-1211CF56FEE3}" type="slidenum">
              <a:rPr lang="en-IN" smtClean="0"/>
              <a:t>5</a:t>
            </a:fld>
            <a:endParaRPr lang="en-IN"/>
          </a:p>
        </p:txBody>
      </p:sp>
      <p:pic>
        <p:nvPicPr>
          <p:cNvPr descr="Turning a page: Assisting classical pianists is an invisible job – The  Denver Post" id="1026" name="Picture 2">
            <a:extLst>
              <a:ext uri="{FF2B5EF4-FFF2-40B4-BE49-F238E27FC236}">
                <a16:creationId xmlns:a16="http://schemas.microsoft.com/office/drawing/2014/main" id="{E7CF5212-B2DE-449F-AB92-1549D8BC993C}"/>
              </a:ext>
            </a:extLst>
          </p:cNvPr>
          <p:cNvPicPr>
            <a:picLocks noChangeArrowheads="1"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766970" y="1394271"/>
            <a:ext cx="4031825" cy="28166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0920123"/>
      </p:ext>
    </p:extLst>
  </p:cSld>
  <p:clrMapOvr>
    <a:masterClrMapping/>
  </p:clrMapOvr>
  <p:timing>
    <p:tnLst>
      <p:par>
        <p:cTn dur="indefinite" id="1" nodeType="tmRoot" restart="never">
          <p:childTnLst>
            <p:seq concurrent="1" nextAc="seek">
              <p:cTn dur="indefinite" id="2" nodeType="mainSeq">
                <p:childTnLst>
                  <p:par>
                    <p:cTn fill="hold" id="3">
                      <p:stCondLst>
                        <p:cond delay="indefinite"/>
                      </p:stCondLst>
                      <p:childTnLst>
                        <p:par>
                          <p:cTn fill="hold" id="4">
                            <p:stCondLst>
                              <p:cond delay="0"/>
                            </p:stCondLst>
                            <p:childTnLst>
                              <p:par>
                                <p:cTn fill="hold" id="5" nodeType="clickEffect" presetClass="entr" presetID="1" presetSubtype="0">
                                  <p:stCondLst>
                                    <p:cond delay="0"/>
                                  </p:stCondLst>
                                  <p:childTnLst>
                                    <p:set>
                                      <p:cBhvr>
                                        <p:cTn dur="1" fill="hold" id="6">
                                          <p:stCondLst>
                                            <p:cond delay="0"/>
                                          </p:stCondLst>
                                        </p:cTn>
                                        <p:tgtEl>
                                          <p:spTgt spid="1026"/>
                                        </p:tgtEl>
                                        <p:attrNameLst>
                                          <p:attrName>style.visibility</p:attrName>
                                        </p:attrNameLst>
                                      </p:cBhvr>
                                      <p:to>
                                        <p:strVal val="visible"/>
                                      </p:to>
                                    </p:set>
                                  </p:childTnLst>
                                </p:cTn>
                              </p:par>
                              <p:par>
                                <p:cTn fill="hold" grpId="0" id="7" nodeType="withEffect" presetClass="entr" presetID="1" presetSubtype="0">
                                  <p:stCondLst>
                                    <p:cond delay="0"/>
                                  </p:stCondLst>
                                  <p:childTnLst>
                                    <p:set>
                                      <p:cBhvr>
                                        <p:cTn dur="1" fill="hold" id="8">
                                          <p:stCondLst>
                                            <p:cond delay="0"/>
                                          </p:stCondLst>
                                        </p:cTn>
                                        <p:tgtEl>
                                          <p:spTgt spid="12"/>
                                        </p:tgtEl>
                                        <p:attrNameLst>
                                          <p:attrName>style.visibility</p:attrName>
                                        </p:attrNameLst>
                                      </p:cBhvr>
                                      <p:to>
                                        <p:strVal val="visible"/>
                                      </p:to>
                                    </p:set>
                                  </p:childTnLst>
                                </p:cTn>
                              </p:par>
                            </p:childTnLst>
                          </p:cTn>
                        </p:par>
                      </p:childTnLst>
                    </p:cTn>
                  </p:par>
                  <p:par>
                    <p:cTn fill="hold" id="9">
                      <p:stCondLst>
                        <p:cond delay="indefinite"/>
                      </p:stCondLst>
                      <p:childTnLst>
                        <p:par>
                          <p:cTn fill="hold" id="10">
                            <p:stCondLst>
                              <p:cond delay="0"/>
                            </p:stCondLst>
                            <p:childTnLst>
                              <p:par>
                                <p:cTn fill="hold" grpId="0" id="11" nodeType="clickEffect" presetClass="entr" presetID="1" presetSubtype="0">
                                  <p:stCondLst>
                                    <p:cond delay="0"/>
                                  </p:stCondLst>
                                  <p:childTnLst>
                                    <p:set>
                                      <p:cBhvr>
                                        <p:cTn dur="1" fill="hold" id="12">
                                          <p:stCondLst>
                                            <p:cond delay="0"/>
                                          </p:stCondLst>
                                        </p:cTn>
                                        <p:tgtEl>
                                          <p:spTgt spid="13"/>
                                        </p:tgtEl>
                                        <p:attrNameLst>
                                          <p:attrName>style.visibility</p:attrName>
                                        </p:attrNameLst>
                                      </p:cBhvr>
                                      <p:to>
                                        <p:strVal val="visible"/>
                                      </p:to>
                                    </p:set>
                                  </p:childTnLst>
                                </p:cTn>
                              </p:par>
                              <p:par>
                                <p:cTn fill="hold" id="13" nodeType="withEffect" presetClass="entr" presetID="1" presetSubtype="0">
                                  <p:stCondLst>
                                    <p:cond delay="0"/>
                                  </p:stCondLst>
                                  <p:childTnLst>
                                    <p:set>
                                      <p:cBhvr>
                                        <p:cTn dur="1" fill="hold" id="14">
                                          <p:stCondLst>
                                            <p:cond delay="0"/>
                                          </p:stCondLst>
                                        </p:cTn>
                                        <p:tgtEl>
                                          <p:spTgt spid="7170"/>
                                        </p:tgtEl>
                                        <p:attrNameLst>
                                          <p:attrName>style.visibility</p:attrName>
                                        </p:attrNameLst>
                                      </p:cBhvr>
                                      <p:to>
                                        <p:strVal val="visible"/>
                                      </p:to>
                                    </p:set>
                                  </p:childTnLst>
                                </p:cTn>
                              </p:par>
                              <p:par>
                                <p:cTn fill="hold" grpId="0" id="15" nodeType="withEffect" presetClass="entr" presetID="1" presetSubtype="0">
                                  <p:stCondLst>
                                    <p:cond delay="0"/>
                                  </p:stCondLst>
                                  <p:childTnLst>
                                    <p:set>
                                      <p:cBhvr>
                                        <p:cTn dur="1" fill="hold" id="16">
                                          <p:stCondLst>
                                            <p:cond delay="0"/>
                                          </p:stCondLst>
                                        </p:cTn>
                                        <p:tgtEl>
                                          <p:spTgt spid="2"/>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animBg="1" grpId="0" spid="2"/>
      <p:bldP animBg="1" grpId="0" spid="12"/>
      <p:bldP animBg="1" grpId="0" spid="13"/>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5BF6F39E-2552-4AF0-8679-687F2F25B9C9}"/>
              </a:ext>
            </a:extLst>
          </p:cNvPr>
          <p:cNvSpPr/>
          <p:nvPr/>
        </p:nvSpPr>
        <p:spPr>
          <a:xfrm>
            <a:off x="98474" y="19236"/>
            <a:ext cx="5257297" cy="900332"/>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3600" b="1" dirty="0"/>
              <a:t>How are words produced?</a:t>
            </a:r>
          </a:p>
        </p:txBody>
      </p:sp>
      <p:sp>
        <p:nvSpPr>
          <p:cNvPr id="53" name="Freeform: Shape 52">
            <a:extLst>
              <a:ext uri="{FF2B5EF4-FFF2-40B4-BE49-F238E27FC236}">
                <a16:creationId xmlns:a16="http://schemas.microsoft.com/office/drawing/2014/main" id="{D9970A5B-D15E-4C6C-9444-538065C22124}"/>
              </a:ext>
            </a:extLst>
          </p:cNvPr>
          <p:cNvSpPr/>
          <p:nvPr/>
        </p:nvSpPr>
        <p:spPr>
          <a:xfrm>
            <a:off x="9426738" y="4038906"/>
            <a:ext cx="827285" cy="250208"/>
          </a:xfrm>
          <a:custGeom>
            <a:avLst/>
            <a:gdLst/>
            <a:ahLst/>
            <a:cxnLst/>
            <a:rect l="0" t="0" r="0" b="0"/>
            <a:pathLst>
              <a:path>
                <a:moveTo>
                  <a:pt x="0" y="0"/>
                </a:moveTo>
                <a:lnTo>
                  <a:pt x="0" y="95513"/>
                </a:lnTo>
                <a:lnTo>
                  <a:pt x="827285" y="95513"/>
                </a:lnTo>
                <a:lnTo>
                  <a:pt x="827285" y="189523"/>
                </a:lnTo>
              </a:path>
            </a:pathLst>
          </a:custGeom>
          <a:noFill/>
        </p:spPr>
        <p:style>
          <a:lnRef idx="2">
            <a:schemeClr val="accent1">
              <a:shade val="8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nchor="ctr"/>
          <a:lstStyle/>
          <a:p>
            <a:endParaRPr lang="en-IN"/>
          </a:p>
        </p:txBody>
      </p:sp>
      <p:sp>
        <p:nvSpPr>
          <p:cNvPr id="54" name="Freeform: Shape 53">
            <a:extLst>
              <a:ext uri="{FF2B5EF4-FFF2-40B4-BE49-F238E27FC236}">
                <a16:creationId xmlns:a16="http://schemas.microsoft.com/office/drawing/2014/main" id="{0937FFCF-6DE4-4C9B-8344-484E7EB58C73}"/>
              </a:ext>
            </a:extLst>
          </p:cNvPr>
          <p:cNvSpPr/>
          <p:nvPr/>
        </p:nvSpPr>
        <p:spPr>
          <a:xfrm>
            <a:off x="8599452" y="4038906"/>
            <a:ext cx="827285" cy="250208"/>
          </a:xfrm>
          <a:custGeom>
            <a:avLst/>
            <a:gdLst/>
            <a:ahLst/>
            <a:cxnLst/>
            <a:rect l="0" t="0" r="0" b="0"/>
            <a:pathLst>
              <a:path>
                <a:moveTo>
                  <a:pt x="827285" y="0"/>
                </a:moveTo>
                <a:lnTo>
                  <a:pt x="827285" y="95513"/>
                </a:lnTo>
                <a:lnTo>
                  <a:pt x="0" y="95513"/>
                </a:lnTo>
                <a:lnTo>
                  <a:pt x="0" y="189523"/>
                </a:lnTo>
              </a:path>
            </a:pathLst>
          </a:custGeom>
          <a:noFill/>
        </p:spPr>
        <p:style>
          <a:lnRef idx="2">
            <a:schemeClr val="accent1">
              <a:shade val="8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nchor="ctr"/>
          <a:lstStyle/>
          <a:p>
            <a:endParaRPr lang="en-IN"/>
          </a:p>
        </p:txBody>
      </p:sp>
      <p:sp>
        <p:nvSpPr>
          <p:cNvPr id="55" name="Freeform: Shape 54">
            <a:extLst>
              <a:ext uri="{FF2B5EF4-FFF2-40B4-BE49-F238E27FC236}">
                <a16:creationId xmlns:a16="http://schemas.microsoft.com/office/drawing/2014/main" id="{376F1F99-12F5-4393-A17C-0B4E0A6E9ED3}"/>
              </a:ext>
            </a:extLst>
          </p:cNvPr>
          <p:cNvSpPr/>
          <p:nvPr/>
        </p:nvSpPr>
        <p:spPr>
          <a:xfrm>
            <a:off x="7358524" y="2994382"/>
            <a:ext cx="2068214" cy="250208"/>
          </a:xfrm>
          <a:custGeom>
            <a:avLst/>
            <a:gdLst/>
            <a:ahLst/>
            <a:cxnLst/>
            <a:rect l="0" t="0" r="0" b="0"/>
            <a:pathLst>
              <a:path>
                <a:moveTo>
                  <a:pt x="0" y="0"/>
                </a:moveTo>
                <a:lnTo>
                  <a:pt x="0" y="95513"/>
                </a:lnTo>
                <a:lnTo>
                  <a:pt x="2068214" y="95513"/>
                </a:lnTo>
                <a:lnTo>
                  <a:pt x="2068214" y="189523"/>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nchor="ctr"/>
          <a:lstStyle/>
          <a:p>
            <a:endParaRPr lang="en-IN"/>
          </a:p>
        </p:txBody>
      </p:sp>
      <p:sp>
        <p:nvSpPr>
          <p:cNvPr id="56" name="Freeform: Shape 55">
            <a:extLst>
              <a:ext uri="{FF2B5EF4-FFF2-40B4-BE49-F238E27FC236}">
                <a16:creationId xmlns:a16="http://schemas.microsoft.com/office/drawing/2014/main" id="{E1659D87-9F82-4A3C-A1AC-3A6C318404C4}"/>
              </a:ext>
            </a:extLst>
          </p:cNvPr>
          <p:cNvSpPr/>
          <p:nvPr/>
        </p:nvSpPr>
        <p:spPr>
          <a:xfrm>
            <a:off x="5290309" y="4038906"/>
            <a:ext cx="1654572" cy="250208"/>
          </a:xfrm>
          <a:custGeom>
            <a:avLst/>
            <a:gdLst/>
            <a:ahLst/>
            <a:cxnLst/>
            <a:rect l="0" t="0" r="0" b="0"/>
            <a:pathLst>
              <a:path>
                <a:moveTo>
                  <a:pt x="0" y="0"/>
                </a:moveTo>
                <a:lnTo>
                  <a:pt x="0" y="95513"/>
                </a:lnTo>
                <a:lnTo>
                  <a:pt x="1654571" y="95513"/>
                </a:lnTo>
                <a:lnTo>
                  <a:pt x="1654571" y="189523"/>
                </a:lnTo>
              </a:path>
            </a:pathLst>
          </a:custGeom>
          <a:noFill/>
        </p:spPr>
        <p:style>
          <a:lnRef idx="2">
            <a:schemeClr val="accent1">
              <a:shade val="8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nchor="ctr"/>
          <a:lstStyle/>
          <a:p>
            <a:endParaRPr lang="en-IN"/>
          </a:p>
        </p:txBody>
      </p:sp>
      <p:sp>
        <p:nvSpPr>
          <p:cNvPr id="57" name="Freeform: Shape 56">
            <a:extLst>
              <a:ext uri="{FF2B5EF4-FFF2-40B4-BE49-F238E27FC236}">
                <a16:creationId xmlns:a16="http://schemas.microsoft.com/office/drawing/2014/main" id="{6B1982FC-F9ED-4318-A5E6-C947AEAA444D}"/>
              </a:ext>
            </a:extLst>
          </p:cNvPr>
          <p:cNvSpPr/>
          <p:nvPr/>
        </p:nvSpPr>
        <p:spPr>
          <a:xfrm>
            <a:off x="5244589" y="4038906"/>
            <a:ext cx="91440" cy="250208"/>
          </a:xfrm>
          <a:custGeom>
            <a:avLst/>
            <a:gdLst/>
            <a:ahLst/>
            <a:cxnLst/>
            <a:rect l="0" t="0" r="0" b="0"/>
            <a:pathLst>
              <a:path>
                <a:moveTo>
                  <a:pt x="45720" y="0"/>
                </a:moveTo>
                <a:lnTo>
                  <a:pt x="45720" y="189523"/>
                </a:lnTo>
              </a:path>
            </a:pathLst>
          </a:custGeom>
          <a:noFill/>
        </p:spPr>
        <p:style>
          <a:lnRef idx="2">
            <a:schemeClr val="accent1">
              <a:shade val="8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nchor="ctr"/>
          <a:lstStyle/>
          <a:p>
            <a:endParaRPr lang="en-IN"/>
          </a:p>
        </p:txBody>
      </p:sp>
      <p:sp>
        <p:nvSpPr>
          <p:cNvPr id="58" name="Freeform: Shape 57">
            <a:extLst>
              <a:ext uri="{FF2B5EF4-FFF2-40B4-BE49-F238E27FC236}">
                <a16:creationId xmlns:a16="http://schemas.microsoft.com/office/drawing/2014/main" id="{F979A909-9964-4E93-A755-BE34C30A457F}"/>
              </a:ext>
            </a:extLst>
          </p:cNvPr>
          <p:cNvSpPr/>
          <p:nvPr/>
        </p:nvSpPr>
        <p:spPr>
          <a:xfrm>
            <a:off x="3635737" y="4038906"/>
            <a:ext cx="1579363" cy="250208"/>
          </a:xfrm>
          <a:custGeom>
            <a:avLst/>
            <a:gdLst/>
            <a:ahLst/>
            <a:cxnLst/>
            <a:rect l="0" t="0" r="0" b="0"/>
            <a:pathLst>
              <a:path>
                <a:moveTo>
                  <a:pt x="1654571" y="0"/>
                </a:moveTo>
                <a:lnTo>
                  <a:pt x="1654571" y="95513"/>
                </a:lnTo>
                <a:lnTo>
                  <a:pt x="0" y="95513"/>
                </a:lnTo>
                <a:lnTo>
                  <a:pt x="0" y="189523"/>
                </a:lnTo>
              </a:path>
            </a:pathLst>
          </a:custGeom>
          <a:noFill/>
        </p:spPr>
        <p:style>
          <a:lnRef idx="2">
            <a:schemeClr val="accent1">
              <a:shade val="8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nchor="ctr"/>
          <a:lstStyle/>
          <a:p>
            <a:endParaRPr lang="en-IN"/>
          </a:p>
        </p:txBody>
      </p:sp>
      <p:sp>
        <p:nvSpPr>
          <p:cNvPr id="59" name="Freeform: Shape 58">
            <a:extLst>
              <a:ext uri="{FF2B5EF4-FFF2-40B4-BE49-F238E27FC236}">
                <a16:creationId xmlns:a16="http://schemas.microsoft.com/office/drawing/2014/main" id="{3D222ADC-3C85-4791-9FC0-E9A4DBAF3EFD}"/>
              </a:ext>
            </a:extLst>
          </p:cNvPr>
          <p:cNvSpPr/>
          <p:nvPr/>
        </p:nvSpPr>
        <p:spPr>
          <a:xfrm>
            <a:off x="5290309" y="2994382"/>
            <a:ext cx="2068214" cy="250208"/>
          </a:xfrm>
          <a:custGeom>
            <a:avLst/>
            <a:gdLst/>
            <a:ahLst/>
            <a:cxnLst/>
            <a:rect l="0" t="0" r="0" b="0"/>
            <a:pathLst>
              <a:path>
                <a:moveTo>
                  <a:pt x="2068214" y="0"/>
                </a:moveTo>
                <a:lnTo>
                  <a:pt x="2068214" y="95513"/>
                </a:lnTo>
                <a:lnTo>
                  <a:pt x="0" y="95513"/>
                </a:lnTo>
                <a:lnTo>
                  <a:pt x="0" y="189523"/>
                </a:lnTo>
              </a:path>
            </a:pathLst>
          </a:custGeom>
          <a:noFill/>
        </p:spPr>
        <p:style>
          <a:lnRef idx="2">
            <a:schemeClr val="accent1">
              <a:shade val="60000"/>
              <a:hueOff val="0"/>
              <a:satOff val="0"/>
              <a:lumOff val="0"/>
              <a:alphaOff val="0"/>
            </a:schemeClr>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txBody>
          <a:bodyPr anchor="ctr"/>
          <a:lstStyle/>
          <a:p>
            <a:endParaRPr lang="en-IN"/>
          </a:p>
        </p:txBody>
      </p:sp>
      <p:sp>
        <p:nvSpPr>
          <p:cNvPr id="60" name="Oval 59">
            <a:extLst>
              <a:ext uri="{FF2B5EF4-FFF2-40B4-BE49-F238E27FC236}">
                <a16:creationId xmlns:a16="http://schemas.microsoft.com/office/drawing/2014/main" id="{0918350F-A49B-48A0-8D84-4A2F61EE7392}"/>
              </a:ext>
            </a:extLst>
          </p:cNvPr>
          <p:cNvSpPr/>
          <p:nvPr/>
        </p:nvSpPr>
        <p:spPr>
          <a:xfrm>
            <a:off x="5910772" y="1951842"/>
            <a:ext cx="2895501" cy="1040555"/>
          </a:xfrm>
          <a:prstGeom prst="ellipse">
            <a:avLst/>
          </a:prstGeom>
          <a:solidFill>
            <a:srgbClr val="92D050"/>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r>
              <a:rPr lang="en-IN" sz="4000" dirty="0"/>
              <a:t>look up</a:t>
            </a:r>
          </a:p>
        </p:txBody>
      </p:sp>
      <p:sp>
        <p:nvSpPr>
          <p:cNvPr id="61" name="Freeform: Shape 60">
            <a:extLst>
              <a:ext uri="{FF2B5EF4-FFF2-40B4-BE49-F238E27FC236}">
                <a16:creationId xmlns:a16="http://schemas.microsoft.com/office/drawing/2014/main" id="{D244156B-C1DE-472C-9480-9C0C027D0E7E}"/>
              </a:ext>
            </a:extLst>
          </p:cNvPr>
          <p:cNvSpPr/>
          <p:nvPr/>
        </p:nvSpPr>
        <p:spPr>
          <a:xfrm>
            <a:off x="7659355" y="2198082"/>
            <a:ext cx="902493" cy="794314"/>
          </a:xfrm>
          <a:custGeom>
            <a:avLst/>
            <a:gdLst>
              <a:gd name="connsiteX0" fmla="*/ 0 w 902493"/>
              <a:gd name="connsiteY0" fmla="*/ 0 h 601662"/>
              <a:gd name="connsiteX1" fmla="*/ 902493 w 902493"/>
              <a:gd name="connsiteY1" fmla="*/ 0 h 601662"/>
              <a:gd name="connsiteX2" fmla="*/ 902493 w 902493"/>
              <a:gd name="connsiteY2" fmla="*/ 601662 h 601662"/>
              <a:gd name="connsiteX3" fmla="*/ 0 w 902493"/>
              <a:gd name="connsiteY3" fmla="*/ 601662 h 601662"/>
              <a:gd name="connsiteX4" fmla="*/ 0 w 902493"/>
              <a:gd name="connsiteY4" fmla="*/ 0 h 6016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2493" h="601662">
                <a:moveTo>
                  <a:pt x="0" y="0"/>
                </a:moveTo>
                <a:lnTo>
                  <a:pt x="902493" y="0"/>
                </a:lnTo>
                <a:lnTo>
                  <a:pt x="902493" y="601662"/>
                </a:lnTo>
                <a:lnTo>
                  <a:pt x="0" y="601662"/>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endParaRPr lang="en-IN" sz="4000" kern="1200"/>
          </a:p>
        </p:txBody>
      </p:sp>
      <p:sp>
        <p:nvSpPr>
          <p:cNvPr id="62" name="Oval 61">
            <a:extLst>
              <a:ext uri="{FF2B5EF4-FFF2-40B4-BE49-F238E27FC236}">
                <a16:creationId xmlns:a16="http://schemas.microsoft.com/office/drawing/2014/main" id="{F45E3ABA-976C-43B5-809A-25E5D2D509D5}"/>
              </a:ext>
            </a:extLst>
          </p:cNvPr>
          <p:cNvSpPr/>
          <p:nvPr/>
        </p:nvSpPr>
        <p:spPr>
          <a:xfrm>
            <a:off x="4312609" y="3240619"/>
            <a:ext cx="2068213" cy="794314"/>
          </a:xfrm>
          <a:prstGeom prst="ellipse">
            <a:avLst/>
          </a:prstGeom>
          <a:gradFill flip="none" rotWithShape="1">
            <a:gsLst>
              <a:gs pos="0">
                <a:srgbClr val="92D050">
                  <a:shade val="30000"/>
                  <a:satMod val="115000"/>
                </a:srgbClr>
              </a:gs>
              <a:gs pos="50000">
                <a:srgbClr val="92D050">
                  <a:shade val="67500"/>
                  <a:satMod val="115000"/>
                </a:srgbClr>
              </a:gs>
              <a:gs pos="100000">
                <a:srgbClr val="92D050">
                  <a:shade val="100000"/>
                  <a:satMod val="115000"/>
                </a:srgbClr>
              </a:gs>
            </a:gsLst>
            <a:path path="circle">
              <a:fillToRect l="50000" t="50000" r="50000" b="50000"/>
            </a:path>
            <a:tileRect/>
          </a:gra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r>
              <a:rPr lang="en-IN" sz="4000" dirty="0"/>
              <a:t>look</a:t>
            </a:r>
          </a:p>
        </p:txBody>
      </p:sp>
      <p:sp>
        <p:nvSpPr>
          <p:cNvPr id="63" name="Freeform: Shape 62">
            <a:extLst>
              <a:ext uri="{FF2B5EF4-FFF2-40B4-BE49-F238E27FC236}">
                <a16:creationId xmlns:a16="http://schemas.microsoft.com/office/drawing/2014/main" id="{E0CBF954-A29E-4542-8277-20D96987B17C}"/>
              </a:ext>
            </a:extLst>
          </p:cNvPr>
          <p:cNvSpPr/>
          <p:nvPr/>
        </p:nvSpPr>
        <p:spPr>
          <a:xfrm>
            <a:off x="5591140" y="3242606"/>
            <a:ext cx="902493" cy="794314"/>
          </a:xfrm>
          <a:custGeom>
            <a:avLst/>
            <a:gdLst>
              <a:gd name="connsiteX0" fmla="*/ 0 w 902493"/>
              <a:gd name="connsiteY0" fmla="*/ 0 h 601662"/>
              <a:gd name="connsiteX1" fmla="*/ 902493 w 902493"/>
              <a:gd name="connsiteY1" fmla="*/ 0 h 601662"/>
              <a:gd name="connsiteX2" fmla="*/ 902493 w 902493"/>
              <a:gd name="connsiteY2" fmla="*/ 601662 h 601662"/>
              <a:gd name="connsiteX3" fmla="*/ 0 w 902493"/>
              <a:gd name="connsiteY3" fmla="*/ 601662 h 601662"/>
              <a:gd name="connsiteX4" fmla="*/ 0 w 902493"/>
              <a:gd name="connsiteY4" fmla="*/ 0 h 6016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2493" h="601662">
                <a:moveTo>
                  <a:pt x="0" y="0"/>
                </a:moveTo>
                <a:lnTo>
                  <a:pt x="902493" y="0"/>
                </a:lnTo>
                <a:lnTo>
                  <a:pt x="902493" y="601662"/>
                </a:lnTo>
                <a:lnTo>
                  <a:pt x="0" y="601662"/>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endParaRPr lang="en-IN" sz="4000" kern="1200"/>
          </a:p>
        </p:txBody>
      </p:sp>
      <p:sp>
        <p:nvSpPr>
          <p:cNvPr id="64" name="Oval 63">
            <a:extLst>
              <a:ext uri="{FF2B5EF4-FFF2-40B4-BE49-F238E27FC236}">
                <a16:creationId xmlns:a16="http://schemas.microsoft.com/office/drawing/2014/main" id="{4221BAC8-4F52-4B4B-ABCF-D2F0B51D522E}"/>
              </a:ext>
            </a:extLst>
          </p:cNvPr>
          <p:cNvSpPr/>
          <p:nvPr/>
        </p:nvSpPr>
        <p:spPr>
          <a:xfrm>
            <a:off x="3056934" y="4287129"/>
            <a:ext cx="1157604" cy="794314"/>
          </a:xfrm>
          <a:prstGeom prst="ellipse">
            <a:avLst/>
          </a:prstGeom>
          <a:solidFill>
            <a:schemeClr val="accent6">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r>
              <a:rPr lang="en-IN" sz="4000" dirty="0"/>
              <a:t>/l/</a:t>
            </a:r>
          </a:p>
        </p:txBody>
      </p:sp>
      <p:sp>
        <p:nvSpPr>
          <p:cNvPr id="65" name="Freeform: Shape 64">
            <a:extLst>
              <a:ext uri="{FF2B5EF4-FFF2-40B4-BE49-F238E27FC236}">
                <a16:creationId xmlns:a16="http://schemas.microsoft.com/office/drawing/2014/main" id="{9D0A1AF0-1667-439E-8D3D-0E0E1EF20D87}"/>
              </a:ext>
            </a:extLst>
          </p:cNvPr>
          <p:cNvSpPr/>
          <p:nvPr/>
        </p:nvSpPr>
        <p:spPr>
          <a:xfrm>
            <a:off x="3936568" y="4287129"/>
            <a:ext cx="902493" cy="794314"/>
          </a:xfrm>
          <a:custGeom>
            <a:avLst/>
            <a:gdLst>
              <a:gd name="connsiteX0" fmla="*/ 0 w 902493"/>
              <a:gd name="connsiteY0" fmla="*/ 0 h 601662"/>
              <a:gd name="connsiteX1" fmla="*/ 902493 w 902493"/>
              <a:gd name="connsiteY1" fmla="*/ 0 h 601662"/>
              <a:gd name="connsiteX2" fmla="*/ 902493 w 902493"/>
              <a:gd name="connsiteY2" fmla="*/ 601662 h 601662"/>
              <a:gd name="connsiteX3" fmla="*/ 0 w 902493"/>
              <a:gd name="connsiteY3" fmla="*/ 601662 h 601662"/>
              <a:gd name="connsiteX4" fmla="*/ 0 w 902493"/>
              <a:gd name="connsiteY4" fmla="*/ 0 h 6016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2493" h="601662">
                <a:moveTo>
                  <a:pt x="0" y="0"/>
                </a:moveTo>
                <a:lnTo>
                  <a:pt x="902493" y="0"/>
                </a:lnTo>
                <a:lnTo>
                  <a:pt x="902493" y="601662"/>
                </a:lnTo>
                <a:lnTo>
                  <a:pt x="0" y="601662"/>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endParaRPr lang="en-IN" sz="4000" kern="1200"/>
          </a:p>
        </p:txBody>
      </p:sp>
      <p:sp>
        <p:nvSpPr>
          <p:cNvPr id="66" name="Oval 65">
            <a:extLst>
              <a:ext uri="{FF2B5EF4-FFF2-40B4-BE49-F238E27FC236}">
                <a16:creationId xmlns:a16="http://schemas.microsoft.com/office/drawing/2014/main" id="{E8654CE2-1C99-4D7E-BE92-61BBF2806334}"/>
              </a:ext>
            </a:extLst>
          </p:cNvPr>
          <p:cNvSpPr/>
          <p:nvPr/>
        </p:nvSpPr>
        <p:spPr>
          <a:xfrm>
            <a:off x="4688646" y="4302767"/>
            <a:ext cx="1203325" cy="794314"/>
          </a:xfrm>
          <a:prstGeom prst="ellipse">
            <a:avLst/>
          </a:prstGeom>
          <a:solidFill>
            <a:schemeClr val="accent6">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r>
              <a:rPr lang="en-IN" sz="4000" dirty="0"/>
              <a:t>/u/</a:t>
            </a:r>
          </a:p>
        </p:txBody>
      </p:sp>
      <p:sp>
        <p:nvSpPr>
          <p:cNvPr id="67" name="Freeform: Shape 66">
            <a:extLst>
              <a:ext uri="{FF2B5EF4-FFF2-40B4-BE49-F238E27FC236}">
                <a16:creationId xmlns:a16="http://schemas.microsoft.com/office/drawing/2014/main" id="{06A78719-7232-4FF4-8C77-E2198393EBD5}"/>
              </a:ext>
            </a:extLst>
          </p:cNvPr>
          <p:cNvSpPr/>
          <p:nvPr/>
        </p:nvSpPr>
        <p:spPr>
          <a:xfrm>
            <a:off x="5591140" y="4287129"/>
            <a:ext cx="902493" cy="794314"/>
          </a:xfrm>
          <a:custGeom>
            <a:avLst/>
            <a:gdLst>
              <a:gd name="connsiteX0" fmla="*/ 0 w 902493"/>
              <a:gd name="connsiteY0" fmla="*/ 0 h 601662"/>
              <a:gd name="connsiteX1" fmla="*/ 902493 w 902493"/>
              <a:gd name="connsiteY1" fmla="*/ 0 h 601662"/>
              <a:gd name="connsiteX2" fmla="*/ 902493 w 902493"/>
              <a:gd name="connsiteY2" fmla="*/ 601662 h 601662"/>
              <a:gd name="connsiteX3" fmla="*/ 0 w 902493"/>
              <a:gd name="connsiteY3" fmla="*/ 601662 h 601662"/>
              <a:gd name="connsiteX4" fmla="*/ 0 w 902493"/>
              <a:gd name="connsiteY4" fmla="*/ 0 h 6016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2493" h="601662">
                <a:moveTo>
                  <a:pt x="0" y="0"/>
                </a:moveTo>
                <a:lnTo>
                  <a:pt x="902493" y="0"/>
                </a:lnTo>
                <a:lnTo>
                  <a:pt x="902493" y="601662"/>
                </a:lnTo>
                <a:lnTo>
                  <a:pt x="0" y="601662"/>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endParaRPr lang="en-IN" sz="4000" kern="1200"/>
          </a:p>
        </p:txBody>
      </p:sp>
      <p:sp>
        <p:nvSpPr>
          <p:cNvPr id="68" name="Oval 67">
            <a:extLst>
              <a:ext uri="{FF2B5EF4-FFF2-40B4-BE49-F238E27FC236}">
                <a16:creationId xmlns:a16="http://schemas.microsoft.com/office/drawing/2014/main" id="{0D3FB427-60BC-4FFC-B2E5-458B4B1D4108}"/>
              </a:ext>
            </a:extLst>
          </p:cNvPr>
          <p:cNvSpPr/>
          <p:nvPr/>
        </p:nvSpPr>
        <p:spPr>
          <a:xfrm>
            <a:off x="6366078" y="4302767"/>
            <a:ext cx="1157604" cy="794314"/>
          </a:xfrm>
          <a:prstGeom prst="ellipse">
            <a:avLst/>
          </a:prstGeom>
          <a:solidFill>
            <a:schemeClr val="accent6">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r>
              <a:rPr lang="en-IN" sz="4000" dirty="0"/>
              <a:t>/k/</a:t>
            </a:r>
          </a:p>
        </p:txBody>
      </p:sp>
      <p:sp>
        <p:nvSpPr>
          <p:cNvPr id="69" name="Freeform: Shape 68">
            <a:extLst>
              <a:ext uri="{FF2B5EF4-FFF2-40B4-BE49-F238E27FC236}">
                <a16:creationId xmlns:a16="http://schemas.microsoft.com/office/drawing/2014/main" id="{35796509-C6B1-49A5-B813-65CE0793DDBD}"/>
              </a:ext>
            </a:extLst>
          </p:cNvPr>
          <p:cNvSpPr/>
          <p:nvPr/>
        </p:nvSpPr>
        <p:spPr>
          <a:xfrm>
            <a:off x="7245712" y="4287129"/>
            <a:ext cx="902493" cy="794314"/>
          </a:xfrm>
          <a:custGeom>
            <a:avLst/>
            <a:gdLst>
              <a:gd name="connsiteX0" fmla="*/ 0 w 902493"/>
              <a:gd name="connsiteY0" fmla="*/ 0 h 601662"/>
              <a:gd name="connsiteX1" fmla="*/ 902493 w 902493"/>
              <a:gd name="connsiteY1" fmla="*/ 0 h 601662"/>
              <a:gd name="connsiteX2" fmla="*/ 902493 w 902493"/>
              <a:gd name="connsiteY2" fmla="*/ 601662 h 601662"/>
              <a:gd name="connsiteX3" fmla="*/ 0 w 902493"/>
              <a:gd name="connsiteY3" fmla="*/ 601662 h 601662"/>
              <a:gd name="connsiteX4" fmla="*/ 0 w 902493"/>
              <a:gd name="connsiteY4" fmla="*/ 0 h 6016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2493" h="601662">
                <a:moveTo>
                  <a:pt x="0" y="0"/>
                </a:moveTo>
                <a:lnTo>
                  <a:pt x="902493" y="0"/>
                </a:lnTo>
                <a:lnTo>
                  <a:pt x="902493" y="601662"/>
                </a:lnTo>
                <a:lnTo>
                  <a:pt x="0" y="601662"/>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endParaRPr lang="en-IN" sz="4000" kern="1200"/>
          </a:p>
        </p:txBody>
      </p:sp>
      <p:sp>
        <p:nvSpPr>
          <p:cNvPr id="70" name="Oval 69">
            <a:extLst>
              <a:ext uri="{FF2B5EF4-FFF2-40B4-BE49-F238E27FC236}">
                <a16:creationId xmlns:a16="http://schemas.microsoft.com/office/drawing/2014/main" id="{E68E1115-F52B-4B99-B7F1-A02195922DD8}"/>
              </a:ext>
            </a:extLst>
          </p:cNvPr>
          <p:cNvSpPr/>
          <p:nvPr/>
        </p:nvSpPr>
        <p:spPr>
          <a:xfrm>
            <a:off x="8917347" y="3240619"/>
            <a:ext cx="1052910" cy="794314"/>
          </a:xfrm>
          <a:prstGeom prst="ellipse">
            <a:avLst/>
          </a:prstGeom>
          <a:gradFill flip="none" rotWithShape="1">
            <a:gsLst>
              <a:gs pos="0">
                <a:srgbClr val="92D050">
                  <a:shade val="30000"/>
                  <a:satMod val="115000"/>
                </a:srgbClr>
              </a:gs>
              <a:gs pos="50000">
                <a:srgbClr val="92D050">
                  <a:shade val="67500"/>
                  <a:satMod val="115000"/>
                </a:srgbClr>
              </a:gs>
              <a:gs pos="100000">
                <a:srgbClr val="92D050">
                  <a:shade val="100000"/>
                  <a:satMod val="115000"/>
                </a:srgbClr>
              </a:gs>
            </a:gsLst>
            <a:path path="circle">
              <a:fillToRect l="50000" t="50000" r="50000" b="50000"/>
            </a:path>
            <a:tileRect/>
          </a:gra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r>
              <a:rPr lang="en-IN" sz="4000" dirty="0"/>
              <a:t>up</a:t>
            </a:r>
          </a:p>
        </p:txBody>
      </p:sp>
      <p:sp>
        <p:nvSpPr>
          <p:cNvPr id="71" name="Freeform: Shape 70">
            <a:extLst>
              <a:ext uri="{FF2B5EF4-FFF2-40B4-BE49-F238E27FC236}">
                <a16:creationId xmlns:a16="http://schemas.microsoft.com/office/drawing/2014/main" id="{322AE0C0-D4C0-450C-AC74-5F198A47FE29}"/>
              </a:ext>
            </a:extLst>
          </p:cNvPr>
          <p:cNvSpPr/>
          <p:nvPr/>
        </p:nvSpPr>
        <p:spPr>
          <a:xfrm>
            <a:off x="9727570" y="3242606"/>
            <a:ext cx="902493" cy="794314"/>
          </a:xfrm>
          <a:custGeom>
            <a:avLst/>
            <a:gdLst>
              <a:gd name="connsiteX0" fmla="*/ 0 w 902493"/>
              <a:gd name="connsiteY0" fmla="*/ 0 h 601662"/>
              <a:gd name="connsiteX1" fmla="*/ 902493 w 902493"/>
              <a:gd name="connsiteY1" fmla="*/ 0 h 601662"/>
              <a:gd name="connsiteX2" fmla="*/ 902493 w 902493"/>
              <a:gd name="connsiteY2" fmla="*/ 601662 h 601662"/>
              <a:gd name="connsiteX3" fmla="*/ 0 w 902493"/>
              <a:gd name="connsiteY3" fmla="*/ 601662 h 601662"/>
              <a:gd name="connsiteX4" fmla="*/ 0 w 902493"/>
              <a:gd name="connsiteY4" fmla="*/ 0 h 6016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2493" h="601662">
                <a:moveTo>
                  <a:pt x="0" y="0"/>
                </a:moveTo>
                <a:lnTo>
                  <a:pt x="902493" y="0"/>
                </a:lnTo>
                <a:lnTo>
                  <a:pt x="902493" y="601662"/>
                </a:lnTo>
                <a:lnTo>
                  <a:pt x="0" y="601662"/>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endParaRPr lang="en-IN" sz="4000" kern="1200"/>
          </a:p>
        </p:txBody>
      </p:sp>
      <p:sp>
        <p:nvSpPr>
          <p:cNvPr id="72" name="Oval 71">
            <a:extLst>
              <a:ext uri="{FF2B5EF4-FFF2-40B4-BE49-F238E27FC236}">
                <a16:creationId xmlns:a16="http://schemas.microsoft.com/office/drawing/2014/main" id="{4031DFC6-E608-47EC-974D-AAE2BC0FA16E}"/>
              </a:ext>
            </a:extLst>
          </p:cNvPr>
          <p:cNvSpPr/>
          <p:nvPr/>
        </p:nvSpPr>
        <p:spPr>
          <a:xfrm>
            <a:off x="8072998" y="4287129"/>
            <a:ext cx="1278532" cy="794314"/>
          </a:xfrm>
          <a:prstGeom prst="ellipse">
            <a:avLst/>
          </a:prstGeom>
          <a:solidFill>
            <a:schemeClr val="accent6">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r>
              <a:rPr lang="en-IN" sz="4000" dirty="0"/>
              <a:t>/ə/</a:t>
            </a:r>
          </a:p>
        </p:txBody>
      </p:sp>
      <p:sp>
        <p:nvSpPr>
          <p:cNvPr id="73" name="Freeform: Shape 72">
            <a:extLst>
              <a:ext uri="{FF2B5EF4-FFF2-40B4-BE49-F238E27FC236}">
                <a16:creationId xmlns:a16="http://schemas.microsoft.com/office/drawing/2014/main" id="{B3401744-1921-4B2D-9B85-58C8C5B2A390}"/>
              </a:ext>
            </a:extLst>
          </p:cNvPr>
          <p:cNvSpPr/>
          <p:nvPr/>
        </p:nvSpPr>
        <p:spPr>
          <a:xfrm>
            <a:off x="8900284" y="4287129"/>
            <a:ext cx="902493" cy="794314"/>
          </a:xfrm>
          <a:custGeom>
            <a:avLst/>
            <a:gdLst>
              <a:gd name="connsiteX0" fmla="*/ 0 w 902493"/>
              <a:gd name="connsiteY0" fmla="*/ 0 h 601662"/>
              <a:gd name="connsiteX1" fmla="*/ 902493 w 902493"/>
              <a:gd name="connsiteY1" fmla="*/ 0 h 601662"/>
              <a:gd name="connsiteX2" fmla="*/ 902493 w 902493"/>
              <a:gd name="connsiteY2" fmla="*/ 601662 h 601662"/>
              <a:gd name="connsiteX3" fmla="*/ 0 w 902493"/>
              <a:gd name="connsiteY3" fmla="*/ 601662 h 601662"/>
              <a:gd name="connsiteX4" fmla="*/ 0 w 902493"/>
              <a:gd name="connsiteY4" fmla="*/ 0 h 6016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2493" h="601662">
                <a:moveTo>
                  <a:pt x="0" y="0"/>
                </a:moveTo>
                <a:lnTo>
                  <a:pt x="902493" y="0"/>
                </a:lnTo>
                <a:lnTo>
                  <a:pt x="902493" y="601662"/>
                </a:lnTo>
                <a:lnTo>
                  <a:pt x="0" y="601662"/>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endParaRPr lang="en-IN" sz="4000" kern="1200"/>
          </a:p>
        </p:txBody>
      </p:sp>
      <p:sp>
        <p:nvSpPr>
          <p:cNvPr id="74" name="Oval 73">
            <a:extLst>
              <a:ext uri="{FF2B5EF4-FFF2-40B4-BE49-F238E27FC236}">
                <a16:creationId xmlns:a16="http://schemas.microsoft.com/office/drawing/2014/main" id="{CEE386B4-2BB6-4613-B89C-8F9C95807929}"/>
              </a:ext>
            </a:extLst>
          </p:cNvPr>
          <p:cNvSpPr/>
          <p:nvPr/>
        </p:nvSpPr>
        <p:spPr>
          <a:xfrm>
            <a:off x="9614757" y="4291099"/>
            <a:ext cx="1278532" cy="794314"/>
          </a:xfrm>
          <a:prstGeom prst="ellipse">
            <a:avLst/>
          </a:prstGeom>
          <a:solidFill>
            <a:schemeClr val="accent6">
              <a:lumMod val="75000"/>
            </a:schemeClr>
          </a:solid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r>
              <a:rPr lang="en-IN" sz="4000" dirty="0"/>
              <a:t>/p/</a:t>
            </a:r>
          </a:p>
        </p:txBody>
      </p:sp>
      <p:sp>
        <p:nvSpPr>
          <p:cNvPr id="75" name="Freeform: Shape 74">
            <a:extLst>
              <a:ext uri="{FF2B5EF4-FFF2-40B4-BE49-F238E27FC236}">
                <a16:creationId xmlns:a16="http://schemas.microsoft.com/office/drawing/2014/main" id="{70179979-17E1-4541-B2EB-EC222EFA42D1}"/>
              </a:ext>
            </a:extLst>
          </p:cNvPr>
          <p:cNvSpPr/>
          <p:nvPr/>
        </p:nvSpPr>
        <p:spPr>
          <a:xfrm>
            <a:off x="10554856" y="4287129"/>
            <a:ext cx="902493" cy="794314"/>
          </a:xfrm>
          <a:custGeom>
            <a:avLst/>
            <a:gdLst>
              <a:gd name="connsiteX0" fmla="*/ 0 w 902493"/>
              <a:gd name="connsiteY0" fmla="*/ 0 h 601662"/>
              <a:gd name="connsiteX1" fmla="*/ 902493 w 902493"/>
              <a:gd name="connsiteY1" fmla="*/ 0 h 601662"/>
              <a:gd name="connsiteX2" fmla="*/ 902493 w 902493"/>
              <a:gd name="connsiteY2" fmla="*/ 601662 h 601662"/>
              <a:gd name="connsiteX3" fmla="*/ 0 w 902493"/>
              <a:gd name="connsiteY3" fmla="*/ 601662 h 601662"/>
              <a:gd name="connsiteX4" fmla="*/ 0 w 902493"/>
              <a:gd name="connsiteY4" fmla="*/ 0 h 6016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02493" h="601662">
                <a:moveTo>
                  <a:pt x="0" y="0"/>
                </a:moveTo>
                <a:lnTo>
                  <a:pt x="902493" y="0"/>
                </a:lnTo>
                <a:lnTo>
                  <a:pt x="902493" y="601662"/>
                </a:lnTo>
                <a:lnTo>
                  <a:pt x="0" y="601662"/>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02870" tIns="102870" rIns="102870" bIns="102870" numCol="1" spcCol="1270" anchor="ctr" anchorCtr="0">
            <a:noAutofit/>
          </a:bodyPr>
          <a:lstStyle/>
          <a:p>
            <a:pPr marL="0" lvl="0" indent="0" algn="ctr" defTabSz="1200150">
              <a:lnSpc>
                <a:spcPct val="90000"/>
              </a:lnSpc>
              <a:spcBef>
                <a:spcPct val="0"/>
              </a:spcBef>
              <a:spcAft>
                <a:spcPct val="35000"/>
              </a:spcAft>
              <a:buNone/>
            </a:pPr>
            <a:endParaRPr lang="en-IN" sz="4000" kern="1200"/>
          </a:p>
        </p:txBody>
      </p:sp>
      <p:sp>
        <p:nvSpPr>
          <p:cNvPr id="76" name="TextBox 75">
            <a:extLst>
              <a:ext uri="{FF2B5EF4-FFF2-40B4-BE49-F238E27FC236}">
                <a16:creationId xmlns:a16="http://schemas.microsoft.com/office/drawing/2014/main" id="{21F56E68-10D8-48BC-9767-A576EB441404}"/>
              </a:ext>
            </a:extLst>
          </p:cNvPr>
          <p:cNvSpPr txBox="1"/>
          <p:nvPr/>
        </p:nvSpPr>
        <p:spPr>
          <a:xfrm>
            <a:off x="547366" y="2131502"/>
            <a:ext cx="2836062" cy="707886"/>
          </a:xfrm>
          <a:prstGeom prst="rect">
            <a:avLst/>
          </a:prstGeom>
          <a:noFill/>
        </p:spPr>
        <p:txBody>
          <a:bodyPr wrap="square" rtlCol="0">
            <a:spAutoFit/>
          </a:bodyPr>
          <a:lstStyle/>
          <a:p>
            <a:r>
              <a:rPr lang="en-IN" sz="4000" dirty="0"/>
              <a:t>Phrase</a:t>
            </a:r>
          </a:p>
        </p:txBody>
      </p:sp>
      <p:sp>
        <p:nvSpPr>
          <p:cNvPr id="77" name="TextBox 76">
            <a:extLst>
              <a:ext uri="{FF2B5EF4-FFF2-40B4-BE49-F238E27FC236}">
                <a16:creationId xmlns:a16="http://schemas.microsoft.com/office/drawing/2014/main" id="{51B0FB59-D30E-4573-82A5-0A83A9565189}"/>
              </a:ext>
            </a:extLst>
          </p:cNvPr>
          <p:cNvSpPr txBox="1"/>
          <p:nvPr/>
        </p:nvSpPr>
        <p:spPr>
          <a:xfrm>
            <a:off x="547366" y="3243304"/>
            <a:ext cx="2836062" cy="707886"/>
          </a:xfrm>
          <a:prstGeom prst="rect">
            <a:avLst/>
          </a:prstGeom>
          <a:noFill/>
        </p:spPr>
        <p:txBody>
          <a:bodyPr wrap="square" rtlCol="0">
            <a:spAutoFit/>
          </a:bodyPr>
          <a:lstStyle/>
          <a:p>
            <a:r>
              <a:rPr lang="en-IN" sz="4000" dirty="0"/>
              <a:t>Words</a:t>
            </a:r>
          </a:p>
        </p:txBody>
      </p:sp>
      <p:sp>
        <p:nvSpPr>
          <p:cNvPr id="78" name="TextBox 77">
            <a:extLst>
              <a:ext uri="{FF2B5EF4-FFF2-40B4-BE49-F238E27FC236}">
                <a16:creationId xmlns:a16="http://schemas.microsoft.com/office/drawing/2014/main" id="{FFB99EDD-E99C-46D0-96C6-8EDBDF102D22}"/>
              </a:ext>
            </a:extLst>
          </p:cNvPr>
          <p:cNvSpPr txBox="1"/>
          <p:nvPr/>
        </p:nvSpPr>
        <p:spPr>
          <a:xfrm>
            <a:off x="551190" y="4280905"/>
            <a:ext cx="2836062" cy="707886"/>
          </a:xfrm>
          <a:prstGeom prst="rect">
            <a:avLst/>
          </a:prstGeom>
          <a:noFill/>
        </p:spPr>
        <p:txBody>
          <a:bodyPr wrap="square" rtlCol="0">
            <a:spAutoFit/>
          </a:bodyPr>
          <a:lstStyle/>
          <a:p>
            <a:r>
              <a:rPr lang="en-IN" sz="4000" dirty="0"/>
              <a:t>Phonemes</a:t>
            </a:r>
          </a:p>
        </p:txBody>
      </p:sp>
      <p:sp>
        <p:nvSpPr>
          <p:cNvPr id="79" name="Slide Number Placeholder 78">
            <a:extLst>
              <a:ext uri="{FF2B5EF4-FFF2-40B4-BE49-F238E27FC236}">
                <a16:creationId xmlns:a16="http://schemas.microsoft.com/office/drawing/2014/main" id="{8A796E80-AD35-4443-9436-B2F0106CEAFD}"/>
              </a:ext>
            </a:extLst>
          </p:cNvPr>
          <p:cNvSpPr>
            <a:spLocks noGrp="1"/>
          </p:cNvSpPr>
          <p:nvPr>
            <p:ph type="sldNum" sz="quarter" idx="12"/>
          </p:nvPr>
        </p:nvSpPr>
        <p:spPr/>
        <p:txBody>
          <a:bodyPr/>
          <a:lstStyle/>
          <a:p>
            <a:fld id="{61303FFD-2DD3-452E-A0DF-1211CF56FEE3}" type="slidenum">
              <a:rPr lang="en-IN" smtClean="0"/>
              <a:t>6</a:t>
            </a:fld>
            <a:endParaRPr lang="en-IN"/>
          </a:p>
        </p:txBody>
      </p:sp>
      <p:sp>
        <p:nvSpPr>
          <p:cNvPr id="80" name="Rectangle: Rounded Corners 79">
            <a:extLst>
              <a:ext uri="{FF2B5EF4-FFF2-40B4-BE49-F238E27FC236}">
                <a16:creationId xmlns:a16="http://schemas.microsoft.com/office/drawing/2014/main" id="{20CF8E07-82B8-4F00-BA13-BB455D07A9DB}"/>
              </a:ext>
            </a:extLst>
          </p:cNvPr>
          <p:cNvSpPr/>
          <p:nvPr/>
        </p:nvSpPr>
        <p:spPr>
          <a:xfrm>
            <a:off x="76200" y="5475844"/>
            <a:ext cx="12039600" cy="900331"/>
          </a:xfrm>
          <a:prstGeom prst="round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3200" dirty="0"/>
              <a:t>Phonemes are smallest units of distinguishable sounds in any language. </a:t>
            </a:r>
          </a:p>
        </p:txBody>
      </p:sp>
    </p:spTree>
    <p:extLst>
      <p:ext uri="{BB962C8B-B14F-4D97-AF65-F5344CB8AC3E}">
        <p14:creationId xmlns:p14="http://schemas.microsoft.com/office/powerpoint/2010/main" val="189703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6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7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58"/>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4"/>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8"/>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2"/>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4"/>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53"/>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54"/>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8"/>
                                        </p:tgtEl>
                                        <p:attrNameLst>
                                          <p:attrName>style.visibility</p:attrName>
                                        </p:attrNameLst>
                                      </p:cBhvr>
                                      <p:to>
                                        <p:strVal val="visible"/>
                                      </p:to>
                                    </p:set>
                                  </p:childTnLst>
                                </p:cTn>
                              </p:par>
                            </p:childTnLst>
                          </p:cTn>
                        </p:par>
                        <p:par>
                          <p:cTn id="37" fill="hold">
                            <p:stCondLst>
                              <p:cond delay="0"/>
                            </p:stCondLst>
                            <p:childTnLst>
                              <p:par>
                                <p:cTn id="38" presetID="1" presetClass="entr" presetSubtype="0" fill="hold" grpId="0" nodeType="afterEffect">
                                  <p:stCondLst>
                                    <p:cond delay="0"/>
                                  </p:stCondLst>
                                  <p:childTnLst>
                                    <p:set>
                                      <p:cBhvr>
                                        <p:cTn id="39" dur="1" fill="hold">
                                          <p:stCondLst>
                                            <p:cond delay="0"/>
                                          </p:stCondLst>
                                        </p:cTn>
                                        <p:tgtEl>
                                          <p:spTgt spid="57"/>
                                        </p:tgtEl>
                                        <p:attrNameLst>
                                          <p:attrName>style.visibility</p:attrName>
                                        </p:attrNameLst>
                                      </p:cBhvr>
                                      <p:to>
                                        <p:strVal val="visible"/>
                                      </p:to>
                                    </p:set>
                                  </p:childTnLst>
                                </p:cTn>
                              </p:par>
                            </p:childTnLst>
                          </p:cTn>
                        </p:par>
                      </p:childTnLst>
                    </p:cTn>
                  </p:par>
                  <p:par>
                    <p:cTn id="40" fill="hold">
                      <p:stCondLst>
                        <p:cond delay="indefinite"/>
                      </p:stCondLst>
                      <p:childTnLst>
                        <p:par>
                          <p:cTn id="41" fill="hold">
                            <p:stCondLst>
                              <p:cond delay="0"/>
                            </p:stCondLst>
                            <p:childTnLst>
                              <p:par>
                                <p:cTn id="42" presetID="1" presetClass="entr" presetSubtype="0" fill="hold" grpId="0" nodeType="clickEffect">
                                  <p:stCondLst>
                                    <p:cond delay="0"/>
                                  </p:stCondLst>
                                  <p:childTnLst>
                                    <p:set>
                                      <p:cBhvr>
                                        <p:cTn id="43" dur="1" fill="hold">
                                          <p:stCondLst>
                                            <p:cond delay="0"/>
                                          </p:stCondLst>
                                        </p:cTn>
                                        <p:tgtEl>
                                          <p:spTgt spid="8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4" grpId="0" animBg="1"/>
      <p:bldP spid="55" grpId="0" animBg="1"/>
      <p:bldP spid="56" grpId="0" animBg="1"/>
      <p:bldP spid="57" grpId="0" animBg="1"/>
      <p:bldP spid="58" grpId="0" animBg="1"/>
      <p:bldP spid="59" grpId="0" animBg="1"/>
      <p:bldP spid="62" grpId="0" animBg="1"/>
      <p:bldP spid="64" grpId="0" animBg="1"/>
      <p:bldP spid="66" grpId="0" animBg="1"/>
      <p:bldP spid="68" grpId="0" animBg="1"/>
      <p:bldP spid="70" grpId="0" animBg="1"/>
      <p:bldP spid="72" grpId="0" animBg="1"/>
      <p:bldP spid="74" grpId="0" animBg="1"/>
      <p:bldP spid="77" grpId="0"/>
      <p:bldP spid="78" grpId="0"/>
      <p:bldP spid="80"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5BF6F39E-2552-4AF0-8679-687F2F25B9C9}"/>
              </a:ext>
            </a:extLst>
          </p:cNvPr>
          <p:cNvSpPr/>
          <p:nvPr/>
        </p:nvSpPr>
        <p:spPr>
          <a:xfrm>
            <a:off x="98474" y="19236"/>
            <a:ext cx="6451616" cy="900332"/>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3600" b="1" dirty="0"/>
              <a:t>Challenges in realizing </a:t>
            </a:r>
            <a:r>
              <a:rPr lang="en-IN" sz="3600" b="1" i="1" dirty="0" err="1"/>
              <a:t>JawSense</a:t>
            </a:r>
            <a:endParaRPr lang="en-IN" sz="3600" b="1" dirty="0"/>
          </a:p>
        </p:txBody>
      </p:sp>
      <p:sp>
        <p:nvSpPr>
          <p:cNvPr id="7" name="TextBox 6">
            <a:extLst>
              <a:ext uri="{FF2B5EF4-FFF2-40B4-BE49-F238E27FC236}">
                <a16:creationId xmlns:a16="http://schemas.microsoft.com/office/drawing/2014/main" id="{7AE4338A-5585-4D66-B650-314B0F2FE986}"/>
              </a:ext>
            </a:extLst>
          </p:cNvPr>
          <p:cNvSpPr txBox="1"/>
          <p:nvPr/>
        </p:nvSpPr>
        <p:spPr>
          <a:xfrm>
            <a:off x="98474" y="1481177"/>
            <a:ext cx="5837870"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IN" sz="2800" dirty="0"/>
              <a:t>#1: Identifying ideal sensor placement.</a:t>
            </a:r>
          </a:p>
        </p:txBody>
      </p:sp>
      <p:sp>
        <p:nvSpPr>
          <p:cNvPr id="8" name="TextBox 7">
            <a:extLst>
              <a:ext uri="{FF2B5EF4-FFF2-40B4-BE49-F238E27FC236}">
                <a16:creationId xmlns:a16="http://schemas.microsoft.com/office/drawing/2014/main" id="{C0CA8957-9012-4F5C-8799-15F3FF2A5842}"/>
              </a:ext>
            </a:extLst>
          </p:cNvPr>
          <p:cNvSpPr txBox="1"/>
          <p:nvPr/>
        </p:nvSpPr>
        <p:spPr>
          <a:xfrm>
            <a:off x="98474" y="2566006"/>
            <a:ext cx="8912176"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IN" sz="2800" dirty="0"/>
              <a:t>#2: Distinguishing between voiced and unvoiced phonemes.</a:t>
            </a:r>
          </a:p>
        </p:txBody>
      </p:sp>
      <p:sp>
        <p:nvSpPr>
          <p:cNvPr id="9" name="TextBox 8">
            <a:extLst>
              <a:ext uri="{FF2B5EF4-FFF2-40B4-BE49-F238E27FC236}">
                <a16:creationId xmlns:a16="http://schemas.microsoft.com/office/drawing/2014/main" id="{32867FA8-485C-431C-B7A4-83F2DF07F869}"/>
              </a:ext>
            </a:extLst>
          </p:cNvPr>
          <p:cNvSpPr txBox="1"/>
          <p:nvPr/>
        </p:nvSpPr>
        <p:spPr>
          <a:xfrm>
            <a:off x="98474" y="3650835"/>
            <a:ext cx="7579584" cy="52322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IN" sz="2800" dirty="0"/>
              <a:t>#3: Eliminating motion and external acoustic noise.</a:t>
            </a:r>
          </a:p>
        </p:txBody>
      </p:sp>
      <p:sp>
        <p:nvSpPr>
          <p:cNvPr id="2" name="Slide Number Placeholder 1">
            <a:extLst>
              <a:ext uri="{FF2B5EF4-FFF2-40B4-BE49-F238E27FC236}">
                <a16:creationId xmlns:a16="http://schemas.microsoft.com/office/drawing/2014/main" id="{F5A70905-06D7-4864-87BE-9BE01F025008}"/>
              </a:ext>
            </a:extLst>
          </p:cNvPr>
          <p:cNvSpPr>
            <a:spLocks noGrp="1"/>
          </p:cNvSpPr>
          <p:nvPr>
            <p:ph type="sldNum" sz="quarter" idx="12"/>
          </p:nvPr>
        </p:nvSpPr>
        <p:spPr/>
        <p:txBody>
          <a:bodyPr/>
          <a:lstStyle/>
          <a:p>
            <a:fld id="{61303FFD-2DD3-452E-A0DF-1211CF56FEE3}" type="slidenum">
              <a:rPr lang="en-IN" smtClean="0"/>
              <a:t>7</a:t>
            </a:fld>
            <a:endParaRPr lang="en-IN"/>
          </a:p>
        </p:txBody>
      </p:sp>
    </p:spTree>
    <p:extLst>
      <p:ext uri="{BB962C8B-B14F-4D97-AF65-F5344CB8AC3E}">
        <p14:creationId xmlns:p14="http://schemas.microsoft.com/office/powerpoint/2010/main" val="742863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5BF6F39E-2552-4AF0-8679-687F2F25B9C9}"/>
              </a:ext>
            </a:extLst>
          </p:cNvPr>
          <p:cNvSpPr/>
          <p:nvPr/>
        </p:nvSpPr>
        <p:spPr>
          <a:xfrm>
            <a:off x="98474" y="19236"/>
            <a:ext cx="6451616" cy="900332"/>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3600" b="1" dirty="0"/>
              <a:t>Challenge #1: Sensor Placement</a:t>
            </a:r>
          </a:p>
        </p:txBody>
      </p:sp>
      <p:sp>
        <p:nvSpPr>
          <p:cNvPr id="5" name="TextBox 4">
            <a:extLst>
              <a:ext uri="{FF2B5EF4-FFF2-40B4-BE49-F238E27FC236}">
                <a16:creationId xmlns:a16="http://schemas.microsoft.com/office/drawing/2014/main" id="{4E039713-EFC1-40B4-8CE8-1A0DE7F4E04F}"/>
              </a:ext>
            </a:extLst>
          </p:cNvPr>
          <p:cNvSpPr txBox="1"/>
          <p:nvPr/>
        </p:nvSpPr>
        <p:spPr>
          <a:xfrm>
            <a:off x="316782" y="1328172"/>
            <a:ext cx="4883868" cy="2677656"/>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r>
              <a:rPr lang="en-IN" sz="2800" dirty="0"/>
              <a:t>Features of optimal locations:</a:t>
            </a:r>
          </a:p>
          <a:p>
            <a:endParaRPr lang="en-IN" sz="2800" dirty="0"/>
          </a:p>
          <a:p>
            <a:pPr marL="457200" indent="-457200">
              <a:buFont typeface="Wingdings" panose="05000000000000000000" pitchFamily="2" charset="2"/>
              <a:buChar char="§"/>
            </a:pPr>
            <a:r>
              <a:rPr lang="en-IN" sz="2800" dirty="0"/>
              <a:t>Sensitive to jaw movements</a:t>
            </a:r>
          </a:p>
          <a:p>
            <a:pPr marL="457200" indent="-457200">
              <a:buFont typeface="Wingdings" panose="05000000000000000000" pitchFamily="2" charset="2"/>
              <a:buChar char="§"/>
            </a:pPr>
            <a:r>
              <a:rPr lang="en-IN" sz="2800" dirty="0"/>
              <a:t>Socially acceptable</a:t>
            </a:r>
          </a:p>
          <a:p>
            <a:pPr marL="457200" indent="-457200">
              <a:buFont typeface="Wingdings" panose="05000000000000000000" pitchFamily="2" charset="2"/>
              <a:buChar char="§"/>
            </a:pPr>
            <a:r>
              <a:rPr lang="en-IN" sz="2800" dirty="0"/>
              <a:t>Retrofit to commodity headphones</a:t>
            </a:r>
          </a:p>
        </p:txBody>
      </p:sp>
      <p:pic>
        <p:nvPicPr>
          <p:cNvPr id="3" name="Picture 2" descr="Diagram&#10;&#10;Description automatically generated">
            <a:extLst>
              <a:ext uri="{FF2B5EF4-FFF2-40B4-BE49-F238E27FC236}">
                <a16:creationId xmlns:a16="http://schemas.microsoft.com/office/drawing/2014/main" id="{A96C0F3E-6398-4DA7-A3C9-FBA47FEE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96000" y="1092894"/>
            <a:ext cx="5779218" cy="3148212"/>
          </a:xfrm>
          <a:prstGeom prst="rect">
            <a:avLst/>
          </a:prstGeom>
        </p:spPr>
      </p:pic>
      <p:sp>
        <p:nvSpPr>
          <p:cNvPr id="4" name="TextBox 3">
            <a:extLst>
              <a:ext uri="{FF2B5EF4-FFF2-40B4-BE49-F238E27FC236}">
                <a16:creationId xmlns:a16="http://schemas.microsoft.com/office/drawing/2014/main" id="{CCABF97F-2EEA-436E-B899-846DD53B1AF4}"/>
              </a:ext>
            </a:extLst>
          </p:cNvPr>
          <p:cNvSpPr txBox="1"/>
          <p:nvPr/>
        </p:nvSpPr>
        <p:spPr>
          <a:xfrm flipH="1">
            <a:off x="7553360" y="4412497"/>
            <a:ext cx="3321698" cy="954107"/>
          </a:xfrm>
          <a:prstGeom prst="rect">
            <a:avLst/>
          </a:prstGeom>
          <a:noFill/>
          <a:ln w="28575">
            <a:solidFill>
              <a:schemeClr val="tx1"/>
            </a:solidFill>
          </a:ln>
        </p:spPr>
        <p:txBody>
          <a:bodyPr wrap="square" rtlCol="0">
            <a:spAutoFit/>
          </a:bodyPr>
          <a:lstStyle/>
          <a:p>
            <a:pPr algn="ctr"/>
            <a:r>
              <a:rPr lang="en-IN" sz="2800" b="1" dirty="0">
                <a:solidFill>
                  <a:srgbClr val="FF0000"/>
                </a:solidFill>
              </a:rPr>
              <a:t>Temporomandibular </a:t>
            </a:r>
          </a:p>
          <a:p>
            <a:pPr algn="ctr"/>
            <a:r>
              <a:rPr lang="en-IN" sz="2800" b="1" dirty="0">
                <a:solidFill>
                  <a:srgbClr val="FF0000"/>
                </a:solidFill>
              </a:rPr>
              <a:t>Joint (TMJ)</a:t>
            </a:r>
          </a:p>
        </p:txBody>
      </p:sp>
      <p:sp>
        <p:nvSpPr>
          <p:cNvPr id="8" name="Rectangle: Rounded Corners 7">
            <a:extLst>
              <a:ext uri="{FF2B5EF4-FFF2-40B4-BE49-F238E27FC236}">
                <a16:creationId xmlns:a16="http://schemas.microsoft.com/office/drawing/2014/main" id="{78E1E7FA-79FF-465D-8DCD-C9D9615783E3}"/>
              </a:ext>
            </a:extLst>
          </p:cNvPr>
          <p:cNvSpPr/>
          <p:nvPr/>
        </p:nvSpPr>
        <p:spPr>
          <a:xfrm>
            <a:off x="2132692" y="5551549"/>
            <a:ext cx="7926615" cy="900331"/>
          </a:xfrm>
          <a:prstGeom prst="round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IN" sz="3200" dirty="0"/>
              <a:t>TMJ is the intersection of lower jaw and skull.</a:t>
            </a:r>
          </a:p>
        </p:txBody>
      </p:sp>
      <p:sp>
        <p:nvSpPr>
          <p:cNvPr id="2" name="Slide Number Placeholder 1">
            <a:extLst>
              <a:ext uri="{FF2B5EF4-FFF2-40B4-BE49-F238E27FC236}">
                <a16:creationId xmlns:a16="http://schemas.microsoft.com/office/drawing/2014/main" id="{55ECE234-2E34-4125-83BD-0228AB8B9AD8}"/>
              </a:ext>
            </a:extLst>
          </p:cNvPr>
          <p:cNvSpPr>
            <a:spLocks noGrp="1"/>
          </p:cNvSpPr>
          <p:nvPr>
            <p:ph type="sldNum" sz="quarter" idx="12"/>
          </p:nvPr>
        </p:nvSpPr>
        <p:spPr/>
        <p:txBody>
          <a:bodyPr/>
          <a:lstStyle/>
          <a:p>
            <a:fld id="{61303FFD-2DD3-452E-A0DF-1211CF56FEE3}" type="slidenum">
              <a:rPr lang="en-IN" smtClean="0"/>
              <a:t>8</a:t>
            </a:fld>
            <a:endParaRPr lang="en-IN"/>
          </a:p>
        </p:txBody>
      </p:sp>
    </p:spTree>
    <p:extLst>
      <p:ext uri="{BB962C8B-B14F-4D97-AF65-F5344CB8AC3E}">
        <p14:creationId xmlns:p14="http://schemas.microsoft.com/office/powerpoint/2010/main" val="1669582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8" grpId="0" animBg="1"/>
    </p:bldLst>
  </p:timing>
</p:sld>
</file>

<file path=ppt/slides/slide9.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sp>
        <p:nvSpPr>
          <p:cNvPr id="6" name="Rectangle: Rounded Corners 5">
            <a:extLst>
              <a:ext uri="{FF2B5EF4-FFF2-40B4-BE49-F238E27FC236}">
                <a16:creationId xmlns:a16="http://schemas.microsoft.com/office/drawing/2014/main" id="{5BF6F39E-2552-4AF0-8679-687F2F25B9C9}"/>
              </a:ext>
            </a:extLst>
          </p:cNvPr>
          <p:cNvSpPr/>
          <p:nvPr/>
        </p:nvSpPr>
        <p:spPr>
          <a:xfrm>
            <a:off x="98474" y="19236"/>
            <a:ext cx="6099126" cy="900332"/>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rtlCol="0"/>
          <a:lstStyle/>
          <a:p>
            <a:r>
              <a:rPr b="1" dirty="0" lang="en-IN" sz="3600"/>
              <a:t>Solution #1: </a:t>
            </a:r>
            <a:r>
              <a:rPr b="1" dirty="0" i="1" lang="en-IN" sz="3600"/>
              <a:t>Sensor Placement</a:t>
            </a:r>
          </a:p>
        </p:txBody>
      </p:sp>
      <p:pic>
        <p:nvPicPr>
          <p:cNvPr id="8" name="Picture 7">
            <a:extLst>
              <a:ext uri="{FF2B5EF4-FFF2-40B4-BE49-F238E27FC236}">
                <a16:creationId xmlns:a16="http://schemas.microsoft.com/office/drawing/2014/main" id="{19F561DB-21E9-4329-8F5A-965689196EBC}"/>
              </a:ext>
            </a:extLst>
          </p:cNvPr>
          <p:cNvPicPr>
            <a:picLocks noChangeAspect="1"/>
          </p:cNvPicPr>
          <p:nvPr/>
        </p:nvPicPr>
        <p:blipFill rotWithShape="1">
          <a:blip r:embed="rId3"/>
          <a:srcRect b="144" l="21" r="35" t="3"/>
          <a:stretch/>
        </p:blipFill>
        <p:spPr>
          <a:xfrm>
            <a:off x="98474" y="1540326"/>
            <a:ext cx="4792450" cy="4144591"/>
          </a:xfrm>
          <a:prstGeom prst="rect">
            <a:avLst/>
          </a:prstGeom>
        </p:spPr>
      </p:pic>
      <p:sp>
        <p:nvSpPr>
          <p:cNvPr id="5" name="TextBox 4">
            <a:extLst>
              <a:ext uri="{FF2B5EF4-FFF2-40B4-BE49-F238E27FC236}">
                <a16:creationId xmlns:a16="http://schemas.microsoft.com/office/drawing/2014/main" id="{F039B46D-2DA0-49D0-B140-FB29394787BE}"/>
              </a:ext>
            </a:extLst>
          </p:cNvPr>
          <p:cNvSpPr txBox="1"/>
          <p:nvPr/>
        </p:nvSpPr>
        <p:spPr>
          <a:xfrm>
            <a:off x="49237" y="5782455"/>
            <a:ext cx="12093525" cy="523220"/>
          </a:xfrm>
          <a:prstGeom prst="rect">
            <a:avLst/>
          </a:prstGeom>
        </p:spPr>
        <p:style>
          <a:lnRef idx="1">
            <a:schemeClr val="accent4"/>
          </a:lnRef>
          <a:fillRef idx="2">
            <a:schemeClr val="accent4"/>
          </a:fillRef>
          <a:effectRef idx="1">
            <a:schemeClr val="accent4"/>
          </a:effectRef>
          <a:fontRef idx="minor">
            <a:schemeClr val="dk1"/>
          </a:fontRef>
        </p:style>
        <p:txBody>
          <a:bodyPr rtlCol="0" wrap="square">
            <a:spAutoFit/>
          </a:bodyPr>
          <a:lstStyle/>
          <a:p>
            <a:pPr algn="ctr"/>
            <a:r>
              <a:rPr dirty="0" lang="en-IN" sz="2800"/>
              <a:t>Single accelerometer sensor can capture micro motion caused by jaw movements.</a:t>
            </a:r>
          </a:p>
        </p:txBody>
      </p:sp>
      <p:sp>
        <p:nvSpPr>
          <p:cNvPr id="9" name="Oval 8">
            <a:extLst>
              <a:ext uri="{FF2B5EF4-FFF2-40B4-BE49-F238E27FC236}">
                <a16:creationId xmlns:a16="http://schemas.microsoft.com/office/drawing/2014/main" id="{C8B412E5-3F55-4203-92DD-ACECD091BD3C}"/>
              </a:ext>
            </a:extLst>
          </p:cNvPr>
          <p:cNvSpPr/>
          <p:nvPr/>
        </p:nvSpPr>
        <p:spPr>
          <a:xfrm>
            <a:off x="1293386" y="3161042"/>
            <a:ext cx="782156" cy="986007"/>
          </a:xfrm>
          <a:prstGeom prst="ellipse">
            <a:avLst/>
          </a:prstGeom>
          <a:noFill/>
          <a:ln w="381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en-IN"/>
          </a:p>
        </p:txBody>
      </p:sp>
      <p:sp>
        <p:nvSpPr>
          <p:cNvPr id="2" name="Slide Number Placeholder 1">
            <a:extLst>
              <a:ext uri="{FF2B5EF4-FFF2-40B4-BE49-F238E27FC236}">
                <a16:creationId xmlns:a16="http://schemas.microsoft.com/office/drawing/2014/main" id="{D2D5030A-94BD-460A-8521-AEC8C0282D27}"/>
              </a:ext>
            </a:extLst>
          </p:cNvPr>
          <p:cNvSpPr>
            <a:spLocks noGrp="1"/>
          </p:cNvSpPr>
          <p:nvPr>
            <p:ph idx="12" sz="quarter" type="sldNum"/>
          </p:nvPr>
        </p:nvSpPr>
        <p:spPr/>
        <p:txBody>
          <a:bodyPr/>
          <a:lstStyle/>
          <a:p>
            <a:fld id="{61303FFD-2DD3-452E-A0DF-1211CF56FEE3}" type="slidenum">
              <a:rPr lang="en-IN" smtClean="0"/>
              <a:t>9</a:t>
            </a:fld>
            <a:endParaRPr lang="en-IN"/>
          </a:p>
        </p:txBody>
      </p:sp>
      <p:pic>
        <p:nvPicPr>
          <p:cNvPr id="3" name="Picture 2">
            <a:extLst>
              <a:ext uri="{FF2B5EF4-FFF2-40B4-BE49-F238E27FC236}">
                <a16:creationId xmlns:a16="http://schemas.microsoft.com/office/drawing/2014/main" id="{6785E239-4276-4972-B5AA-65B62049AF73}"/>
              </a:ext>
            </a:extLst>
          </p:cNvPr>
          <p:cNvPicPr>
            <a:picLocks noChangeAspect="1"/>
          </p:cNvPicPr>
          <p:nvPr/>
        </p:nvPicPr>
        <p:blipFill rotWithShape="1">
          <a:blip r:embed="rId4"/>
          <a:srcRect b="107" l="66" r="59" t="107"/>
          <a:stretch/>
        </p:blipFill>
        <p:spPr>
          <a:xfrm>
            <a:off x="5005388" y="1205263"/>
            <a:ext cx="7088138" cy="4291496"/>
          </a:xfrm>
          <a:prstGeom prst="rect">
            <a:avLst/>
          </a:prstGeom>
        </p:spPr>
      </p:pic>
    </p:spTree>
    <p:extLst>
      <p:ext uri="{BB962C8B-B14F-4D97-AF65-F5344CB8AC3E}">
        <p14:creationId xmlns:p14="http://schemas.microsoft.com/office/powerpoint/2010/main" val="255715922"/>
      </p:ext>
    </p:extLst>
  </p:cSld>
  <p:clrMapOvr>
    <a:masterClrMapping/>
  </p:clrMapOvr>
  <p:timing>
    <p:tnLst>
      <p:par>
        <p:cTn dur="indefinite" id="1" nodeType="tmRoot" restart="never">
          <p:childTnLst>
            <p:seq concurrent="1" nextAc="seek">
              <p:cTn dur="indefinite" id="2" nodeType="mainSeq">
                <p:childTnLst>
                  <p:par>
                    <p:cTn fill="hold" id="3">
                      <p:stCondLst>
                        <p:cond delay="indefinite"/>
                      </p:stCondLst>
                      <p:childTnLst>
                        <p:par>
                          <p:cTn fill="hold" id="4">
                            <p:stCondLst>
                              <p:cond delay="0"/>
                            </p:stCondLst>
                            <p:childTnLst>
                              <p:par>
                                <p:cTn fill="hold" grpId="0" id="5" nodeType="clickEffect" presetClass="entr" presetID="1" presetSubtype="0">
                                  <p:stCondLst>
                                    <p:cond delay="0"/>
                                  </p:stCondLst>
                                  <p:childTnLst>
                                    <p:set>
                                      <p:cBhvr>
                                        <p:cTn dur="1" fill="hold" id="6">
                                          <p:stCondLst>
                                            <p:cond delay="0"/>
                                          </p:stCondLst>
                                        </p:cTn>
                                        <p:tgtEl>
                                          <p:spTgt spid="9"/>
                                        </p:tgtEl>
                                        <p:attrNameLst>
                                          <p:attrName>style.visibility</p:attrName>
                                        </p:attrNameLst>
                                      </p:cBhvr>
                                      <p:to>
                                        <p:strVal val="visible"/>
                                      </p:to>
                                    </p:set>
                                  </p:childTnLst>
                                </p:cTn>
                              </p:par>
                            </p:childTnLst>
                          </p:cTn>
                        </p:par>
                      </p:childTnLst>
                    </p:cTn>
                  </p:par>
                  <p:par>
                    <p:cTn fill="hold" id="7">
                      <p:stCondLst>
                        <p:cond delay="indefinite"/>
                      </p:stCondLst>
                      <p:childTnLst>
                        <p:par>
                          <p:cTn fill="hold" id="8">
                            <p:stCondLst>
                              <p:cond delay="0"/>
                            </p:stCondLst>
                            <p:childTnLst>
                              <p:par>
                                <p:cTn fill="hold" id="9" nodeType="clickEffect" presetClass="entr" presetID="1" presetSubtype="0">
                                  <p:stCondLst>
                                    <p:cond delay="0"/>
                                  </p:stCondLst>
                                  <p:childTnLst>
                                    <p:set>
                                      <p:cBhvr>
                                        <p:cTn dur="1" fill="hold" id="10">
                                          <p:stCondLst>
                                            <p:cond delay="0"/>
                                          </p:stCondLst>
                                        </p:cTn>
                                        <p:tgtEl>
                                          <p:spTgt spid="3"/>
                                        </p:tgtEl>
                                        <p:attrNameLst>
                                          <p:attrName>style.visibility</p:attrName>
                                        </p:attrNameLst>
                                      </p:cBhvr>
                                      <p:to>
                                        <p:strVal val="visible"/>
                                      </p:to>
                                    </p:set>
                                  </p:childTnLst>
                                </p:cTn>
                              </p:par>
                            </p:childTnLst>
                          </p:cTn>
                        </p:par>
                      </p:childTnLst>
                    </p:cTn>
                  </p:par>
                  <p:par>
                    <p:cTn fill="hold" id="11">
                      <p:stCondLst>
                        <p:cond delay="indefinite"/>
                      </p:stCondLst>
                      <p:childTnLst>
                        <p:par>
                          <p:cTn fill="hold" id="12">
                            <p:stCondLst>
                              <p:cond delay="0"/>
                            </p:stCondLst>
                            <p:childTnLst>
                              <p:par>
                                <p:cTn fill="hold" grpId="0" id="13" nodeType="clickEffect" presetClass="entr" presetID="1" presetSubtype="0">
                                  <p:stCondLst>
                                    <p:cond delay="0"/>
                                  </p:stCondLst>
                                  <p:childTnLst>
                                    <p:set>
                                      <p:cBhvr>
                                        <p:cTn dur="1" fill="hold" id="14">
                                          <p:stCondLst>
                                            <p:cond delay="0"/>
                                          </p:stCondLst>
                                        </p:cTn>
                                        <p:tgtEl>
                                          <p:spTgt spid="5"/>
                                        </p:tgtEl>
                                        <p:attrNameLst>
                                          <p:attrName>style.visibility</p:attrName>
                                        </p:attrNameLst>
                                      </p:cBhvr>
                                      <p:to>
                                        <p:strVal val="visible"/>
                                      </p:to>
                                    </p:set>
                                  </p:childTnLst>
                                </p:cTn>
                              </p:par>
                            </p:childTnLst>
                          </p:cTn>
                        </p:par>
                      </p:childTnLst>
                    </p:cTn>
                  </p:par>
                </p:childTnLst>
              </p:cTn>
              <p:prevCondLst>
                <p:cond delay="0" evt="onPrev">
                  <p:tgtEl>
                    <p:sldTgt/>
                  </p:tgtEl>
                </p:cond>
              </p:prevCondLst>
              <p:nextCondLst>
                <p:cond delay="0" evt="onNext">
                  <p:tgtEl>
                    <p:sldTgt/>
                  </p:tgtEl>
                </p:cond>
              </p:nextCondLst>
            </p:seq>
          </p:childTnLst>
        </p:cTn>
      </p:par>
    </p:tnLst>
    <p:bldLst>
      <p:bldP animBg="1" grpId="0" spid="5"/>
      <p:bldP animBg="1" grpId="0" spid="9"/>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15369</TotalTime>
  <Words>2001</Words>
  <Application>Microsoft Macintosh PowerPoint</Application>
  <PresentationFormat>Widescreen</PresentationFormat>
  <Paragraphs>297</Paragraphs>
  <Slides>21</Slides>
  <Notes>21</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21</vt:i4>
      </vt:variant>
    </vt:vector>
  </HeadingPairs>
  <TitlesOfParts>
    <vt:vector size="32" baseType="lpstr">
      <vt:lpstr>Arial</vt:lpstr>
      <vt:lpstr>Calibri</vt:lpstr>
      <vt:lpstr>Calibri Light</vt:lpstr>
      <vt:lpstr>Helvetica</vt:lpstr>
      <vt:lpstr>LinLibertineT</vt:lpstr>
      <vt:lpstr>LinLibertineTB</vt:lpstr>
      <vt:lpstr>Roboto</vt:lpstr>
      <vt:lpstr>Segoe UI Symbol</vt:lpstr>
      <vt:lpstr>Times New Roman</vt:lpstr>
      <vt:lpstr>Wingdings</vt:lpstr>
      <vt:lpstr>Office Theme</vt:lpstr>
      <vt:lpstr>JawSense: Recognizing Unvoiced Sound using a Low-cost Ear-worn System</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Prerna Khanna</dc:creator>
  <cp:lastModifiedBy>Prerna Khanna</cp:lastModifiedBy>
  <cp:revision>205</cp:revision>
  <dcterms:created xsi:type="dcterms:W3CDTF">2021-01-28T20:45:22Z</dcterms:created>
  <dcterms:modified xsi:type="dcterms:W3CDTF">2022-12-12T17:52:10Z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776537</vt:lpwstr>
  </property>
  <property fmtid="{D5CDD505-2E9C-101B-9397-08002B2CF9AE}" name="NXPowerLiteSettings" pid="3">
    <vt:lpwstr>F7000400038000</vt:lpwstr>
  </property>
  <property fmtid="{D5CDD505-2E9C-101B-9397-08002B2CF9AE}" name="NXPowerLiteVersion" pid="4">
    <vt:lpwstr>S9.2.0</vt:lpwstr>
  </property>
</Properties>
</file>