
<file path=[Content_Types].xml><?xml version="1.0" encoding="utf-8"?>
<Types xmlns="http://schemas.openxmlformats.org/package/2006/content-types">
  <Default Extension="jpeg" ContentType="image/jpeg"/>
  <Default Extension="jpg" ContentType="image/tif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1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331" r:id="rId3"/>
    <p:sldId id="377" r:id="rId4"/>
    <p:sldId id="360" r:id="rId5"/>
    <p:sldId id="371" r:id="rId6"/>
    <p:sldId id="361" r:id="rId7"/>
    <p:sldId id="379" r:id="rId8"/>
    <p:sldId id="362" r:id="rId9"/>
    <p:sldId id="363" r:id="rId10"/>
    <p:sldId id="382" r:id="rId11"/>
    <p:sldId id="372" r:id="rId12"/>
    <p:sldId id="373" r:id="rId13"/>
    <p:sldId id="374" r:id="rId14"/>
    <p:sldId id="381" r:id="rId15"/>
    <p:sldId id="3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ago Vargas" initials="SV" lastIdx="1" clrIdx="0">
    <p:extLst>
      <p:ext uri="{19B8F6BF-5375-455C-9EA6-DF929625EA0E}">
        <p15:presenceInfo xmlns:p15="http://schemas.microsoft.com/office/powerpoint/2012/main" userId="1076cee0413047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00"/>
    <a:srgbClr val="FFFC00"/>
    <a:srgbClr val="F2F2F2"/>
    <a:srgbClr val="209EBD"/>
    <a:srgbClr val="FC8511"/>
    <a:srgbClr val="FFB711"/>
    <a:srgbClr val="002F4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3" autoAdjust="0"/>
    <p:restoredTop sz="83803" autoAdjust="0"/>
  </p:normalViewPr>
  <p:slideViewPr>
    <p:cSldViewPr snapToGrid="0" snapToObjects="1" showGuides="1">
      <p:cViewPr varScale="1">
        <p:scale>
          <a:sx n="136" d="100"/>
          <a:sy n="136" d="100"/>
        </p:scale>
        <p:origin x="146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Internet Congestion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Controls (2019)</a:t>
            </a:r>
          </a:p>
        </c:rich>
      </c:tx>
      <c:layout>
        <c:manualLayout>
          <c:xMode val="edge"/>
          <c:yMode val="edge"/>
          <c:x val="0.23181410402418842"/>
          <c:y val="4.1280971292497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25-4B83-B6A2-D7FA919D5D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25-4B83-B6A2-D7FA919D5DE1}"/>
              </c:ext>
            </c:extLst>
          </c:dPt>
          <c:cat>
            <c:strRef>
              <c:f>Sheet1!$A$2:$A$3</c:f>
              <c:strCache>
                <c:ptCount val="2"/>
                <c:pt idx="0">
                  <c:v>BBR</c:v>
                </c:pt>
                <c:pt idx="1">
                  <c:v>Other Congestions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A-C340-A6C0-C59C3065C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D996-931B-1041-8CED-4F36655CE84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E491-9445-D640-A8B7-1CE7702A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9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Pacing is bad even for Cubic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 Cubic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079712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630585"/>
            <a:ext cx="3874959" cy="6549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4793201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99" y="1872928"/>
            <a:ext cx="6489977" cy="23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4903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05560"/>
            <a:ext cx="2603008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D28B0AA-D819-554A-B331-0F72C78849D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537713" y="1305561"/>
            <a:ext cx="2587487" cy="215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28A1CAF-A569-4347-A007-3D6D57007AB9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37713" y="3560870"/>
            <a:ext cx="2587487" cy="215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7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531C8BE-6ABE-214F-8028-590E3C25CAE7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4778901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10058400" cy="4472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8F3715-7867-1F43-B566-63242F3525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919222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7EC303E-81FB-C242-BD4C-8F8BB6D8767D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7638580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92A7FDB-6DBD-8649-BF55-E933B4AAC1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9222" y="5106554"/>
            <a:ext cx="2603008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1" i="0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9525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DE75D71-26B1-294F-A502-EA1664F76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8375" y="5107305"/>
            <a:ext cx="2603500" cy="615898"/>
          </a:xfrm>
          <a:prstGeom prst="rect">
            <a:avLst/>
          </a:prstGeom>
        </p:spPr>
        <p:txBody>
          <a:bodyPr lIns="0" tIns="0" rIns="0" bIns="0"/>
          <a:lstStyle>
            <a:lvl1pPr marL="11113" indent="0" algn="ctr">
              <a:buNone/>
              <a:tabLst/>
              <a:defRPr sz="1600" b="1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11113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B52CBA0-BA28-E149-999E-2EA8CB1493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43495" y="5107305"/>
            <a:ext cx="2603500" cy="615898"/>
          </a:xfrm>
          <a:prstGeom prst="rect">
            <a:avLst/>
          </a:prstGeom>
        </p:spPr>
        <p:txBody>
          <a:bodyPr lIns="0" tIns="0" rIns="0" bIns="0"/>
          <a:lstStyle>
            <a:lvl1pPr marL="11113" indent="0" algn="ctr">
              <a:buNone/>
              <a:tabLst/>
              <a:defRPr sz="1600" b="1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11113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823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01D404-17C7-6C4D-88CA-3C7C83F5CE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2245" y="0"/>
            <a:ext cx="117580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4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5"/>
            <a:ext cx="10058400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Photo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66800" y="1295400"/>
            <a:ext cx="10058400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6"/>
            <a:ext cx="4926496" cy="345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Short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66800" y="1295400"/>
            <a:ext cx="4926496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CA04F4B-05F0-FC4A-AF12-099FD6CA988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185452" y="1295400"/>
            <a:ext cx="4926496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87D7A-CCD4-2149-B9B7-119A9E71CE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452" y="5493336"/>
            <a:ext cx="4939748" cy="345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Short Caption Here</a:t>
            </a:r>
          </a:p>
        </p:txBody>
      </p:sp>
    </p:spTree>
    <p:extLst>
      <p:ext uri="{BB962C8B-B14F-4D97-AF65-F5344CB8AC3E}">
        <p14:creationId xmlns:p14="http://schemas.microsoft.com/office/powerpoint/2010/main" val="36314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4579-7F16-DC40-991D-71D97A52E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222" y="1383120"/>
            <a:ext cx="9181578" cy="2964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6500" b="1" i="0">
                <a:solidFill>
                  <a:schemeClr val="bg1"/>
                </a:solidFill>
                <a:latin typeface="Verdana Bold"/>
              </a:defRPr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PRESENTATION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4655811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36144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1901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22C38A-E007-7044-A3C4-89DAFBD2AF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409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660A8-5A24-9242-8993-914FC07F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36144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8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6722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226C5F-8B57-A24B-B185-22B41FDD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5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70786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43F018-346F-8048-9611-88C8A9C8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106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703890"/>
            <a:ext cx="4533900" cy="2776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0903-B030-CF43-AE7E-EE2BBCEB42E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9" y="2703890"/>
            <a:ext cx="5271052" cy="2990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B192BA-045B-C84C-A282-DFA15F46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833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193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8" y="1305339"/>
            <a:ext cx="5271052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BC2C5-6FE6-D04D-B1F3-21C30C79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041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193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537712" y="1315499"/>
            <a:ext cx="2587487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15499"/>
            <a:ext cx="2589575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82A70-B2D2-524C-9B65-16C829D5B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333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3A6E-17FB-0B44-86DE-DACABB0A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Georgia Bold" panose="02040502050405020303" pitchFamily="18" charset="0"/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FC680-BCA4-DA4A-9A1F-DC208AC0EC2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975699" y="0"/>
            <a:ext cx="2163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E99B1-C4F1-1540-A13C-B1992CB8352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55571-0A5A-D246-AF01-A70D3543FB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26E46-FAD2-8547-891D-91EB61F1B1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6800" y="6162805"/>
            <a:ext cx="1021875" cy="376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A43318-4440-544C-AE8C-40AD793C5E00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6" r:id="rId3"/>
    <p:sldLayoutId id="2147483667" r:id="rId4"/>
    <p:sldLayoutId id="2147483651" r:id="rId5"/>
    <p:sldLayoutId id="2147483660" r:id="rId6"/>
    <p:sldLayoutId id="2147483662" r:id="rId7"/>
    <p:sldLayoutId id="2147483661" r:id="rId8"/>
    <p:sldLayoutId id="2147483663" r:id="rId9"/>
    <p:sldLayoutId id="2147483664" r:id="rId10"/>
    <p:sldLayoutId id="2147483671" r:id="rId11"/>
    <p:sldLayoutId id="2147483655" r:id="rId12"/>
    <p:sldLayoutId id="2147483668" r:id="rId13"/>
    <p:sldLayoutId id="214748367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2" userDrawn="1">
          <p15:clr>
            <a:srgbClr val="F26B43"/>
          </p15:clr>
        </p15:guide>
        <p15:guide id="2" pos="700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BUNetSys/BBR2-on-Androi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0383-ED20-364A-9B09-D79C2B08B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221" y="939987"/>
            <a:ext cx="10084255" cy="3518715"/>
          </a:xfrm>
        </p:spPr>
        <p:txBody>
          <a:bodyPr/>
          <a:lstStyle/>
          <a:p>
            <a:r>
              <a:rPr lang="en-US" sz="4000" dirty="0"/>
              <a:t>Are Mobiles Ready for</a:t>
            </a:r>
            <a:br>
              <a:rPr lang="en-US" sz="4000" dirty="0"/>
            </a:br>
            <a:r>
              <a:rPr lang="en-US" sz="4000" dirty="0"/>
              <a:t>BBR?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A1E82-A684-A746-99E0-675AE15C6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346917"/>
            <a:ext cx="9144000" cy="1477108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Santiago</a:t>
            </a:r>
            <a:r>
              <a:rPr lang="en-US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Vargas</a:t>
            </a:r>
            <a:r>
              <a:rPr lang="en-US" sz="2800" b="0" dirty="0">
                <a:latin typeface="+mn-lt"/>
              </a:rPr>
              <a:t>, Gautham </a:t>
            </a:r>
            <a:r>
              <a:rPr lang="en-US" sz="2800" b="0" dirty="0" err="1">
                <a:latin typeface="+mn-lt"/>
              </a:rPr>
              <a:t>Gunapati</a:t>
            </a:r>
            <a:r>
              <a:rPr lang="en-US" sz="2800" b="0" dirty="0">
                <a:latin typeface="+mn-lt"/>
              </a:rPr>
              <a:t>, Anshul Gandhi, </a:t>
            </a:r>
            <a:r>
              <a:rPr lang="en-US" sz="2800" b="0" dirty="0" err="1">
                <a:latin typeface="+mn-lt"/>
              </a:rPr>
              <a:t>Aruna</a:t>
            </a:r>
            <a:r>
              <a:rPr lang="en-US" sz="2800" b="0" dirty="0">
                <a:latin typeface="+mn-lt"/>
              </a:rPr>
              <a:t> Balasubramanian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4449D-00EA-49AC-903A-2E488D5A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27481-5C8B-174F-895B-B3B7B3B5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013996"/>
            <a:ext cx="8910577" cy="3697487"/>
          </a:xfrm>
        </p:spPr>
        <p:txBody>
          <a:bodyPr/>
          <a:lstStyle/>
          <a:p>
            <a:pPr marL="579438" lvl="1" indent="-342900"/>
            <a:r>
              <a:rPr lang="en-US" sz="2400" dirty="0"/>
              <a:t>TCP Pacing spaces out packets instead of sending all at once</a:t>
            </a:r>
          </a:p>
          <a:p>
            <a:pPr marL="579438" lvl="1" indent="-342900"/>
            <a:endParaRPr lang="en-US" sz="2400" dirty="0"/>
          </a:p>
          <a:p>
            <a:pPr marL="579438" lvl="1" indent="-342900"/>
            <a:endParaRPr lang="en-US" sz="2400" dirty="0"/>
          </a:p>
          <a:p>
            <a:pPr marL="579438" lvl="1" indent="-342900"/>
            <a:endParaRPr lang="en-US" sz="2400" dirty="0"/>
          </a:p>
          <a:p>
            <a:pPr marL="579438" lvl="1" indent="-342900"/>
            <a:endParaRPr lang="en-US" sz="2400" dirty="0"/>
          </a:p>
          <a:p>
            <a:pPr marL="579438" lvl="1" indent="-342900"/>
            <a:endParaRPr lang="en-US" sz="2400" dirty="0"/>
          </a:p>
          <a:p>
            <a:pPr marL="579438" lvl="1" indent="-342900"/>
            <a:endParaRPr lang="en-US" sz="2400" dirty="0"/>
          </a:p>
          <a:p>
            <a:pPr marL="579438" lvl="1" indent="-342900"/>
            <a:endParaRPr lang="en-US" sz="2400" dirty="0"/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0"/>
            <a:ext cx="10471052" cy="523921"/>
          </a:xfrm>
        </p:spPr>
        <p:txBody>
          <a:bodyPr/>
          <a:lstStyle/>
          <a:p>
            <a:r>
              <a:rPr lang="en-US" dirty="0"/>
              <a:t>How TCP Pacing Works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0C67-3D74-4096-AEA8-311570A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E9DC40-B68B-B280-0497-BB04238C1886}"/>
              </a:ext>
            </a:extLst>
          </p:cNvPr>
          <p:cNvSpPr/>
          <p:nvPr/>
        </p:nvSpPr>
        <p:spPr>
          <a:xfrm>
            <a:off x="1066800" y="3097668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8C13EA-7D16-3C34-4AA8-05055FE82761}"/>
              </a:ext>
            </a:extLst>
          </p:cNvPr>
          <p:cNvSpPr/>
          <p:nvPr/>
        </p:nvSpPr>
        <p:spPr>
          <a:xfrm>
            <a:off x="1966029" y="3089884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F9AB19-2F0F-F47E-59C6-67B7E12415A5}"/>
              </a:ext>
            </a:extLst>
          </p:cNvPr>
          <p:cNvSpPr/>
          <p:nvPr/>
        </p:nvSpPr>
        <p:spPr>
          <a:xfrm>
            <a:off x="2865258" y="3089884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4D28D4-DA9B-DB13-DAC7-E16763095AC3}"/>
              </a:ext>
            </a:extLst>
          </p:cNvPr>
          <p:cNvSpPr/>
          <p:nvPr/>
        </p:nvSpPr>
        <p:spPr>
          <a:xfrm>
            <a:off x="5265303" y="3097668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A01C35-2407-B14C-F3AA-FBC12714E891}"/>
              </a:ext>
            </a:extLst>
          </p:cNvPr>
          <p:cNvSpPr/>
          <p:nvPr/>
        </p:nvSpPr>
        <p:spPr>
          <a:xfrm>
            <a:off x="6164532" y="3097668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6A16FE-CD36-1D0D-4F09-B47A911FAF32}"/>
              </a:ext>
            </a:extLst>
          </p:cNvPr>
          <p:cNvSpPr/>
          <p:nvPr/>
        </p:nvSpPr>
        <p:spPr>
          <a:xfrm>
            <a:off x="7063761" y="3097668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4CAB0-543C-BA13-5964-4750D9107A4F}"/>
              </a:ext>
            </a:extLst>
          </p:cNvPr>
          <p:cNvSpPr/>
          <p:nvPr/>
        </p:nvSpPr>
        <p:spPr>
          <a:xfrm>
            <a:off x="9541798" y="3097668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0630F4-2617-2E57-5C04-C9A85F81E2D0}"/>
              </a:ext>
            </a:extLst>
          </p:cNvPr>
          <p:cNvSpPr/>
          <p:nvPr/>
        </p:nvSpPr>
        <p:spPr>
          <a:xfrm>
            <a:off x="10441027" y="3089884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22FD1E-1F69-9F8F-2DB4-5D96EC3BF17E}"/>
              </a:ext>
            </a:extLst>
          </p:cNvPr>
          <p:cNvSpPr txBox="1"/>
          <p:nvPr/>
        </p:nvSpPr>
        <p:spPr>
          <a:xfrm>
            <a:off x="1090317" y="2684843"/>
            <a:ext cx="6844602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u="sng" dirty="0">
                <a:latin typeface="Georgia Regular" panose="02040502050405020303"/>
              </a:rPr>
              <a:t>Without Pacing:</a:t>
            </a:r>
            <a:r>
              <a:rPr lang="en-US" sz="2400" dirty="0">
                <a:latin typeface="Georgia Regular" panose="02040502050405020303"/>
              </a:rPr>
              <a:t> Packets sent as soon as possible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C2CE7A-310E-BBBF-2B5E-C9CB7862529E}"/>
              </a:ext>
            </a:extLst>
          </p:cNvPr>
          <p:cNvSpPr txBox="1"/>
          <p:nvPr/>
        </p:nvSpPr>
        <p:spPr>
          <a:xfrm>
            <a:off x="1095271" y="4044678"/>
            <a:ext cx="6311369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u="sng" dirty="0">
                <a:latin typeface="Georgia Regular" panose="02040502050405020303"/>
              </a:rPr>
              <a:t>With Pacing</a:t>
            </a:r>
            <a:r>
              <a:rPr lang="en-US" sz="2400" u="sng" dirty="0">
                <a:latin typeface="Georgia Regular" panose="02040502050405020303"/>
              </a:rPr>
              <a:t>:</a:t>
            </a:r>
            <a:r>
              <a:rPr lang="en-US" sz="2400" b="1" dirty="0">
                <a:latin typeface="Georgia Regular" panose="02040502050405020303"/>
              </a:rPr>
              <a:t> </a:t>
            </a:r>
            <a:r>
              <a:rPr lang="en-US" sz="2400" dirty="0">
                <a:latin typeface="Georgia Regular" panose="02040502050405020303"/>
              </a:rPr>
              <a:t>Wait for timer before sending</a:t>
            </a:r>
          </a:p>
        </p:txBody>
      </p:sp>
      <p:pic>
        <p:nvPicPr>
          <p:cNvPr id="9" name="Graphic 8" descr="Stopwatch">
            <a:extLst>
              <a:ext uri="{FF2B5EF4-FFF2-40B4-BE49-F238E27FC236}">
                <a16:creationId xmlns:a16="http://schemas.microsoft.com/office/drawing/2014/main" id="{654DE889-8AC0-2313-D5C8-25E441AA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9672" y="4515694"/>
            <a:ext cx="443872" cy="443872"/>
          </a:xfrm>
          <a:prstGeom prst="rect">
            <a:avLst/>
          </a:prstGeom>
        </p:spPr>
      </p:pic>
      <p:pic>
        <p:nvPicPr>
          <p:cNvPr id="19" name="Graphic 18" descr="Stopwatch">
            <a:extLst>
              <a:ext uri="{FF2B5EF4-FFF2-40B4-BE49-F238E27FC236}">
                <a16:creationId xmlns:a16="http://schemas.microsoft.com/office/drawing/2014/main" id="{C14C3B55-0FDB-C2F3-DBF7-C3B053F3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588" y="4515694"/>
            <a:ext cx="443872" cy="44387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AEAF84-FA12-0EE3-16B5-D3C59E3C9C88}"/>
              </a:ext>
            </a:extLst>
          </p:cNvPr>
          <p:cNvSpPr/>
          <p:nvPr/>
        </p:nvSpPr>
        <p:spPr>
          <a:xfrm>
            <a:off x="1066800" y="4456276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D85E9BC-FB3F-08BF-E02A-5443082D0B74}"/>
              </a:ext>
            </a:extLst>
          </p:cNvPr>
          <p:cNvSpPr/>
          <p:nvPr/>
        </p:nvSpPr>
        <p:spPr>
          <a:xfrm>
            <a:off x="2865258" y="4456276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 descr="Stopwatch">
            <a:extLst>
              <a:ext uri="{FF2B5EF4-FFF2-40B4-BE49-F238E27FC236}">
                <a16:creationId xmlns:a16="http://schemas.microsoft.com/office/drawing/2014/main" id="{4981075F-AF7E-B2E2-2903-99566832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8130" y="4515694"/>
            <a:ext cx="443872" cy="44387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EC7437-090E-821E-F97E-5B3A94ACFFC1}"/>
              </a:ext>
            </a:extLst>
          </p:cNvPr>
          <p:cNvSpPr/>
          <p:nvPr/>
        </p:nvSpPr>
        <p:spPr>
          <a:xfrm>
            <a:off x="4663716" y="4456276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42D51457-A66B-5C3E-AD64-02EFC3623703}"/>
              </a:ext>
            </a:extLst>
          </p:cNvPr>
          <p:cNvSpPr/>
          <p:nvPr/>
        </p:nvSpPr>
        <p:spPr>
          <a:xfrm>
            <a:off x="771628" y="4831288"/>
            <a:ext cx="10602410" cy="964651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Pacing at a high rate is the same as not pacing at all</a:t>
            </a:r>
            <a:endParaRPr lang="en-US" sz="2800" b="1" dirty="0">
              <a:latin typeface="Georgia Regular" panose="02040502050405020303"/>
            </a:endParaRPr>
          </a:p>
        </p:txBody>
      </p:sp>
    </p:spTree>
    <p:extLst>
      <p:ext uri="{BB962C8B-B14F-4D97-AF65-F5344CB8AC3E}">
        <p14:creationId xmlns:p14="http://schemas.microsoft.com/office/powerpoint/2010/main" val="7998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1" grpId="0" animBg="1"/>
      <p:bldP spid="24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0"/>
            <a:ext cx="10058400" cy="523921"/>
          </a:xfrm>
        </p:spPr>
        <p:txBody>
          <a:bodyPr/>
          <a:lstStyle/>
          <a:p>
            <a:r>
              <a:rPr lang="en-US" dirty="0"/>
              <a:t>TCP Pacing Hurts Performance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0C67-3D74-4096-AEA8-311570A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C2A42-1FDB-85B5-958C-DED9F353A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14" y="1793078"/>
            <a:ext cx="5461347" cy="254680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0B9B58-2BAF-5F4D-CA78-B2A9486C2047}"/>
              </a:ext>
            </a:extLst>
          </p:cNvPr>
          <p:cNvCxnSpPr>
            <a:cxnSpLocks/>
          </p:cNvCxnSpPr>
          <p:nvPr/>
        </p:nvCxnSpPr>
        <p:spPr>
          <a:xfrm flipV="1">
            <a:off x="2131255" y="3172265"/>
            <a:ext cx="0" cy="43609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AD4ECD-376C-A851-B83C-655DF6D2E019}"/>
              </a:ext>
            </a:extLst>
          </p:cNvPr>
          <p:cNvCxnSpPr>
            <a:cxnSpLocks/>
          </p:cNvCxnSpPr>
          <p:nvPr/>
        </p:nvCxnSpPr>
        <p:spPr>
          <a:xfrm flipV="1">
            <a:off x="3620085" y="2602523"/>
            <a:ext cx="0" cy="50467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45C909-8F67-4C8C-F059-286BA6814EE3}"/>
              </a:ext>
            </a:extLst>
          </p:cNvPr>
          <p:cNvCxnSpPr>
            <a:cxnSpLocks/>
          </p:cNvCxnSpPr>
          <p:nvPr/>
        </p:nvCxnSpPr>
        <p:spPr>
          <a:xfrm flipV="1">
            <a:off x="5122984" y="2236763"/>
            <a:ext cx="0" cy="77723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A2A2B4D-B9E0-118C-14B5-A2C00AB01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31" y="1804437"/>
            <a:ext cx="5472270" cy="254680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E089F6-C5EB-E3C7-7FA0-CFF2BB16459A}"/>
              </a:ext>
            </a:extLst>
          </p:cNvPr>
          <p:cNvCxnSpPr>
            <a:cxnSpLocks/>
          </p:cNvCxnSpPr>
          <p:nvPr/>
        </p:nvCxnSpPr>
        <p:spPr>
          <a:xfrm flipV="1">
            <a:off x="7446498" y="1948375"/>
            <a:ext cx="0" cy="14735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593AD6-88E5-1A02-1454-55830EAFD358}"/>
              </a:ext>
            </a:extLst>
          </p:cNvPr>
          <p:cNvCxnSpPr>
            <a:cxnSpLocks/>
          </p:cNvCxnSpPr>
          <p:nvPr/>
        </p:nvCxnSpPr>
        <p:spPr>
          <a:xfrm flipV="1">
            <a:off x="9047870" y="2532185"/>
            <a:ext cx="0" cy="8071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009AA9-2764-743B-8A3F-504853D463FE}"/>
              </a:ext>
            </a:extLst>
          </p:cNvPr>
          <p:cNvCxnSpPr>
            <a:cxnSpLocks/>
          </p:cNvCxnSpPr>
          <p:nvPr/>
        </p:nvCxnSpPr>
        <p:spPr>
          <a:xfrm flipV="1">
            <a:off x="10642209" y="2487638"/>
            <a:ext cx="0" cy="8071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6EC60423-C2FA-7D1E-1AB2-BE430C743D14}"/>
              </a:ext>
            </a:extLst>
          </p:cNvPr>
          <p:cNvSpPr/>
          <p:nvPr/>
        </p:nvSpPr>
        <p:spPr>
          <a:xfrm>
            <a:off x="771628" y="4831288"/>
            <a:ext cx="10602410" cy="964651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Disabling pacing improves goodput </a:t>
            </a:r>
            <a:r>
              <a:rPr lang="en-US" sz="2800" b="1" dirty="0">
                <a:latin typeface="Georgia Regular" panose="02040502050405020303"/>
              </a:rPr>
              <a:t>but</a:t>
            </a:r>
            <a:r>
              <a:rPr lang="en-US" sz="2800" dirty="0">
                <a:latin typeface="Georgia Regular" panose="02040502050405020303"/>
              </a:rPr>
              <a:t> </a:t>
            </a:r>
            <a:r>
              <a:rPr lang="en-US" sz="2800" b="1" dirty="0">
                <a:latin typeface="Georgia Regular" panose="02040502050405020303"/>
              </a:rPr>
              <a:t>hurts RTT and retransmissions</a:t>
            </a:r>
          </a:p>
        </p:txBody>
      </p:sp>
    </p:spTree>
    <p:extLst>
      <p:ext uri="{BB962C8B-B14F-4D97-AF65-F5344CB8AC3E}">
        <p14:creationId xmlns:p14="http://schemas.microsoft.com/office/powerpoint/2010/main" val="38906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27481-5C8B-174F-895B-B3B7B3B5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013996"/>
            <a:ext cx="8910577" cy="3127746"/>
          </a:xfrm>
        </p:spPr>
        <p:txBody>
          <a:bodyPr/>
          <a:lstStyle/>
          <a:p>
            <a:pPr marL="579438" lvl="1" indent="-342900"/>
            <a:r>
              <a:rPr lang="en-US" sz="2400" u="sng" dirty="0"/>
              <a:t>Goal:</a:t>
            </a:r>
            <a:r>
              <a:rPr lang="en-US" sz="2400" dirty="0"/>
              <a:t> More data per pace that is paced less frequently</a:t>
            </a:r>
          </a:p>
          <a:p>
            <a:pPr marL="579438" lvl="1" indent="-342900"/>
            <a:r>
              <a:rPr lang="en-US" sz="2400" u="sng" dirty="0"/>
              <a:t>Method:</a:t>
            </a:r>
            <a:r>
              <a:rPr lang="en-US" sz="2400" dirty="0"/>
              <a:t> Increase TCP’s internal pacing timer by a factor of </a:t>
            </a:r>
            <a:r>
              <a:rPr lang="en-US" sz="2400" b="1" dirty="0"/>
              <a:t>3x (pacing stride)</a:t>
            </a:r>
          </a:p>
          <a:p>
            <a:pPr marL="579438" lvl="1" indent="-342900"/>
            <a:endParaRPr 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0"/>
            <a:ext cx="10471052" cy="523921"/>
          </a:xfrm>
        </p:spPr>
        <p:txBody>
          <a:bodyPr/>
          <a:lstStyle/>
          <a:p>
            <a:r>
              <a:rPr lang="en-US" dirty="0"/>
              <a:t>Approach: Change Pacing Frequency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0C67-3D74-4096-AEA8-311570A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B03416-8A4E-EA7D-7AC7-DB753F14E811}"/>
              </a:ext>
            </a:extLst>
          </p:cNvPr>
          <p:cNvSpPr/>
          <p:nvPr/>
        </p:nvSpPr>
        <p:spPr>
          <a:xfrm>
            <a:off x="1066798" y="5207076"/>
            <a:ext cx="1894716" cy="5627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96468F-0C70-1D64-6232-C2792B03A6A5}"/>
              </a:ext>
            </a:extLst>
          </p:cNvPr>
          <p:cNvSpPr/>
          <p:nvPr/>
        </p:nvSpPr>
        <p:spPr>
          <a:xfrm>
            <a:off x="4663716" y="5207076"/>
            <a:ext cx="1894716" cy="5627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22FD1E-1F69-9F8F-2DB4-5D96EC3BF17E}"/>
              </a:ext>
            </a:extLst>
          </p:cNvPr>
          <p:cNvSpPr txBox="1"/>
          <p:nvPr/>
        </p:nvSpPr>
        <p:spPr>
          <a:xfrm>
            <a:off x="1138444" y="3465600"/>
            <a:ext cx="2152357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Georgia Regular" panose="02040502050405020303"/>
              </a:rPr>
              <a:t>Default Pacing: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C2CE7A-310E-BBBF-2B5E-C9CB7862529E}"/>
              </a:ext>
            </a:extLst>
          </p:cNvPr>
          <p:cNvSpPr txBox="1"/>
          <p:nvPr/>
        </p:nvSpPr>
        <p:spPr>
          <a:xfrm>
            <a:off x="1143398" y="4811367"/>
            <a:ext cx="2890049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latin typeface="Georgia Regular" panose="02040502050405020303"/>
              </a:rPr>
              <a:t>3x</a:t>
            </a:r>
            <a:r>
              <a:rPr lang="en-US" sz="2400" dirty="0">
                <a:latin typeface="Georgia Regular" panose="02040502050405020303"/>
              </a:rPr>
              <a:t> Pacing Stride:</a:t>
            </a:r>
          </a:p>
        </p:txBody>
      </p:sp>
      <p:pic>
        <p:nvPicPr>
          <p:cNvPr id="9" name="Graphic 8" descr="Stopwatch">
            <a:extLst>
              <a:ext uri="{FF2B5EF4-FFF2-40B4-BE49-F238E27FC236}">
                <a16:creationId xmlns:a16="http://schemas.microsoft.com/office/drawing/2014/main" id="{654DE889-8AC0-2313-D5C8-25E441AA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7910" y="5218186"/>
            <a:ext cx="443872" cy="443872"/>
          </a:xfrm>
          <a:prstGeom prst="rect">
            <a:avLst/>
          </a:prstGeom>
        </p:spPr>
      </p:pic>
      <p:pic>
        <p:nvPicPr>
          <p:cNvPr id="17" name="Graphic 16" descr="Stopwatch">
            <a:extLst>
              <a:ext uri="{FF2B5EF4-FFF2-40B4-BE49-F238E27FC236}">
                <a16:creationId xmlns:a16="http://schemas.microsoft.com/office/drawing/2014/main" id="{A549DBA2-80DA-74C4-65B3-01BE9991F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9577" y="5218186"/>
            <a:ext cx="443872" cy="443872"/>
          </a:xfrm>
          <a:prstGeom prst="rect">
            <a:avLst/>
          </a:prstGeom>
        </p:spPr>
      </p:pic>
      <p:pic>
        <p:nvPicPr>
          <p:cNvPr id="19" name="Graphic 18" descr="Stopwatch">
            <a:extLst>
              <a:ext uri="{FF2B5EF4-FFF2-40B4-BE49-F238E27FC236}">
                <a16:creationId xmlns:a16="http://schemas.microsoft.com/office/drawing/2014/main" id="{C14C3B55-0FDB-C2F3-DBF7-C3B053F3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3448" y="5218186"/>
            <a:ext cx="443872" cy="443872"/>
          </a:xfrm>
          <a:prstGeom prst="rect">
            <a:avLst/>
          </a:prstGeom>
        </p:spPr>
      </p:pic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4B3C0EA7-8048-E5BF-2179-1574F06E7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9672" y="3916589"/>
            <a:ext cx="443872" cy="443872"/>
          </a:xfrm>
          <a:prstGeom prst="rect">
            <a:avLst/>
          </a:prstGeom>
        </p:spPr>
      </p:pic>
      <p:pic>
        <p:nvPicPr>
          <p:cNvPr id="24" name="Graphic 23" descr="Stopwatch">
            <a:extLst>
              <a:ext uri="{FF2B5EF4-FFF2-40B4-BE49-F238E27FC236}">
                <a16:creationId xmlns:a16="http://schemas.microsoft.com/office/drawing/2014/main" id="{FBC816A3-0699-268A-926E-5246895B6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6588" y="3916589"/>
            <a:ext cx="443872" cy="443872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A23B1BD-7577-C2D8-2142-59831AFBDBBC}"/>
              </a:ext>
            </a:extLst>
          </p:cNvPr>
          <p:cNvSpPr/>
          <p:nvPr/>
        </p:nvSpPr>
        <p:spPr>
          <a:xfrm>
            <a:off x="1066800" y="3857171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90CF408-D6A2-D855-B926-35D03DDB3B4B}"/>
              </a:ext>
            </a:extLst>
          </p:cNvPr>
          <p:cNvSpPr/>
          <p:nvPr/>
        </p:nvSpPr>
        <p:spPr>
          <a:xfrm>
            <a:off x="2865258" y="3857171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Stopwatch">
            <a:extLst>
              <a:ext uri="{FF2B5EF4-FFF2-40B4-BE49-F238E27FC236}">
                <a16:creationId xmlns:a16="http://schemas.microsoft.com/office/drawing/2014/main" id="{EB036A54-2819-75BE-81FC-6BC287D3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8130" y="3916589"/>
            <a:ext cx="443872" cy="443872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CF3028E-82F7-04D6-2067-8DD6FBDAD695}"/>
              </a:ext>
            </a:extLst>
          </p:cNvPr>
          <p:cNvSpPr/>
          <p:nvPr/>
        </p:nvSpPr>
        <p:spPr>
          <a:xfrm>
            <a:off x="4663716" y="3857171"/>
            <a:ext cx="871158" cy="562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2B1C7AC-C055-F214-6627-5087CBB5BB67}"/>
              </a:ext>
            </a:extLst>
          </p:cNvPr>
          <p:cNvSpPr/>
          <p:nvPr/>
        </p:nvSpPr>
        <p:spPr>
          <a:xfrm>
            <a:off x="8260634" y="5211893"/>
            <a:ext cx="1894716" cy="5627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Stopwatch">
            <a:extLst>
              <a:ext uri="{FF2B5EF4-FFF2-40B4-BE49-F238E27FC236}">
                <a16:creationId xmlns:a16="http://schemas.microsoft.com/office/drawing/2014/main" id="{82B717D2-6BEA-EE01-073D-6E7E1961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828" y="5223003"/>
            <a:ext cx="443872" cy="443872"/>
          </a:xfrm>
          <a:prstGeom prst="rect">
            <a:avLst/>
          </a:prstGeom>
        </p:spPr>
      </p:pic>
      <p:pic>
        <p:nvPicPr>
          <p:cNvPr id="37" name="Graphic 36" descr="Stopwatch">
            <a:extLst>
              <a:ext uri="{FF2B5EF4-FFF2-40B4-BE49-F238E27FC236}">
                <a16:creationId xmlns:a16="http://schemas.microsoft.com/office/drawing/2014/main" id="{4F623D4D-BB16-F9AA-46A0-3310A370B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6495" y="5223003"/>
            <a:ext cx="443872" cy="443872"/>
          </a:xfrm>
          <a:prstGeom prst="rect">
            <a:avLst/>
          </a:prstGeom>
        </p:spPr>
      </p:pic>
      <p:pic>
        <p:nvPicPr>
          <p:cNvPr id="38" name="Graphic 37" descr="Stopwatch">
            <a:extLst>
              <a:ext uri="{FF2B5EF4-FFF2-40B4-BE49-F238E27FC236}">
                <a16:creationId xmlns:a16="http://schemas.microsoft.com/office/drawing/2014/main" id="{11906A94-553B-E578-F7DB-171DBACB9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0366" y="5223003"/>
            <a:ext cx="443872" cy="4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4" grpId="0" animBg="1"/>
      <p:bldP spid="16" grpId="0" animBg="1"/>
      <p:bldP spid="22" grpId="0"/>
      <p:bldP spid="23" grpId="0"/>
      <p:bldP spid="31" grpId="0" animBg="1"/>
      <p:bldP spid="32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0"/>
            <a:ext cx="10471052" cy="523921"/>
          </a:xfrm>
        </p:spPr>
        <p:txBody>
          <a:bodyPr/>
          <a:lstStyle/>
          <a:p>
            <a:r>
              <a:rPr lang="en-US" dirty="0"/>
              <a:t>Pacing Stride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0C67-3D74-4096-AEA8-311570A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F3E0C5-5508-2C95-4965-D53187C5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33" y="1803222"/>
            <a:ext cx="7725425" cy="36183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8A1D43-3384-006E-77EB-6FE637A4F2FB}"/>
              </a:ext>
            </a:extLst>
          </p:cNvPr>
          <p:cNvSpPr/>
          <p:nvPr/>
        </p:nvSpPr>
        <p:spPr>
          <a:xfrm>
            <a:off x="7840394" y="3896751"/>
            <a:ext cx="2070295" cy="879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9D6A08-EFCC-DA96-8C48-9CF5480B0914}"/>
              </a:ext>
            </a:extLst>
          </p:cNvPr>
          <p:cNvSpPr/>
          <p:nvPr/>
        </p:nvSpPr>
        <p:spPr>
          <a:xfrm>
            <a:off x="7840393" y="4797084"/>
            <a:ext cx="2070295" cy="267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8E4513-C623-0E3A-A8AA-4F60FBDB3500}"/>
              </a:ext>
            </a:extLst>
          </p:cNvPr>
          <p:cNvSpPr/>
          <p:nvPr/>
        </p:nvSpPr>
        <p:spPr>
          <a:xfrm>
            <a:off x="3594295" y="4199206"/>
            <a:ext cx="337625" cy="576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1FEDA-C09C-0B59-46AF-4E74CFAF7D5C}"/>
              </a:ext>
            </a:extLst>
          </p:cNvPr>
          <p:cNvSpPr/>
          <p:nvPr/>
        </p:nvSpPr>
        <p:spPr>
          <a:xfrm>
            <a:off x="4653496" y="4199206"/>
            <a:ext cx="337625" cy="576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A9AF2-FC71-8CD7-F2F1-5916517DB8C5}"/>
              </a:ext>
            </a:extLst>
          </p:cNvPr>
          <p:cNvSpPr/>
          <p:nvPr/>
        </p:nvSpPr>
        <p:spPr>
          <a:xfrm>
            <a:off x="5727330" y="4199206"/>
            <a:ext cx="337625" cy="576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C31B75-CC42-608E-5C25-A8B22C300BBA}"/>
              </a:ext>
            </a:extLst>
          </p:cNvPr>
          <p:cNvSpPr/>
          <p:nvPr/>
        </p:nvSpPr>
        <p:spPr>
          <a:xfrm>
            <a:off x="6788227" y="3123028"/>
            <a:ext cx="892733" cy="165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0"/>
            <a:ext cx="10471052" cy="523921"/>
          </a:xfrm>
        </p:spPr>
        <p:txBody>
          <a:bodyPr/>
          <a:lstStyle/>
          <a:p>
            <a:r>
              <a:rPr lang="en-US" dirty="0"/>
              <a:t>Pacing Stride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0C67-3D74-4096-AEA8-311570A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F3E0C5-5508-2C95-4965-D53187C5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133" y="1803222"/>
            <a:ext cx="7725425" cy="36183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8A1D43-3384-006E-77EB-6FE637A4F2FB}"/>
              </a:ext>
            </a:extLst>
          </p:cNvPr>
          <p:cNvSpPr/>
          <p:nvPr/>
        </p:nvSpPr>
        <p:spPr>
          <a:xfrm>
            <a:off x="7840394" y="3896751"/>
            <a:ext cx="2070295" cy="879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9D6A08-EFCC-DA96-8C48-9CF5480B0914}"/>
              </a:ext>
            </a:extLst>
          </p:cNvPr>
          <p:cNvSpPr/>
          <p:nvPr/>
        </p:nvSpPr>
        <p:spPr>
          <a:xfrm>
            <a:off x="7840393" y="4797084"/>
            <a:ext cx="2070295" cy="267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7AC76DB6-1F1A-4177-9D4D-B3D8DB2DEB02}"/>
              </a:ext>
            </a:extLst>
          </p:cNvPr>
          <p:cNvSpPr/>
          <p:nvPr/>
        </p:nvSpPr>
        <p:spPr>
          <a:xfrm>
            <a:off x="1764383" y="4927961"/>
            <a:ext cx="8663233" cy="987214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Pacing at greater strides improves performance on Low-End mobiles</a:t>
            </a:r>
          </a:p>
        </p:txBody>
      </p:sp>
    </p:spTree>
    <p:extLst>
      <p:ext uri="{BB962C8B-B14F-4D97-AF65-F5344CB8AC3E}">
        <p14:creationId xmlns:p14="http://schemas.microsoft.com/office/powerpoint/2010/main" val="33084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12080-900E-46AE-B2CD-52710434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71" y="1066919"/>
            <a:ext cx="8543779" cy="105751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24EDC8-D5D7-430D-BE8A-67B4D57C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15</a:t>
            </a:fld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0C9D676-1282-CC7C-52AB-F6ABB53B8791}"/>
              </a:ext>
            </a:extLst>
          </p:cNvPr>
          <p:cNvSpPr txBox="1">
            <a:spLocks/>
          </p:cNvSpPr>
          <p:nvPr/>
        </p:nvSpPr>
        <p:spPr>
          <a:xfrm>
            <a:off x="1033972" y="1698357"/>
            <a:ext cx="10016200" cy="375287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1pPr>
            <a:lvl2pPr marL="2365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2pPr>
            <a:lvl3pPr marL="5207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Analyze performance if BBR is deployed on mobiles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BBR performance is worse than Cubic</a:t>
            </a:r>
            <a:r>
              <a:rPr lang="en-US" sz="2400" dirty="0"/>
              <a:t> especially </a:t>
            </a:r>
            <a:r>
              <a:rPr lang="en-US" sz="2400" b="1" dirty="0"/>
              <a:t>on Low-End phones </a:t>
            </a:r>
            <a:r>
              <a:rPr lang="en-US" sz="2400" dirty="0"/>
              <a:t>and with many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TCP Pacing causes poor BBR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Introduce longer </a:t>
            </a:r>
            <a:r>
              <a:rPr lang="en-US" sz="2400" b="1" dirty="0"/>
              <a:t>pacing strides to improve BBR on mobiles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Github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https://github.com/SBUNetSys/BBR2-on-Android</a:t>
            </a:r>
            <a:endParaRPr lang="en-US" sz="2400" dirty="0"/>
          </a:p>
          <a:p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36766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7A0680-CA39-40AF-855C-69EB79857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319" y="4788309"/>
            <a:ext cx="7073706" cy="10660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Question: </a:t>
            </a:r>
            <a:r>
              <a:rPr lang="en-US" sz="2400" b="1" dirty="0"/>
              <a:t>How would BBR perform on mobiles devices?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12080-900E-46AE-B2CD-52710434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1003615"/>
            <a:ext cx="8142850" cy="1057517"/>
          </a:xfrm>
        </p:spPr>
        <p:txBody>
          <a:bodyPr/>
          <a:lstStyle/>
          <a:p>
            <a:r>
              <a:rPr lang="en-US" dirty="0"/>
              <a:t>BBR: New Kid on the Block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24EDC8-D5D7-430D-BE8A-67B4D57C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9FA539-A494-60FA-1991-59A858809E2D}"/>
              </a:ext>
            </a:extLst>
          </p:cNvPr>
          <p:cNvGrpSpPr/>
          <p:nvPr/>
        </p:nvGrpSpPr>
        <p:grpSpPr>
          <a:xfrm>
            <a:off x="5152684" y="1455580"/>
            <a:ext cx="3648363" cy="3076478"/>
            <a:chOff x="5152684" y="1455580"/>
            <a:chExt cx="3648363" cy="3076478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A724A4B0-17B7-C35D-CD02-858DDE599D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0014782"/>
                </p:ext>
              </p:extLst>
            </p:nvPr>
          </p:nvGraphicFramePr>
          <p:xfrm>
            <a:off x="5152684" y="1455580"/>
            <a:ext cx="3648363" cy="3076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4CB87F-5338-BA17-3E4C-2A1D2EF6B70A}"/>
                </a:ext>
              </a:extLst>
            </p:cNvPr>
            <p:cNvSpPr txBox="1"/>
            <p:nvPr/>
          </p:nvSpPr>
          <p:spPr>
            <a:xfrm>
              <a:off x="7148946" y="2692439"/>
              <a:ext cx="834469" cy="86177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</a:rPr>
                <a:t>BBR 40%</a:t>
              </a:r>
              <a:r>
                <a:rPr lang="en-US" sz="2800" b="1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8" name="Graphic 7" descr="Business Growth">
            <a:extLst>
              <a:ext uri="{FF2B5EF4-FFF2-40B4-BE49-F238E27FC236}">
                <a16:creationId xmlns:a16="http://schemas.microsoft.com/office/drawing/2014/main" id="{03F413A3-2BA4-09A2-541C-95F437D32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3103" y="3875533"/>
            <a:ext cx="1727352" cy="1727352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0C9D676-1282-CC7C-52AB-F6ABB53B8791}"/>
              </a:ext>
            </a:extLst>
          </p:cNvPr>
          <p:cNvSpPr txBox="1">
            <a:spLocks/>
          </p:cNvSpPr>
          <p:nvPr/>
        </p:nvSpPr>
        <p:spPr>
          <a:xfrm>
            <a:off x="1033971" y="2126559"/>
            <a:ext cx="4740817" cy="194039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1pPr>
            <a:lvl2pPr marL="2365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2pPr>
            <a:lvl3pPr marL="5207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BBR is a dominant congestion on the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Mobiles are popular</a:t>
            </a:r>
          </a:p>
          <a:p>
            <a:pPr marL="579438" lvl="1" indent="-342900"/>
            <a:r>
              <a:rPr lang="en-US" sz="2400" dirty="0"/>
              <a:t>60% of website traffic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579438" lvl="1" indent="-342900"/>
            <a:r>
              <a:rPr lang="en-US" sz="2400" dirty="0"/>
              <a:t>Especially for next billion Internet users</a:t>
            </a:r>
            <a:endParaRPr lang="en-US" sz="2400" baseline="30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27F1EB-9973-0CB5-5E88-15034B2B9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082" y="4132385"/>
            <a:ext cx="1219200" cy="121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A5CCC-917D-59E6-38FC-D00728601A62}"/>
              </a:ext>
            </a:extLst>
          </p:cNvPr>
          <p:cNvSpPr txBox="1"/>
          <p:nvPr/>
        </p:nvSpPr>
        <p:spPr>
          <a:xfrm>
            <a:off x="2306974" y="6148021"/>
            <a:ext cx="7589648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“The Great Internet TCP Congestion Control Census” (2019)</a:t>
            </a:r>
          </a:p>
          <a:p>
            <a:r>
              <a:rPr lang="en-US" baseline="30000" dirty="0"/>
              <a:t>2</a:t>
            </a:r>
            <a:r>
              <a:rPr lang="en-US" dirty="0"/>
              <a:t> https://www.oberlo.com/statistics/mobile-internet-traffic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665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12080-900E-46AE-B2CD-52710434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71" y="1003615"/>
            <a:ext cx="8543779" cy="1057517"/>
          </a:xfrm>
        </p:spPr>
        <p:txBody>
          <a:bodyPr/>
          <a:lstStyle/>
          <a:p>
            <a:r>
              <a:rPr lang="en-US" dirty="0"/>
              <a:t>Making </a:t>
            </a:r>
            <a:r>
              <a:rPr lang="en-US"/>
              <a:t>BBR Work </a:t>
            </a:r>
            <a:r>
              <a:rPr lang="en-US" dirty="0"/>
              <a:t>on Android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24EDC8-D5D7-430D-BE8A-67B4D57C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</a:t>
            </a:fld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0C9D676-1282-CC7C-52AB-F6ABB53B8791}"/>
              </a:ext>
            </a:extLst>
          </p:cNvPr>
          <p:cNvSpPr txBox="1">
            <a:spLocks/>
          </p:cNvSpPr>
          <p:nvPr/>
        </p:nvSpPr>
        <p:spPr>
          <a:xfrm>
            <a:off x="1033972" y="1930476"/>
            <a:ext cx="5760724" cy="375287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1pPr>
            <a:lvl2pPr marL="2365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2pPr>
            <a:lvl3pPr marL="5207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BBR is undeployed on mobile devices</a:t>
            </a:r>
          </a:p>
          <a:p>
            <a:pPr marL="579438" lvl="1" indent="-342900"/>
            <a:r>
              <a:rPr lang="en-US" sz="2400" dirty="0"/>
              <a:t>Android phones are most popular</a:t>
            </a:r>
            <a:r>
              <a:rPr lang="en-US" sz="2400" baseline="30000" dirty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Pixel 4 and 6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Enabling BBR and BBR2</a:t>
            </a:r>
          </a:p>
          <a:p>
            <a:pPr marL="579438" lvl="1" indent="-342900"/>
            <a:r>
              <a:rPr lang="en-US" sz="2400" b="1" dirty="0"/>
              <a:t>BBR: </a:t>
            </a:r>
            <a:r>
              <a:rPr lang="en-US" sz="2400" dirty="0"/>
              <a:t>Include in Pixel 4/6 kernels</a:t>
            </a:r>
          </a:p>
          <a:p>
            <a:pPr marL="579438" lvl="1" indent="-342900"/>
            <a:r>
              <a:rPr lang="en-US" sz="2400" b="1" dirty="0"/>
              <a:t>BBR2: </a:t>
            </a:r>
            <a:r>
              <a:rPr lang="en-US" sz="2400" dirty="0"/>
              <a:t>Backport into Pixel 6 kernels</a:t>
            </a:r>
            <a:r>
              <a:rPr lang="en-US" sz="2400" baseline="30000" dirty="0"/>
              <a:t>2</a:t>
            </a:r>
          </a:p>
        </p:txBody>
      </p:sp>
      <p:pic>
        <p:nvPicPr>
          <p:cNvPr id="2050" name="Picture 2" descr="Google Pixel 4: Dual Camera, Night Sight Mode &amp; Motion Sense | Verizon">
            <a:extLst>
              <a:ext uri="{FF2B5EF4-FFF2-40B4-BE49-F238E27FC236}">
                <a16:creationId xmlns:a16="http://schemas.microsoft.com/office/drawing/2014/main" id="{80B2474B-0D81-9FE2-3E06-989B6D50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69" y="2003513"/>
            <a:ext cx="1254148" cy="26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xel 6, a smarter chip for a smarter phone - Google Store">
            <a:extLst>
              <a:ext uri="{FF2B5EF4-FFF2-40B4-BE49-F238E27FC236}">
                <a16:creationId xmlns:a16="http://schemas.microsoft.com/office/drawing/2014/main" id="{F81E6005-1A12-1647-0397-E8477BA71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8" t="8116" r="37825" b="5945"/>
          <a:stretch/>
        </p:blipFill>
        <p:spPr bwMode="auto">
          <a:xfrm>
            <a:off x="8519141" y="1930476"/>
            <a:ext cx="1486360" cy="29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2FF355-BDBE-F8B3-0413-0C40612A98C7}"/>
              </a:ext>
            </a:extLst>
          </p:cNvPr>
          <p:cNvSpPr txBox="1"/>
          <p:nvPr/>
        </p:nvSpPr>
        <p:spPr>
          <a:xfrm>
            <a:off x="2306974" y="6000307"/>
            <a:ext cx="8543779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aseline="30000" dirty="0"/>
              <a:t>1 </a:t>
            </a:r>
            <a:r>
              <a:rPr lang="en-US" dirty="0"/>
              <a:t>https://www.statista.com/statistics/272698/global-market-share-held-by-mobile-operating-systems-since-2009/</a:t>
            </a:r>
          </a:p>
          <a:p>
            <a:r>
              <a:rPr lang="en-US" baseline="30000" dirty="0"/>
              <a:t>2 </a:t>
            </a:r>
            <a:r>
              <a:rPr lang="en-US" dirty="0"/>
              <a:t>Available on </a:t>
            </a:r>
            <a:r>
              <a:rPr lang="en-US" dirty="0" err="1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2A0618-2625-4AD2-9419-836A54A8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702422"/>
            <a:ext cx="10058400" cy="37496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Wide range of Android devices: Low-end vs High-end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want to know:</a:t>
            </a:r>
          </a:p>
          <a:p>
            <a:pPr marL="579438" lvl="1" indent="-342900"/>
            <a:r>
              <a:rPr lang="en-US" sz="2400" dirty="0"/>
              <a:t>Does BBR outperform legacy congestion control (Cubic) on mobile devices?</a:t>
            </a:r>
          </a:p>
          <a:p>
            <a:pPr marL="579438" lvl="1" indent="-342900"/>
            <a:r>
              <a:rPr lang="en-US" sz="2400" dirty="0"/>
              <a:t>Does BBR perform well under different mobile CPU configurations?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057E40-41EA-4EEC-934D-8E1D0660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45" y="1153628"/>
            <a:ext cx="11563109" cy="1057517"/>
          </a:xfrm>
        </p:spPr>
        <p:txBody>
          <a:bodyPr/>
          <a:lstStyle/>
          <a:p>
            <a:r>
              <a:rPr lang="en-US" dirty="0"/>
              <a:t>Mobile CPU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6664C-07F1-43BE-9FB1-49DFB303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E3013A-01D1-4845-9496-79AB5E733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04457"/>
              </p:ext>
            </p:extLst>
          </p:nvPr>
        </p:nvGraphicFramePr>
        <p:xfrm>
          <a:off x="2032000" y="2270316"/>
          <a:ext cx="8127999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33249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264724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528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CPU Configuration</a:t>
                      </a:r>
                      <a:endParaRPr lang="en-US" i="1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Cores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686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Low-End</a:t>
                      </a:r>
                      <a:endParaRPr lang="en-US" i="1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576MHz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LITTLE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53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Mid-End</a:t>
                      </a:r>
                      <a:endParaRPr lang="en-US" i="1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1.2GHz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LITTLE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37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High-End</a:t>
                      </a:r>
                      <a:endParaRPr lang="en-US" i="1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2.8GHz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79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Default</a:t>
                      </a:r>
                      <a:endParaRPr lang="en-US" i="1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  <a:endParaRPr lang="en-US" dirty="0">
                        <a:latin typeface="Georgia Regular" panose="02040502050405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879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925" y="1003984"/>
            <a:ext cx="8663233" cy="1057517"/>
          </a:xfrm>
        </p:spPr>
        <p:txBody>
          <a:bodyPr/>
          <a:lstStyle/>
          <a:p>
            <a:r>
              <a:rPr lang="en-US" dirty="0"/>
              <a:t>Measuring BBR Performance on Mobiles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75768-110F-4E07-A162-847EA7B0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</a:t>
            </a:fld>
            <a:endParaRPr lang="en-US"/>
          </a:p>
        </p:txBody>
      </p:sp>
      <p:pic>
        <p:nvPicPr>
          <p:cNvPr id="7" name="Graphic 6" descr="Scanner">
            <a:extLst>
              <a:ext uri="{FF2B5EF4-FFF2-40B4-BE49-F238E27FC236}">
                <a16:creationId xmlns:a16="http://schemas.microsoft.com/office/drawing/2014/main" id="{9CC719BF-9AA6-4E63-BD3B-09CC44DB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454" b="16472"/>
          <a:stretch/>
        </p:blipFill>
        <p:spPr>
          <a:xfrm>
            <a:off x="5020738" y="2705800"/>
            <a:ext cx="1630052" cy="1093335"/>
          </a:xfrm>
          <a:prstGeom prst="rect">
            <a:avLst/>
          </a:prstGeom>
        </p:spPr>
      </p:pic>
      <p:pic>
        <p:nvPicPr>
          <p:cNvPr id="8" name="Graphic 7" descr="Server">
            <a:extLst>
              <a:ext uri="{FF2B5EF4-FFF2-40B4-BE49-F238E27FC236}">
                <a16:creationId xmlns:a16="http://schemas.microsoft.com/office/drawing/2014/main" id="{5CE443F8-2161-449B-8D5F-74CF18899F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849" t="10354" r="11690" b="9594"/>
          <a:stretch/>
        </p:blipFill>
        <p:spPr>
          <a:xfrm>
            <a:off x="8993484" y="2600029"/>
            <a:ext cx="1246343" cy="1304875"/>
          </a:xfrm>
          <a:prstGeom prst="rect">
            <a:avLst/>
          </a:prstGeom>
        </p:spPr>
      </p:pic>
      <p:pic>
        <p:nvPicPr>
          <p:cNvPr id="10" name="Graphic 9" descr="Line arrow Straight">
            <a:extLst>
              <a:ext uri="{FF2B5EF4-FFF2-40B4-BE49-F238E27FC236}">
                <a16:creationId xmlns:a16="http://schemas.microsoft.com/office/drawing/2014/main" id="{DB9E1E85-ECF6-4368-81E6-4B29D1C690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286363" y="2797946"/>
            <a:ext cx="914399" cy="914400"/>
          </a:xfrm>
          <a:prstGeom prst="rect">
            <a:avLst/>
          </a:prstGeom>
        </p:spPr>
      </p:pic>
      <p:pic>
        <p:nvPicPr>
          <p:cNvPr id="11" name="Graphic 10" descr="Line arrow Straight">
            <a:extLst>
              <a:ext uri="{FF2B5EF4-FFF2-40B4-BE49-F238E27FC236}">
                <a16:creationId xmlns:a16="http://schemas.microsoft.com/office/drawing/2014/main" id="{1DB10190-43AB-445E-A130-93FCFD119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314466" y="2797946"/>
            <a:ext cx="914399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2936F9-6091-43D1-903D-8A569B0D5DB9}"/>
              </a:ext>
            </a:extLst>
          </p:cNvPr>
          <p:cNvSpPr txBox="1"/>
          <p:nvPr/>
        </p:nvSpPr>
        <p:spPr>
          <a:xfrm>
            <a:off x="1220539" y="1997149"/>
            <a:ext cx="1628362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Pixel 4 and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EF646-B4DF-4C9C-B3BA-748926182048}"/>
              </a:ext>
            </a:extLst>
          </p:cNvPr>
          <p:cNvSpPr txBox="1"/>
          <p:nvPr/>
        </p:nvSpPr>
        <p:spPr>
          <a:xfrm>
            <a:off x="8802474" y="2001833"/>
            <a:ext cx="1628362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/>
              <a:t>iPerf</a:t>
            </a:r>
            <a:r>
              <a:rPr lang="en-US" sz="2400" b="1" dirty="0"/>
              <a:t> Server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02808-CADA-491C-A249-986C27C5138C}"/>
              </a:ext>
            </a:extLst>
          </p:cNvPr>
          <p:cNvSpPr txBox="1"/>
          <p:nvPr/>
        </p:nvSpPr>
        <p:spPr>
          <a:xfrm>
            <a:off x="4710883" y="1996972"/>
            <a:ext cx="2249761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/>
              <a:t>OpenWRT</a:t>
            </a:r>
            <a:r>
              <a:rPr lang="en-US" sz="2400" b="1" dirty="0"/>
              <a:t> Router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F6323-9525-4B77-B0E6-D7FD79B50F27}"/>
              </a:ext>
            </a:extLst>
          </p:cNvPr>
          <p:cNvSpPr txBox="1"/>
          <p:nvPr/>
        </p:nvSpPr>
        <p:spPr>
          <a:xfrm>
            <a:off x="2591590" y="2494376"/>
            <a:ext cx="2298253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/>
              <a:t>Congestion control </a:t>
            </a:r>
            <a:r>
              <a:rPr lang="en-US" sz="2000" dirty="0"/>
              <a:t>(BBR, BBR2, or Cubic)</a:t>
            </a:r>
            <a:endParaRPr lang="en-US" sz="2000" b="1" dirty="0"/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08ECBF09-D1FF-4313-BF4A-D246697CDBA7}"/>
              </a:ext>
            </a:extLst>
          </p:cNvPr>
          <p:cNvSpPr/>
          <p:nvPr/>
        </p:nvSpPr>
        <p:spPr>
          <a:xfrm>
            <a:off x="1812158" y="5162663"/>
            <a:ext cx="8663233" cy="95163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Setup isolates the effect of the device/congestion control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8A639B-BA4C-4261-9E60-053267DD6D4E}"/>
              </a:ext>
            </a:extLst>
          </p:cNvPr>
          <p:cNvSpPr txBox="1"/>
          <p:nvPr/>
        </p:nvSpPr>
        <p:spPr>
          <a:xfrm>
            <a:off x="2677048" y="3456707"/>
            <a:ext cx="2127339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/>
              <a:t>USB-to-Ethernet</a:t>
            </a:r>
          </a:p>
          <a:p>
            <a:pPr algn="ctr"/>
            <a:r>
              <a:rPr lang="en-US" sz="2000" dirty="0"/>
              <a:t>(Wi-Fi and Cellular)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097A5F-9A0A-4C23-B7C1-659FA0B549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5120" y="2649227"/>
            <a:ext cx="1219200" cy="1219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91CDED-45C2-4312-87B4-A521049E329A}"/>
              </a:ext>
            </a:extLst>
          </p:cNvPr>
          <p:cNvSpPr txBox="1"/>
          <p:nvPr/>
        </p:nvSpPr>
        <p:spPr>
          <a:xfrm>
            <a:off x="-161911" y="2982744"/>
            <a:ext cx="2315598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CPU </a:t>
            </a:r>
          </a:p>
          <a:p>
            <a:pPr algn="ctr"/>
            <a:r>
              <a:rPr lang="en-US" sz="2000" dirty="0"/>
              <a:t>Configuration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83CF15-ECBE-4B07-BF99-2A87FF053CB4}"/>
              </a:ext>
            </a:extLst>
          </p:cNvPr>
          <p:cNvSpPr txBox="1"/>
          <p:nvPr/>
        </p:nvSpPr>
        <p:spPr>
          <a:xfrm>
            <a:off x="7196528" y="3987126"/>
            <a:ext cx="2242893" cy="923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i="1" dirty="0" err="1"/>
              <a:t>iPerf</a:t>
            </a:r>
            <a:r>
              <a:rPr lang="en-US" sz="2000" i="1" dirty="0"/>
              <a:t> Performance: </a:t>
            </a:r>
            <a:r>
              <a:rPr lang="en-US" sz="2000" dirty="0"/>
              <a:t>Goodput, </a:t>
            </a:r>
          </a:p>
          <a:p>
            <a:pPr algn="ctr"/>
            <a:r>
              <a:rPr lang="en-US" sz="2000" dirty="0"/>
              <a:t>RTT, Retransmissions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5E3CEC-099A-BB28-74A1-19CAB04B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8" y="2761026"/>
            <a:ext cx="484649" cy="4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3" grpId="0" animBg="1"/>
      <p:bldP spid="2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AF629C-6737-6E4A-95AB-DDBC15B7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3" y="1182409"/>
            <a:ext cx="9820697" cy="688694"/>
          </a:xfrm>
        </p:spPr>
        <p:txBody>
          <a:bodyPr/>
          <a:lstStyle/>
          <a:p>
            <a:r>
              <a:rPr lang="en-US" dirty="0"/>
              <a:t>Cubic Performance under Low-End Config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18352E-BA35-4C55-91A5-5E1A0477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B9569-9FBE-4527-AB7A-D2C4F8E9E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422" y="2141730"/>
            <a:ext cx="6214103" cy="31457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297428-B950-EF0A-BD02-2BC6DE16130C}"/>
              </a:ext>
            </a:extLst>
          </p:cNvPr>
          <p:cNvSpPr/>
          <p:nvPr/>
        </p:nvSpPr>
        <p:spPr>
          <a:xfrm>
            <a:off x="3765324" y="2588454"/>
            <a:ext cx="429065" cy="2391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0B32A3-F0F0-A0E1-B2B1-D9141D34BCE2}"/>
              </a:ext>
            </a:extLst>
          </p:cNvPr>
          <p:cNvSpPr/>
          <p:nvPr/>
        </p:nvSpPr>
        <p:spPr>
          <a:xfrm>
            <a:off x="4852362" y="2518116"/>
            <a:ext cx="429065" cy="2461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9A164A-42F1-02B1-CA59-59C6E34A13E3}"/>
              </a:ext>
            </a:extLst>
          </p:cNvPr>
          <p:cNvSpPr/>
          <p:nvPr/>
        </p:nvSpPr>
        <p:spPr>
          <a:xfrm>
            <a:off x="5947302" y="2515770"/>
            <a:ext cx="429065" cy="2461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B725D-5EFD-CD47-157F-8C01B41FAD01}"/>
              </a:ext>
            </a:extLst>
          </p:cNvPr>
          <p:cNvSpPr/>
          <p:nvPr/>
        </p:nvSpPr>
        <p:spPr>
          <a:xfrm>
            <a:off x="6910576" y="2518873"/>
            <a:ext cx="562218" cy="2461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823396-117C-07B4-83DC-CEBEBC7A576A}"/>
              </a:ext>
            </a:extLst>
          </p:cNvPr>
          <p:cNvSpPr/>
          <p:nvPr/>
        </p:nvSpPr>
        <p:spPr>
          <a:xfrm>
            <a:off x="8130766" y="2813538"/>
            <a:ext cx="429065" cy="216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4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AF629C-6737-6E4A-95AB-DDBC15B7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3" y="1182409"/>
            <a:ext cx="9820697" cy="688694"/>
          </a:xfrm>
        </p:spPr>
        <p:txBody>
          <a:bodyPr/>
          <a:lstStyle/>
          <a:p>
            <a:r>
              <a:rPr lang="en-US" dirty="0"/>
              <a:t>Poor BBR Performance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18352E-BA35-4C55-91A5-5E1A0477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B9569-9FBE-4527-AB7A-D2C4F8E9E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422" y="2141730"/>
            <a:ext cx="6214103" cy="3145793"/>
          </a:xfrm>
          <a:prstGeom prst="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CED72F83-D32E-4C5D-0FCD-9D13AC7B7CA6}"/>
              </a:ext>
            </a:extLst>
          </p:cNvPr>
          <p:cNvSpPr/>
          <p:nvPr/>
        </p:nvSpPr>
        <p:spPr>
          <a:xfrm>
            <a:off x="771628" y="4831288"/>
            <a:ext cx="10602410" cy="964651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Lower BBR goodput even with Wi-Fi, Default CPU, and BBR2 especially under more connections</a:t>
            </a:r>
          </a:p>
        </p:txBody>
      </p:sp>
    </p:spTree>
    <p:extLst>
      <p:ext uri="{BB962C8B-B14F-4D97-AF65-F5344CB8AC3E}">
        <p14:creationId xmlns:p14="http://schemas.microsoft.com/office/powerpoint/2010/main" val="38474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ED041-3CA4-4836-97B7-3CEF2032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A0E03-8C51-4378-AC93-AF1D064B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620" y="1296955"/>
            <a:ext cx="6540759" cy="426409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Why does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BBR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experience </a:t>
            </a:r>
            <a:b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poor goodput</a:t>
            </a:r>
            <a:b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especially under </a:t>
            </a:r>
            <a:b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Low-End mobile CPU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configurations?</a:t>
            </a:r>
          </a:p>
        </p:txBody>
      </p:sp>
    </p:spTree>
    <p:extLst>
      <p:ext uri="{BB962C8B-B14F-4D97-AF65-F5344CB8AC3E}">
        <p14:creationId xmlns:p14="http://schemas.microsoft.com/office/powerpoint/2010/main" val="419504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27481-5C8B-174F-895B-B3B7B3B5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013996"/>
            <a:ext cx="8910577" cy="3127746"/>
          </a:xfrm>
        </p:spPr>
        <p:txBody>
          <a:bodyPr/>
          <a:lstStyle/>
          <a:p>
            <a:pPr marL="579438" lvl="1" indent="-342900"/>
            <a:r>
              <a:rPr lang="en-US" sz="2400" dirty="0"/>
              <a:t>Isolate the main differences between BBR and Cubic using a debugging version of BBR</a:t>
            </a:r>
          </a:p>
          <a:p>
            <a:pPr marL="579438" lvl="1" indent="-342900"/>
            <a:endParaRPr lang="en-US" sz="2400" dirty="0"/>
          </a:p>
          <a:p>
            <a:pPr lvl="1" indent="0">
              <a:buNone/>
            </a:pPr>
            <a:r>
              <a:rPr lang="en-US" sz="2400" b="1" u="sng" dirty="0"/>
              <a:t>Differences:</a:t>
            </a:r>
          </a:p>
          <a:p>
            <a:pPr marL="579438" lvl="1" indent="-342900"/>
            <a:r>
              <a:rPr lang="en-US" sz="2400" dirty="0"/>
              <a:t>BBR code complexity</a:t>
            </a:r>
          </a:p>
          <a:p>
            <a:pPr marL="579438" lvl="1" indent="-342900"/>
            <a:endParaRPr lang="en-US" sz="2400" dirty="0"/>
          </a:p>
          <a:p>
            <a:pPr marL="579438" lvl="1" indent="-342900"/>
            <a:r>
              <a:rPr lang="en-US" sz="2400" dirty="0"/>
              <a:t>BBR’s congestion model</a:t>
            </a:r>
          </a:p>
          <a:p>
            <a:pPr marL="579438" lvl="1" indent="-342900"/>
            <a:endParaRPr lang="en-US" sz="2400" dirty="0"/>
          </a:p>
          <a:p>
            <a:pPr marL="579438" lvl="1" indent="-342900"/>
            <a:r>
              <a:rPr lang="en-US" sz="2400" dirty="0"/>
              <a:t>BBR uses pacing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1361440"/>
            <a:ext cx="10310553" cy="523921"/>
          </a:xfrm>
        </p:spPr>
        <p:txBody>
          <a:bodyPr/>
          <a:lstStyle/>
          <a:p>
            <a:r>
              <a:rPr lang="en-US" dirty="0"/>
              <a:t>Differences between BBR and Cubic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0C67-3D74-4096-AEA8-311570A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D3322-6F3A-4AD0-885A-6FC4069F1026}"/>
              </a:ext>
            </a:extLst>
          </p:cNvPr>
          <p:cNvSpPr txBox="1"/>
          <p:nvPr/>
        </p:nvSpPr>
        <p:spPr>
          <a:xfrm>
            <a:off x="5890824" y="3132926"/>
            <a:ext cx="5237872" cy="2314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500"/>
              </a:spcBef>
            </a:pPr>
            <a:r>
              <a:rPr lang="en-US" sz="2400" b="1" u="sng" dirty="0">
                <a:latin typeface="Georgia Regular" panose="02040502050405020303"/>
              </a:rPr>
              <a:t>Tests:</a:t>
            </a:r>
          </a:p>
          <a:p>
            <a:pPr marL="285750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 Regular" panose="02040502050405020303"/>
              </a:rPr>
              <a:t>Removed BBR model computation</a:t>
            </a:r>
          </a:p>
          <a:p>
            <a:pPr marL="285750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eorgia Regular" panose="02040502050405020303"/>
            </a:endParaRPr>
          </a:p>
          <a:p>
            <a:pPr marL="285750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 Regular" panose="02040502050405020303"/>
              </a:rPr>
              <a:t>Fixed Cubic-like </a:t>
            </a:r>
            <a:r>
              <a:rPr lang="en-US" sz="2400" dirty="0" err="1">
                <a:latin typeface="Georgia Regular" panose="02040502050405020303"/>
              </a:rPr>
              <a:t>cwnd</a:t>
            </a:r>
            <a:endParaRPr lang="en-US" sz="2400" dirty="0">
              <a:latin typeface="Georgia Regular" panose="02040502050405020303"/>
            </a:endParaRPr>
          </a:p>
          <a:p>
            <a:pPr marL="285750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eorgia Regular" panose="02040502050405020303"/>
            </a:endParaRPr>
          </a:p>
          <a:p>
            <a:pPr marL="285750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 Regular" panose="02040502050405020303"/>
              </a:rPr>
              <a:t>Fixed very high pacing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999C0-6685-46C6-B7B4-3DBF754F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714" y="3495416"/>
            <a:ext cx="456406" cy="607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8355D-6319-4D42-A9E9-B55EEC70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68" y="4241750"/>
            <a:ext cx="469152" cy="469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39DA5E-2D59-4995-B81C-CC214D32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341" y="4933668"/>
            <a:ext cx="469152" cy="469152"/>
          </a:xfrm>
          <a:prstGeom prst="rect">
            <a:avLst/>
          </a:prstGeom>
        </p:spPr>
      </p:pic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2DECA36A-BC3F-DA3A-6D0D-92A56AB81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8099" y="3303910"/>
            <a:ext cx="914400" cy="9144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85FBFD8-41C0-DAD4-A1E9-856D553B1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937" y="4581730"/>
            <a:ext cx="914400" cy="1193521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AED670AD-D1F5-37F9-94FD-B35534E52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74" y="39746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090355 Powerpoint_Template_SystemFonts_WIDE" id="{3A33425D-C630-3545-91BE-6E001CC53EFA}" vid="{8FF148B2-A576-7E47-B45A-80FF43A7E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20090355-Powerpoint_Template_SystemFonts_WIDE</Template>
  <TotalTime>20100</TotalTime>
  <Words>533</Words>
  <Application>Microsoft Office PowerPoint</Application>
  <PresentationFormat>Widescreen</PresentationFormat>
  <Paragraphs>137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Georgia</vt:lpstr>
      <vt:lpstr>Georgia Bold</vt:lpstr>
      <vt:lpstr>Georgia Regular</vt:lpstr>
      <vt:lpstr>Verdana</vt:lpstr>
      <vt:lpstr>Verdana Bold</vt:lpstr>
      <vt:lpstr>Office Theme</vt:lpstr>
      <vt:lpstr>Are Mobiles Ready for BBR?</vt:lpstr>
      <vt:lpstr>BBR: New Kid on the Block</vt:lpstr>
      <vt:lpstr>Making BBR Work on Android</vt:lpstr>
      <vt:lpstr>Mobile CPU Configurations</vt:lpstr>
      <vt:lpstr>Measuring BBR Performance on Mobiles</vt:lpstr>
      <vt:lpstr>Cubic Performance under Low-End Config</vt:lpstr>
      <vt:lpstr>Poor BBR Performance</vt:lpstr>
      <vt:lpstr>Why does BBR  experience  poor goodput especially under  Low-End mobile CPU configurations?</vt:lpstr>
      <vt:lpstr>Differences between BBR and Cubic</vt:lpstr>
      <vt:lpstr>How TCP Pacing Works</vt:lpstr>
      <vt:lpstr>TCP Pacing Hurts Performance </vt:lpstr>
      <vt:lpstr>Approach: Change Pacing Frequency</vt:lpstr>
      <vt:lpstr>Pacing Stride Results</vt:lpstr>
      <vt:lpstr>Pacing Stride Results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Santiago Vargas</cp:lastModifiedBy>
  <cp:revision>417</cp:revision>
  <cp:lastPrinted>2018-10-25T20:35:58Z</cp:lastPrinted>
  <dcterms:created xsi:type="dcterms:W3CDTF">2020-12-07T18:17:47Z</dcterms:created>
  <dcterms:modified xsi:type="dcterms:W3CDTF">2022-12-06T16:52:28Z</dcterms:modified>
</cp:coreProperties>
</file>